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0_88B04137.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D_114ED33C.xml" ContentType="application/vnd.ms-powerpoint.comments+xml"/>
  <Override PartName="/ppt/notesSlides/notesSlide12.xml" ContentType="application/vnd.openxmlformats-officedocument.presentationml.notesSlide+xml"/>
  <Override PartName="/ppt/comments/modernComment_111_C0310C3F.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C_4C21AA29.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D_EFA548CD.xml" ContentType="application/vnd.ms-powerpoint.comments+xml"/>
  <Override PartName="/ppt/notesSlides/notesSlide23.xml" ContentType="application/vnd.openxmlformats-officedocument.presentationml.notesSlide+xml"/>
  <Override PartName="/ppt/comments/modernComment_122_BDB5E355.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6"/>
  </p:notesMasterIdLst>
  <p:sldIdLst>
    <p:sldId id="258" r:id="rId5"/>
    <p:sldId id="291" r:id="rId6"/>
    <p:sldId id="263" r:id="rId7"/>
    <p:sldId id="259" r:id="rId8"/>
    <p:sldId id="288" r:id="rId9"/>
    <p:sldId id="264" r:id="rId10"/>
    <p:sldId id="271" r:id="rId11"/>
    <p:sldId id="272" r:id="rId12"/>
    <p:sldId id="267" r:id="rId13"/>
    <p:sldId id="270" r:id="rId14"/>
    <p:sldId id="269" r:id="rId15"/>
    <p:sldId id="273" r:id="rId16"/>
    <p:sldId id="268" r:id="rId17"/>
    <p:sldId id="274" r:id="rId18"/>
    <p:sldId id="276" r:id="rId19"/>
    <p:sldId id="275" r:id="rId20"/>
    <p:sldId id="297" r:id="rId21"/>
    <p:sldId id="294" r:id="rId22"/>
    <p:sldId id="286" r:id="rId23"/>
    <p:sldId id="284" r:id="rId24"/>
    <p:sldId id="296" r:id="rId25"/>
    <p:sldId id="285" r:id="rId26"/>
    <p:sldId id="290" r:id="rId27"/>
    <p:sldId id="298" r:id="rId28"/>
    <p:sldId id="299" r:id="rId29"/>
    <p:sldId id="300" r:id="rId30"/>
    <p:sldId id="277" r:id="rId31"/>
    <p:sldId id="279" r:id="rId32"/>
    <p:sldId id="292" r:id="rId33"/>
    <p:sldId id="281" r:id="rId34"/>
    <p:sldId id="262" r:id="rId35"/>
  </p:sldIdLst>
  <p:sldSz cx="12192000" cy="6858000"/>
  <p:notesSz cx="6858000" cy="9144000"/>
  <p:embeddedFontLst>
    <p:embeddedFont>
      <p:font typeface="Inter" panose="02000503000000020004" pitchFamily="50" charset="0"/>
      <p:regular r:id="rId37"/>
      <p:bold r:id="rId38"/>
      <p:italic r:id="rId39"/>
      <p:boldItalic r:id="rId40"/>
    </p:embeddedFont>
    <p:embeddedFont>
      <p:font typeface="Inter Black" panose="02000A03000000020004" pitchFamily="50" charset="0"/>
      <p:bold r:id="rId41"/>
      <p:italic r:id="rId42"/>
      <p:boldItalic r:id="rId43"/>
    </p:embeddedFont>
    <p:embeddedFont>
      <p:font typeface="Inter Medium" panose="02000603000000020004" pitchFamily="50" charset="0"/>
      <p:regular r:id="rId44"/>
      <p:italic r:id="rId45"/>
    </p:embeddedFont>
    <p:embeddedFont>
      <p:font typeface="Inter Semi Bold" panose="02000703000000020004" pitchFamily="50"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1E2E1A-BFFA-3746-A57D-CCD39DDC1084}" name="Julian Avalos" initials="JA" userId="S::avalosju@cwu.edu::2af0a73f-c883-4df9-840a-b56e1d86d9b8" providerId="AD"/>
  <p188:author id="{B537858B-5214-0C89-AEAF-43D36CE02B0A}" name="Hinako Samson" initials="HS" userId="S::samsonhi@cwu.edu::22afb93f-a6c9-4dd2-a456-cc6738b90e85" providerId="AD"/>
  <p188:author id="{046D58AD-EDD6-AE42-2B5E-75C419517679}" name="Fernando Trujillo Zuniga" initials="FZ" userId="S::trujillof@cwu.edu::9c217d43-220d-4663-925b-6e462f85e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F9956-81C9-BA30-0921-713B88AC1508}" v="58" dt="2023-11-27T03:19:17.468"/>
    <p1510:client id="{1D0CD2D2-43E4-9B3F-38B3-9C8B16EA0D27}" v="44" dt="2023-11-27T18:55:48.387"/>
    <p1510:client id="{2428EF1E-526C-435D-9B80-0CD7C487BD90}" v="23" dt="2023-11-27T02:14:14.259"/>
    <p1510:client id="{407A320F-24A9-0B77-0B52-94FDE6A7973A}" v="88" dt="2023-11-27T02:55:19.524"/>
    <p1510:client id="{495A8C32-51C7-4D8F-82FC-A3BF37D959F8}" v="5" dt="2023-11-27T02:46:47.012"/>
    <p1510:client id="{5E4BADF4-22D3-4019-BD88-04244A810802}" v="16" dt="2023-11-27T22:27:26.790"/>
    <p1510:client id="{7DD84515-5537-1F45-B66B-8C65024A7CAB}" v="928" dt="2023-11-27T20:29:40.192"/>
    <p1510:client id="{91741062-AB94-C144-B837-D91413A7348C}" v="4" dt="2023-11-27T02:39:05.133"/>
    <p1510:client id="{9F4E40C4-F712-4571-A8FD-D60621657F1F}" v="8" dt="2023-11-27T03:08:13.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s>
</file>

<file path=ppt/comments/modernComment_10D_114ED33C.xml><?xml version="1.0" encoding="utf-8"?>
<p188:cmLst xmlns:a="http://schemas.openxmlformats.org/drawingml/2006/main" xmlns:r="http://schemas.openxmlformats.org/officeDocument/2006/relationships" xmlns:p188="http://schemas.microsoft.com/office/powerpoint/2018/8/main">
  <p188:cm id="{640E049F-006E-451E-B9B9-1FC206DA6312}" authorId="{046D58AD-EDD6-AE42-2B5E-75C419517679}" created="2023-11-18T22:20:04.574">
    <ac:deMkLst xmlns:ac="http://schemas.microsoft.com/office/drawing/2013/main/command">
      <pc:docMk xmlns:pc="http://schemas.microsoft.com/office/powerpoint/2013/main/command"/>
      <pc:sldMk xmlns:pc="http://schemas.microsoft.com/office/powerpoint/2013/main/command" cId="290378556" sldId="269"/>
      <ac:spMk id="5" creationId="{A13C14CB-39B8-9353-C47A-8E6617195425}"/>
    </ac:deMkLst>
    <p188:txBody>
      <a:bodyPr/>
      <a:lstStyle/>
      <a:p>
        <a:r>
          <a:rPr lang="en-US"/>
          <a:t>let me know if I need to shorten this slide, it looks a lil cluttered but, I wanted to keep some reoccurring info down at the bottom</a:t>
        </a:r>
      </a:p>
    </p188:txBody>
  </p188:cm>
</p188:cmLst>
</file>

<file path=ppt/comments/modernComment_111_C0310C3F.xml><?xml version="1.0" encoding="utf-8"?>
<p188:cmLst xmlns:a="http://schemas.openxmlformats.org/drawingml/2006/main" xmlns:r="http://schemas.openxmlformats.org/officeDocument/2006/relationships" xmlns:p188="http://schemas.microsoft.com/office/powerpoint/2018/8/main">
  <p188:cm id="{E7BFAB93-EAD0-4534-A338-D4215FE621C9}" authorId="{046D58AD-EDD6-AE42-2B5E-75C419517679}" created="2023-11-18T22:20:04.574">
    <ac:deMkLst xmlns:ac="http://schemas.microsoft.com/office/drawing/2013/main/command">
      <pc:docMk xmlns:pc="http://schemas.microsoft.com/office/powerpoint/2013/main/command"/>
      <pc:sldMk xmlns:pc="http://schemas.microsoft.com/office/powerpoint/2013/main/command" cId="290378556" sldId="269"/>
      <ac:spMk id="5" creationId="{A13C14CB-39B8-9353-C47A-8E6617195425}"/>
    </ac:deMkLst>
    <p188:txBody>
      <a:bodyPr/>
      <a:lstStyle/>
      <a:p>
        <a:r>
          <a:rPr lang="en-US"/>
          <a:t>let me know if I need to shorten this slide, it looks a lil cluttered but, I wanted to keep some reoccurring info down at the bottom</a:t>
        </a:r>
      </a:p>
    </p188:txBody>
  </p188:cm>
  <p188:cm id="{15CF4A1A-0960-445E-969D-ECB2EB6172F5}" authorId="{046D58AD-EDD6-AE42-2B5E-75C419517679}" created="2023-11-20T19:57:27.833">
    <pc:sldMkLst xmlns:pc="http://schemas.microsoft.com/office/powerpoint/2013/main/command">
      <pc:docMk/>
      <pc:sldMk cId="3224439871" sldId="273"/>
    </pc:sldMkLst>
    <p188:txBody>
      <a:bodyPr/>
      <a:lstStyle/>
      <a:p>
        <a:r>
          <a:rPr lang="en-US"/>
          <a:t>added some dialogue/script for the Why? slide (slide #12) </a:t>
        </a:r>
      </a:p>
    </p188:txBody>
  </p188:cm>
</p188:cmLst>
</file>

<file path=ppt/comments/modernComment_11C_4C21AA29.xml><?xml version="1.0" encoding="utf-8"?>
<p188:cmLst xmlns:a="http://schemas.openxmlformats.org/drawingml/2006/main" xmlns:r="http://schemas.openxmlformats.org/officeDocument/2006/relationships" xmlns:p188="http://schemas.microsoft.com/office/powerpoint/2018/8/main">
  <p188:cm id="{0EB71E79-9303-4E29-BF4A-1D5F4C49A660}" authorId="{B537858B-5214-0C89-AEAF-43D36CE02B0A}" created="2023-11-23T01:50:55.728">
    <pc:sldMkLst xmlns:pc="http://schemas.microsoft.com/office/powerpoint/2013/main/command">
      <pc:docMk/>
      <pc:sldMk cId="1277274665" sldId="284"/>
    </pc:sldMkLst>
    <p188:txBody>
      <a:bodyPr/>
      <a:lstStyle/>
      <a:p>
        <a:r>
          <a:rPr lang="en-US"/>
          <a:t>Presentation:Hinako</a:t>
        </a:r>
      </a:p>
    </p188:txBody>
  </p188:cm>
</p188:cmLst>
</file>

<file path=ppt/comments/modernComment_11D_EFA548CD.xml><?xml version="1.0" encoding="utf-8"?>
<p188:cmLst xmlns:a="http://schemas.openxmlformats.org/drawingml/2006/main" xmlns:r="http://schemas.openxmlformats.org/officeDocument/2006/relationships" xmlns:p188="http://schemas.microsoft.com/office/powerpoint/2018/8/main">
  <p188:cm id="{5CE8CA1E-61EA-476E-9530-3E444EDD40C2}" authorId="{B537858B-5214-0C89-AEAF-43D36CE02B0A}" created="2023-11-23T01:39:30.935">
    <pc:sldMkLst xmlns:pc="http://schemas.microsoft.com/office/powerpoint/2013/main/command">
      <pc:docMk/>
      <pc:sldMk cId="4020586701" sldId="285"/>
    </pc:sldMkLst>
    <p188:txBody>
      <a:bodyPr/>
      <a:lstStyle/>
      <a:p>
        <a:r>
          <a:rPr lang="en-US"/>
          <a:t>Presentation: Hinako</a:t>
        </a:r>
      </a:p>
    </p188:txBody>
  </p188:cm>
</p188:cmLst>
</file>

<file path=ppt/comments/modernComment_120_88B04137.xml><?xml version="1.0" encoding="utf-8"?>
<p188:cmLst xmlns:a="http://schemas.openxmlformats.org/drawingml/2006/main" xmlns:r="http://schemas.openxmlformats.org/officeDocument/2006/relationships" xmlns:p188="http://schemas.microsoft.com/office/powerpoint/2018/8/main">
  <p188:cm id="{04E992CF-82E4-458C-A31D-3333758E1052}" authorId="{B537858B-5214-0C89-AEAF-43D36CE02B0A}" created="2023-11-22T03:24:29.082">
    <pc:sldMkLst xmlns:pc="http://schemas.microsoft.com/office/powerpoint/2013/main/command">
      <pc:docMk/>
      <pc:sldMk cId="2293252407" sldId="288"/>
    </pc:sldMkLst>
    <p188:txBody>
      <a:bodyPr/>
      <a:lstStyle/>
      <a:p>
        <a:r>
          <a:rPr lang="en-US"/>
          <a:t>I made a table to make it more visual. Please let me know if that's ok!</a:t>
        </a:r>
      </a:p>
    </p188:txBody>
    <p188:extLst>
      <p:ext xmlns:p="http://schemas.openxmlformats.org/presentationml/2006/main" uri="{57CB4572-C831-44C2-8A1C-0ADB6CCDFE69}">
        <p223:reactions xmlns:p223="http://schemas.microsoft.com/office/powerpoint/2022/03/main">
          <p223:rxn type="👍">
            <p223:instance time="2023-11-23T01:23:42.548" authorId="{D91E2E1A-BFFA-3746-A57D-CCD39DDC1084}"/>
          </p223:rxn>
        </p223:reactions>
      </p:ext>
    </p188:extLst>
  </p188:cm>
</p188:cmLst>
</file>

<file path=ppt/comments/modernComment_122_BDB5E355.xml><?xml version="1.0" encoding="utf-8"?>
<p188:cmLst xmlns:a="http://schemas.openxmlformats.org/drawingml/2006/main" xmlns:r="http://schemas.openxmlformats.org/officeDocument/2006/relationships" xmlns:p188="http://schemas.microsoft.com/office/powerpoint/2018/8/main">
  <p188:cm id="{DE2B9021-78BC-4348-8BE9-91330A5E21EE}" authorId="{B537858B-5214-0C89-AEAF-43D36CE02B0A}" created="2023-11-23T01:39:49.171">
    <pc:sldMkLst xmlns:pc="http://schemas.microsoft.com/office/powerpoint/2013/main/command">
      <pc:docMk/>
      <pc:sldMk cId="3182814037" sldId="290"/>
    </pc:sldMkLst>
    <p188:txBody>
      <a:bodyPr/>
      <a:lstStyle/>
      <a:p>
        <a:r>
          <a:rPr lang="en-US"/>
          <a:t>Presentation: Hinako </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8T21:11:15.974"/>
    </inkml:context>
    <inkml:brush xml:id="br0">
      <inkml:brushProperty name="width" value="0.1" units="cm"/>
      <inkml:brushProperty name="height" value="0.1" units="cm"/>
      <inkml:brushProperty name="color" value="#E71224"/>
    </inkml:brush>
  </inkml:definitions>
  <inkml:trace contextRef="#ctx0" brushRef="#br0">24765 7785 16383 0 0,'0'-5'0'0'0,"5"-1"0"0"0,6 0 0 0 0,1-3 0 0 0,3-1 0 0 0,4 2 0 0 0,3 2 0 0 0,3-2 0 0 0,2-1 0 0 0,0 2 0 0 0,1 2 0 0 0,-4-2 0 0 0,-2-1 0 0 0,0 1 0 0 0,1 2 0 0 0,1 2 0 0 0,2 1 0 0 0,0-3 0 0 0,1-1 0 0 0,1 0 0 0 0,0 1 0 0 0,-1 2 0 0 0,1 2 0 0 0,0 0 0 0 0,-1 0 0 0 0,1 1 0 0 0,-1 1 0 0 0,1-6 0 0 0,-1-1 0 0 0,1 0 0 0 0,-1 2 0 0 0,1 1 0 0 0,-1 0 0 0 0,1 2 0 0 0,-1 1 0 0 0,1 0 0 0 0,-1 0 0 0 0,1 0 0 0 0,-1 1 0 0 0,1-1 0 0 0,-1 0 0 0 0,1 0 0 0 0,-1 0 0 0 0,1 0 0 0 0,-1 0 0 0 0,1 0 0 0 0,-1 0 0 0 0,1 0 0 0 0,-1 0 0 0 0,1 0 0 0 0,-1 0 0 0 0,1 0 0 0 0,-6 5 0 0 0,0 1 0 0 0,-1 0 0 0 0,2-1 0 0 0,1-2 0 0 0,-3 4 0 0 0,-1 0 0 0 0,1 0 0 0 0,2-3 0 0 0,-4 4 0 0 0,1 0 0 0 0,0-1 0 0 0,3-2 0 0 0,-3 3 0 0 0,-1 0 0 0 0,2-1 0 0 0,1-2 0 0 0,-2 3 0 0 0,-1 0 0 0 0,2-2 0 0 0,2-1 0 0 0,-4 3 0 0 0,1 0 0 0 0,1-1 0 0 0,-3 2 0 0 0,0 1 0 0 0,-3 2 0 0 0,0 0 0 0 0,-1 2 0 0 0,0-1 0 0 0,-1 2 0 0 0,1-2 0 0 0,4-3 0 0 0,-2 2 0 0 0,1-2 0 0 0,-2 3 0 0 0,0-2 0 0 0,-1 3 0 0 0,1-1 0 0 0,-2 1 0 0 0,-3 4 0 0 0,1-2 0 0 0,-1 1 0 0 0,3-1 0 0 0,-2 0 0 0 0,-2 2 0 0 0,2-2 0 0 0,-1 2 0 0 0,-2 1 0 0 0,-2 3 0 0 0,2-2 0 0 0,0 0 0 0 0,-2 0 0 0 0,-1 3 0 0 0,2-3 0 0 0,1 0 0 0 0,-1 1 0 0 0,-2 1 0 0 0,3-2 0 0 0,0-1 0 0 0,-2 2 0 0 0,-1 2 0 0 0,3-4 0 0 0,0 1 0 0 0,-1 1 0 0 0,-2 1 0 0 0,3-2 0 0 0,0-1 0 0 0,-2 2 0 0 0,-1 2 0 0 0,-2 1 0 0 0,-1 2 0 0 0,4-4 0 0 0,0-1 0 0 0,0 1 0 0 0,-2 1 0 0 0,-1 1 0 0 0,-1 2 0 0 0,-1 0 0 0 0,-1 1 0 0 0,0 1 0 0 0,0 0 0 0 0,0-1 0 0 0,0 1 0 0 0,-1 0 0 0 0,1 0 0 0 0,0-1 0 0 0,0 1 0 0 0,0-1 0 0 0,0 1 0 0 0,0-1 0 0 0,0 1 0 0 0,0-1 0 0 0,0 1 0 0 0,0-1 0 0 0,0 1 0 0 0,0-1 0 0 0,0 0 0 0 0,0 1 0 0 0,0-1 0 0 0,0 1 0 0 0,0-1 0 0 0,0 1 0 0 0,0-1 0 0 0,-5-4 0 0 0,-1-1 0 0 0,0-1 0 0 0,1 2 0 0 0,2 1 0 0 0,1 1 0 0 0,1 2 0 0 0,0 0 0 0 0,1 0 0 0 0,1 1 0 0 0,-1 0 0 0 0,0-1 0 0 0,0 1 0 0 0,0 0 0 0 0,1-1 0 0 0,-1 1 0 0 0,0-1 0 0 0,-5-4 0 0 0,-1-11 0 0 0,0-12 0 0 0,1-11 0 0 0,2-8 0 0 0,0-6 0 0 0,2-3 0 0 0,6 4 0 0 0,1 0 0 0 0,0 0 0 0 0,4 4 0 0 0,0 1 0 0 0,2 4 0 0 0,1-1 0 0 0,1 3 0 0 0,-1-2 0 0 0,2 3 0 0 0,-1-2 0 0 0,1 1 0 0 0,-2 8 0 0 0,-3 10 0 0 0,-4 8 0 0 0,-6 2 0 0 0,-4 3 0 0 0,-2 3 0 0 0,-4-1 0 0 0,0-1 0 0 0,-3-2 0 0 0,0 0 0 0 0,3 1 0 0 0,-2-1 0 0 0,1 0 0 0 0,-2-2 0 0 0,2 1 0 0 0,-3-3 0 0 0,1 2 0 0 0,-2-2 0 0 0,2-8 0 0 0,3-10 0 0 0,3-8 0 0 0,3-6 0 0 0,-2-1 0 0 0,-1-1 0 0 0,-4 2 0 0 0,1 1 0 0 0,-3 3 0 0 0,0-1 0 0 0,3-2 0 0 0,-2 2 0 0 0,-3 3 0 0 0,1 0 0 0 0,2-3 0 0 0,4-3 0 0 0,3-3 0 0 0,7 2 0 0 0,3 9 0 0 0,6 6 0 0 0,0 10 0 0 0,4 2 0 0 0,-1 6 0 0 0,-3 5 0 0 0,1 0 0 0 0,-1 1 0 0 0,-3 2 0 0 0,-2 2 0 0 0,-3 2 0 0 0,-1 2 0 0 0,-1 0 0 0 0,3-4 0 0 0,2-1 0 0 0,4-5 0 0 0,0 0 0 0 0,-1 1 0 0 0,-7-2 0 0 0,-8-4 0 0 0,-4-8 0 0 0,1-10 0 0 0,1-4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8T21:11:15.974"/>
    </inkml:context>
    <inkml:brush xml:id="br0">
      <inkml:brushProperty name="width" value="0.1" units="cm"/>
      <inkml:brushProperty name="height" value="0.1" units="cm"/>
      <inkml:brushProperty name="color" value="#E71224"/>
    </inkml:brush>
  </inkml:definitions>
  <inkml:trace contextRef="#ctx0" brushRef="#br0">24765 7785 16383 0 0,'0'-5'0'0'0,"5"-1"0"0"0,6 0 0 0 0,1-3 0 0 0,3-1 0 0 0,4 2 0 0 0,3 2 0 0 0,3-2 0 0 0,2-1 0 0 0,0 2 0 0 0,1 2 0 0 0,-4-2 0 0 0,-2-1 0 0 0,0 1 0 0 0,1 2 0 0 0,1 2 0 0 0,2 1 0 0 0,0-3 0 0 0,1-1 0 0 0,1 0 0 0 0,0 1 0 0 0,-1 2 0 0 0,1 2 0 0 0,0 0 0 0 0,-1 0 0 0 0,1 1 0 0 0,-1 1 0 0 0,1-6 0 0 0,-1-1 0 0 0,1 0 0 0 0,-1 2 0 0 0,1 1 0 0 0,-1 0 0 0 0,1 2 0 0 0,-1 1 0 0 0,1 0 0 0 0,-1 0 0 0 0,1 0 0 0 0,-1 1 0 0 0,1-1 0 0 0,-1 0 0 0 0,1 0 0 0 0,-1 0 0 0 0,1 0 0 0 0,-1 0 0 0 0,1 0 0 0 0,-1 0 0 0 0,1 0 0 0 0,-1 0 0 0 0,1 0 0 0 0,-1 0 0 0 0,1 0 0 0 0,-6 5 0 0 0,0 1 0 0 0,-1 0 0 0 0,2-1 0 0 0,1-2 0 0 0,-3 4 0 0 0,-1 0 0 0 0,1 0 0 0 0,2-3 0 0 0,-4 4 0 0 0,1 0 0 0 0,0-1 0 0 0,3-2 0 0 0,-3 3 0 0 0,-1 0 0 0 0,2-1 0 0 0,1-2 0 0 0,-2 3 0 0 0,-1 0 0 0 0,2-2 0 0 0,2-1 0 0 0,-4 3 0 0 0,1 0 0 0 0,1-1 0 0 0,-3 2 0 0 0,0 1 0 0 0,-3 2 0 0 0,0 0 0 0 0,-1 2 0 0 0,0-1 0 0 0,-1 2 0 0 0,1-2 0 0 0,4-3 0 0 0,-2 2 0 0 0,1-2 0 0 0,-2 3 0 0 0,0-2 0 0 0,-1 3 0 0 0,1-1 0 0 0,-2 1 0 0 0,-3 4 0 0 0,1-2 0 0 0,-1 1 0 0 0,3-1 0 0 0,-2 0 0 0 0,-2 2 0 0 0,2-2 0 0 0,-1 2 0 0 0,-2 1 0 0 0,-2 3 0 0 0,2-2 0 0 0,0 0 0 0 0,-2 0 0 0 0,-1 3 0 0 0,2-3 0 0 0,1 0 0 0 0,-1 1 0 0 0,-2 1 0 0 0,3-2 0 0 0,0-1 0 0 0,-2 2 0 0 0,-1 2 0 0 0,3-4 0 0 0,0 1 0 0 0,-1 1 0 0 0,-2 1 0 0 0,3-2 0 0 0,0-1 0 0 0,-2 2 0 0 0,-1 2 0 0 0,-2 1 0 0 0,-1 2 0 0 0,4-4 0 0 0,0-1 0 0 0,0 1 0 0 0,-2 1 0 0 0,-1 1 0 0 0,-1 2 0 0 0,-1 0 0 0 0,-1 1 0 0 0,0 1 0 0 0,0 0 0 0 0,0-1 0 0 0,0 1 0 0 0,-1 0 0 0 0,1 0 0 0 0,0-1 0 0 0,0 1 0 0 0,0-1 0 0 0,0 1 0 0 0,0-1 0 0 0,0 1 0 0 0,0-1 0 0 0,0 1 0 0 0,0-1 0 0 0,0 1 0 0 0,0-1 0 0 0,0 0 0 0 0,0 1 0 0 0,0-1 0 0 0,0 1 0 0 0,0-1 0 0 0,0 1 0 0 0,0-1 0 0 0,-5-4 0 0 0,-1-1 0 0 0,0-1 0 0 0,1 2 0 0 0,2 1 0 0 0,1 1 0 0 0,1 2 0 0 0,0 0 0 0 0,1 0 0 0 0,1 1 0 0 0,-1 0 0 0 0,0-1 0 0 0,0 1 0 0 0,0 0 0 0 0,1-1 0 0 0,-1 1 0 0 0,0-1 0 0 0,-5-4 0 0 0,-1-11 0 0 0,0-12 0 0 0,1-11 0 0 0,2-8 0 0 0,0-6 0 0 0,2-3 0 0 0,6 4 0 0 0,1 0 0 0 0,0 0 0 0 0,4 4 0 0 0,0 1 0 0 0,2 4 0 0 0,1-1 0 0 0,1 3 0 0 0,-1-2 0 0 0,2 3 0 0 0,-1-2 0 0 0,1 1 0 0 0,-2 8 0 0 0,-3 10 0 0 0,-4 8 0 0 0,-6 2 0 0 0,-4 3 0 0 0,-2 3 0 0 0,-4-1 0 0 0,0-1 0 0 0,-3-2 0 0 0,0 0 0 0 0,3 1 0 0 0,-2-1 0 0 0,1 0 0 0 0,-2-2 0 0 0,2 1 0 0 0,-3-3 0 0 0,1 2 0 0 0,-2-2 0 0 0,2-8 0 0 0,3-10 0 0 0,3-8 0 0 0,3-6 0 0 0,-2-1 0 0 0,-1-1 0 0 0,-4 2 0 0 0,1 1 0 0 0,-3 3 0 0 0,0-1 0 0 0,3-2 0 0 0,-2 2 0 0 0,-3 3 0 0 0,1 0 0 0 0,2-3 0 0 0,4-3 0 0 0,3-3 0 0 0,7 2 0 0 0,3 9 0 0 0,6 6 0 0 0,0 10 0 0 0,4 2 0 0 0,-1 6 0 0 0,-3 5 0 0 0,1 0 0 0 0,-1 1 0 0 0,-3 2 0 0 0,-2 2 0 0 0,-3 2 0 0 0,-1 2 0 0 0,-1 0 0 0 0,3-4 0 0 0,2-1 0 0 0,4-5 0 0 0,0 0 0 0 0,-1 1 0 0 0,-7-2 0 0 0,-8-4 0 0 0,-4-8 0 0 0,1-10 0 0 0,1-4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D18E2-395B-41F4-A3F7-ED9244276AC6}" type="datetimeFigureOut">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C79BF-9A34-4A20-94E8-940D8A40BA88}" type="slidenum">
              <a:t>‹#›</a:t>
            </a:fld>
            <a:endParaRPr lang="en-US"/>
          </a:p>
        </p:txBody>
      </p:sp>
    </p:spTree>
    <p:extLst>
      <p:ext uri="{BB962C8B-B14F-4D97-AF65-F5344CB8AC3E}">
        <p14:creationId xmlns:p14="http://schemas.microsoft.com/office/powerpoint/2010/main" val="371434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Julian</a:t>
            </a:r>
            <a:endParaRPr lang="en-US"/>
          </a:p>
        </p:txBody>
      </p:sp>
      <p:sp>
        <p:nvSpPr>
          <p:cNvPr id="4" name="Slide Number Placeholder 3"/>
          <p:cNvSpPr>
            <a:spLocks noGrp="1"/>
          </p:cNvSpPr>
          <p:nvPr>
            <p:ph type="sldNum" sz="quarter" idx="5"/>
          </p:nvPr>
        </p:nvSpPr>
        <p:spPr/>
        <p:txBody>
          <a:bodyPr/>
          <a:lstStyle/>
          <a:p>
            <a:fld id="{E4FC79BF-9A34-4A20-94E8-940D8A40BA88}" type="slidenum">
              <a:rPr lang="en-US"/>
              <a:t>1</a:t>
            </a:fld>
            <a:endParaRPr lang="en-US"/>
          </a:p>
        </p:txBody>
      </p:sp>
    </p:spTree>
    <p:extLst>
      <p:ext uri="{BB962C8B-B14F-4D97-AF65-F5344CB8AC3E}">
        <p14:creationId xmlns:p14="http://schemas.microsoft.com/office/powerpoint/2010/main" val="108406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a:t>
            </a:r>
          </a:p>
          <a:p>
            <a:endParaRPr lang="en-US">
              <a:cs typeface="Calibri"/>
            </a:endParaRPr>
          </a:p>
          <a:p>
            <a:r>
              <a:rPr lang="en-US">
                <a:cs typeface="Calibri"/>
              </a:rPr>
              <a:t>Rachel did a great job highlighting how the SURC is a great location for dual head EV Chargers. However, we thought it might be better to spread the chargers around campus, to ensure that everyone has a chance to recharge.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t>10</a:t>
            </a:fld>
            <a:endParaRPr lang="en-US"/>
          </a:p>
        </p:txBody>
      </p:sp>
    </p:spTree>
    <p:extLst>
      <p:ext uri="{BB962C8B-B14F-4D97-AF65-F5344CB8AC3E}">
        <p14:creationId xmlns:p14="http://schemas.microsoft.com/office/powerpoint/2010/main" val="228012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       </a:t>
            </a:r>
          </a:p>
          <a:p>
            <a:endParaRPr lang="en-US">
              <a:cs typeface="Calibri"/>
            </a:endParaRPr>
          </a:p>
          <a:p>
            <a:r>
              <a:rPr lang="en-US">
                <a:cs typeface="Calibri"/>
              </a:rPr>
              <a:t>The Music hall is a great secondary location for this project, as it is a popular location for students, as well as parents and out of towners when they stop in for a recital or play.</a:t>
            </a:r>
          </a:p>
          <a:p>
            <a:endParaRPr lang="en-US">
              <a:cs typeface="Calibri"/>
            </a:endParaRPr>
          </a:p>
          <a:p>
            <a:r>
              <a:rPr lang="en-US">
                <a:cs typeface="Calibri"/>
              </a:rPr>
              <a:t>We believe that parking lot Parking lot N-19 will be the best spot to locate the new chargers including an ADA accessible spot. After enjoying your show, you can drive off with a charged battery without any downtime.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t>11</a:t>
            </a:fld>
            <a:endParaRPr lang="en-US"/>
          </a:p>
        </p:txBody>
      </p:sp>
    </p:spTree>
    <p:extLst>
      <p:ext uri="{BB962C8B-B14F-4D97-AF65-F5344CB8AC3E}">
        <p14:creationId xmlns:p14="http://schemas.microsoft.com/office/powerpoint/2010/main" val="229738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a:t>
            </a:r>
          </a:p>
          <a:p>
            <a:endParaRPr lang="en-US">
              <a:cs typeface="Calibri"/>
            </a:endParaRPr>
          </a:p>
          <a:p>
            <a:r>
              <a:rPr lang="en-US">
                <a:cs typeface="Calibri"/>
              </a:rPr>
              <a:t>According the official CWU Music Building Performance schedule, CWU will have completed 46 event days, often averaging more than one show a day, just in Fall quarter of 2023. This alone will attract students, parents, faculty, and community members. The music program is a huge attraction to the school, and would be a great on campus location to house EV chargers for the Ellensburg area. Solomon will now introduce Alternative 3. </a:t>
            </a:r>
          </a:p>
        </p:txBody>
      </p:sp>
      <p:sp>
        <p:nvSpPr>
          <p:cNvPr id="4" name="Slide Number Placeholder 3"/>
          <p:cNvSpPr>
            <a:spLocks noGrp="1"/>
          </p:cNvSpPr>
          <p:nvPr>
            <p:ph type="sldNum" sz="quarter" idx="5"/>
          </p:nvPr>
        </p:nvSpPr>
        <p:spPr/>
        <p:txBody>
          <a:bodyPr/>
          <a:lstStyle/>
          <a:p>
            <a:fld id="{E4FC79BF-9A34-4A20-94E8-940D8A40BA88}" type="slidenum">
              <a:t>12</a:t>
            </a:fld>
            <a:endParaRPr lang="en-US"/>
          </a:p>
        </p:txBody>
      </p:sp>
    </p:spTree>
    <p:extLst>
      <p:ext uri="{BB962C8B-B14F-4D97-AF65-F5344CB8AC3E}">
        <p14:creationId xmlns:p14="http://schemas.microsoft.com/office/powerpoint/2010/main" val="220518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Solomon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13</a:t>
            </a:fld>
            <a:endParaRPr lang="en-US"/>
          </a:p>
        </p:txBody>
      </p:sp>
    </p:spTree>
    <p:extLst>
      <p:ext uri="{BB962C8B-B14F-4D97-AF65-F5344CB8AC3E}">
        <p14:creationId xmlns:p14="http://schemas.microsoft.com/office/powerpoint/2010/main" val="187332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Solomon</a:t>
            </a:r>
            <a:endParaRPr lang="en-US"/>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t>14</a:t>
            </a:fld>
            <a:endParaRPr lang="en-US"/>
          </a:p>
        </p:txBody>
      </p:sp>
    </p:spTree>
    <p:extLst>
      <p:ext uri="{BB962C8B-B14F-4D97-AF65-F5344CB8AC3E}">
        <p14:creationId xmlns:p14="http://schemas.microsoft.com/office/powerpoint/2010/main" val="396947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Solomon</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t>15</a:t>
            </a:fld>
            <a:endParaRPr lang="en-US"/>
          </a:p>
        </p:txBody>
      </p:sp>
    </p:spTree>
    <p:extLst>
      <p:ext uri="{BB962C8B-B14F-4D97-AF65-F5344CB8AC3E}">
        <p14:creationId xmlns:p14="http://schemas.microsoft.com/office/powerpoint/2010/main" val="150411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Solomon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t>16</a:t>
            </a:fld>
            <a:endParaRPr lang="en-US"/>
          </a:p>
        </p:txBody>
      </p:sp>
    </p:spTree>
    <p:extLst>
      <p:ext uri="{BB962C8B-B14F-4D97-AF65-F5344CB8AC3E}">
        <p14:creationId xmlns:p14="http://schemas.microsoft.com/office/powerpoint/2010/main" val="356871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Solomon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17</a:t>
            </a:fld>
            <a:endParaRPr lang="en-US"/>
          </a:p>
        </p:txBody>
      </p:sp>
    </p:spTree>
    <p:extLst>
      <p:ext uri="{BB962C8B-B14F-4D97-AF65-F5344CB8AC3E}">
        <p14:creationId xmlns:p14="http://schemas.microsoft.com/office/powerpoint/2010/main" val="3063722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Fernando</a:t>
            </a:r>
          </a:p>
        </p:txBody>
      </p:sp>
      <p:sp>
        <p:nvSpPr>
          <p:cNvPr id="4" name="Slide Number Placeholder 3"/>
          <p:cNvSpPr>
            <a:spLocks noGrp="1"/>
          </p:cNvSpPr>
          <p:nvPr>
            <p:ph type="sldNum" sz="quarter" idx="5"/>
          </p:nvPr>
        </p:nvSpPr>
        <p:spPr/>
        <p:txBody>
          <a:bodyPr/>
          <a:lstStyle/>
          <a:p>
            <a:fld id="{E4FC79BF-9A34-4A20-94E8-940D8A40BA88}" type="slidenum">
              <a:rPr lang="en-US"/>
              <a:t>18</a:t>
            </a:fld>
            <a:endParaRPr lang="en-US"/>
          </a:p>
        </p:txBody>
      </p:sp>
    </p:spTree>
    <p:extLst>
      <p:ext uri="{BB962C8B-B14F-4D97-AF65-F5344CB8AC3E}">
        <p14:creationId xmlns:p14="http://schemas.microsoft.com/office/powerpoint/2010/main" val="397884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Fernando</a:t>
            </a:r>
          </a:p>
        </p:txBody>
      </p:sp>
      <p:sp>
        <p:nvSpPr>
          <p:cNvPr id="4" name="Slide Number Placeholder 3"/>
          <p:cNvSpPr>
            <a:spLocks noGrp="1"/>
          </p:cNvSpPr>
          <p:nvPr>
            <p:ph type="sldNum" sz="quarter" idx="5"/>
          </p:nvPr>
        </p:nvSpPr>
        <p:spPr/>
        <p:txBody>
          <a:bodyPr/>
          <a:lstStyle/>
          <a:p>
            <a:fld id="{E4FC79BF-9A34-4A20-94E8-940D8A40BA88}" type="slidenum">
              <a:rPr lang="en-US"/>
              <a:t>19</a:t>
            </a:fld>
            <a:endParaRPr lang="en-US"/>
          </a:p>
        </p:txBody>
      </p:sp>
    </p:spTree>
    <p:extLst>
      <p:ext uri="{BB962C8B-B14F-4D97-AF65-F5344CB8AC3E}">
        <p14:creationId xmlns:p14="http://schemas.microsoft.com/office/powerpoint/2010/main" val="306988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Julian</a:t>
            </a:r>
            <a:endParaRPr lang="en-US"/>
          </a:p>
        </p:txBody>
      </p:sp>
      <p:sp>
        <p:nvSpPr>
          <p:cNvPr id="4" name="Slide Number Placeholder 3"/>
          <p:cNvSpPr>
            <a:spLocks noGrp="1"/>
          </p:cNvSpPr>
          <p:nvPr>
            <p:ph type="sldNum" sz="quarter" idx="5"/>
          </p:nvPr>
        </p:nvSpPr>
        <p:spPr/>
        <p:txBody>
          <a:bodyPr/>
          <a:lstStyle/>
          <a:p>
            <a:fld id="{E4FC79BF-9A34-4A20-94E8-940D8A40BA88}" type="slidenum">
              <a:rPr lang="en-US"/>
              <a:t>2</a:t>
            </a:fld>
            <a:endParaRPr lang="en-US"/>
          </a:p>
        </p:txBody>
      </p:sp>
    </p:spTree>
    <p:extLst>
      <p:ext uri="{BB962C8B-B14F-4D97-AF65-F5344CB8AC3E}">
        <p14:creationId xmlns:p14="http://schemas.microsoft.com/office/powerpoint/2010/main" val="190135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a:t>
            </a:r>
          </a:p>
          <a:p>
            <a:endParaRPr lang="en-US">
              <a:cs typeface="Calibri"/>
            </a:endParaRPr>
          </a:p>
          <a:p>
            <a:r>
              <a:rPr lang="en-US">
                <a:cs typeface="Calibri"/>
              </a:rPr>
              <a:t>The Price of EVs: cheapest in 2023</a:t>
            </a:r>
          </a:p>
          <a:p>
            <a:r>
              <a:rPr lang="en-US">
                <a:cs typeface="Calibri"/>
              </a:rPr>
              <a:t>Economies of Scales: As demand and technologies increase, the price will go down.</a:t>
            </a:r>
          </a:p>
          <a:p>
            <a:r>
              <a:rPr lang="en-US">
                <a:cs typeface="Calibri"/>
              </a:rPr>
              <a:t>New Clean Vehicle Credit: Starting in January 2024, EV buyers can use the $7,500 credit </a:t>
            </a:r>
            <a:r>
              <a:rPr lang="en-US"/>
              <a:t>directly to the car dealership.</a:t>
            </a:r>
            <a:endParaRPr lang="en-US">
              <a:cs typeface="Calibri"/>
            </a:endParaRPr>
          </a:p>
          <a:p>
            <a:r>
              <a:rPr lang="en-US">
                <a:cs typeface="Calibri"/>
              </a:rPr>
              <a:t>EV Battery Price Trends: Currently $160/kWh, $80/kWh by 2025. - Affordable EVs</a:t>
            </a:r>
          </a:p>
        </p:txBody>
      </p:sp>
      <p:sp>
        <p:nvSpPr>
          <p:cNvPr id="4" name="Slide Number Placeholder 3"/>
          <p:cNvSpPr>
            <a:spLocks noGrp="1"/>
          </p:cNvSpPr>
          <p:nvPr>
            <p:ph type="sldNum" sz="quarter" idx="5"/>
          </p:nvPr>
        </p:nvSpPr>
        <p:spPr/>
        <p:txBody>
          <a:bodyPr/>
          <a:lstStyle/>
          <a:p>
            <a:fld id="{E4FC79BF-9A34-4A20-94E8-940D8A40BA88}" type="slidenum">
              <a:rPr lang="en-US"/>
              <a:t>20</a:t>
            </a:fld>
            <a:endParaRPr lang="en-US"/>
          </a:p>
        </p:txBody>
      </p:sp>
    </p:spTree>
    <p:extLst>
      <p:ext uri="{BB962C8B-B14F-4D97-AF65-F5344CB8AC3E}">
        <p14:creationId xmlns:p14="http://schemas.microsoft.com/office/powerpoint/2010/main" val="2887438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a:t>
            </a:r>
          </a:p>
        </p:txBody>
      </p:sp>
      <p:sp>
        <p:nvSpPr>
          <p:cNvPr id="4" name="Slide Number Placeholder 3"/>
          <p:cNvSpPr>
            <a:spLocks noGrp="1"/>
          </p:cNvSpPr>
          <p:nvPr>
            <p:ph type="sldNum" sz="quarter" idx="5"/>
          </p:nvPr>
        </p:nvSpPr>
        <p:spPr/>
        <p:txBody>
          <a:bodyPr/>
          <a:lstStyle/>
          <a:p>
            <a:fld id="{E4FC79BF-9A34-4A20-94E8-940D8A40BA88}" type="slidenum">
              <a:rPr lang="en-US"/>
              <a:t>21</a:t>
            </a:fld>
            <a:endParaRPr lang="en-US"/>
          </a:p>
        </p:txBody>
      </p:sp>
    </p:spTree>
    <p:extLst>
      <p:ext uri="{BB962C8B-B14F-4D97-AF65-F5344CB8AC3E}">
        <p14:creationId xmlns:p14="http://schemas.microsoft.com/office/powerpoint/2010/main" val="576013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Hinako:</a:t>
            </a:r>
            <a:br>
              <a:rPr lang="en-US">
                <a:cs typeface="Calibri"/>
              </a:rPr>
            </a:br>
            <a:endParaRPr lang="en-US">
              <a:cs typeface="Calibri"/>
            </a:endParaRPr>
          </a:p>
          <a:p>
            <a:pPr>
              <a:lnSpc>
                <a:spcPct val="90000"/>
              </a:lnSpc>
              <a:spcBef>
                <a:spcPts val="1000"/>
              </a:spcBef>
            </a:pPr>
            <a:r>
              <a:rPr lang="en-US">
                <a:cs typeface="Calibri"/>
              </a:rPr>
              <a:t>Pricing: Depends on the brand and type. </a:t>
            </a:r>
            <a:r>
              <a:rPr lang="en-US"/>
              <a:t>Level 2 EV Charger: $6,000-$8,000. Installation: $2000-$10,000/charger</a:t>
            </a:r>
          </a:p>
          <a:p>
            <a:pPr>
              <a:lnSpc>
                <a:spcPct val="90000"/>
              </a:lnSpc>
              <a:spcBef>
                <a:spcPts val="1000"/>
              </a:spcBef>
            </a:pPr>
            <a:r>
              <a:rPr lang="en-US">
                <a:cs typeface="Calibri"/>
              </a:rPr>
              <a:t>Costs: Table </a:t>
            </a:r>
          </a:p>
          <a:p>
            <a:pPr>
              <a:lnSpc>
                <a:spcPct val="90000"/>
              </a:lnSpc>
              <a:spcBef>
                <a:spcPts val="1000"/>
              </a:spcBef>
            </a:pPr>
            <a:r>
              <a:rPr lang="en-US">
                <a:cs typeface="Calibri"/>
              </a:rPr>
              <a:t>Electrical Services: </a:t>
            </a:r>
            <a:r>
              <a:rPr lang="en-US"/>
              <a:t>The price of electricity will be the greatest and most significant cost in the total cost estimate. If there are multiple locations of electric vehicle parking spots, there will be multiple main power circuits. If all electric vehicles are in one location, there will only be one main power circuit, and therefore a decrease in total cost. </a:t>
            </a:r>
            <a:endParaRPr lang="en-US">
              <a:cs typeface="Calibri"/>
            </a:endParaRPr>
          </a:p>
          <a:p>
            <a:pPr marL="285750" indent="-285750">
              <a:buFont typeface="Arial,Sans-Serif"/>
              <a:buChar char="•"/>
            </a:pPr>
            <a:r>
              <a:rPr lang="en-US"/>
              <a:t>Power Circuit Upgrade Cost: $12,000-$15,000 </a:t>
            </a:r>
            <a:endParaRPr lang="en-US">
              <a:cs typeface="Calibri"/>
            </a:endParaRPr>
          </a:p>
          <a:p>
            <a:pPr marL="285750" indent="-285750">
              <a:buFont typeface="Arial,Sans-Serif"/>
              <a:buChar char="•"/>
            </a:pPr>
            <a:r>
              <a:rPr lang="en-US"/>
              <a:t>Dedicated Branch Circuits Cost: $870-$960</a:t>
            </a:r>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22</a:t>
            </a:fld>
            <a:endParaRPr lang="en-US"/>
          </a:p>
        </p:txBody>
      </p:sp>
    </p:spTree>
    <p:extLst>
      <p:ext uri="{BB962C8B-B14F-4D97-AF65-F5344CB8AC3E}">
        <p14:creationId xmlns:p14="http://schemas.microsoft.com/office/powerpoint/2010/main" val="199238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Hinako</a:t>
            </a:r>
          </a:p>
        </p:txBody>
      </p:sp>
      <p:sp>
        <p:nvSpPr>
          <p:cNvPr id="4" name="Slide Number Placeholder 3"/>
          <p:cNvSpPr>
            <a:spLocks noGrp="1"/>
          </p:cNvSpPr>
          <p:nvPr>
            <p:ph type="sldNum" sz="quarter" idx="5"/>
          </p:nvPr>
        </p:nvSpPr>
        <p:spPr/>
        <p:txBody>
          <a:bodyPr/>
          <a:lstStyle/>
          <a:p>
            <a:fld id="{E4FC79BF-9A34-4A20-94E8-940D8A40BA88}" type="slidenum">
              <a:rPr lang="en-US"/>
              <a:t>23</a:t>
            </a:fld>
            <a:endParaRPr lang="en-US"/>
          </a:p>
        </p:txBody>
      </p:sp>
    </p:spTree>
    <p:extLst>
      <p:ext uri="{BB962C8B-B14F-4D97-AF65-F5344CB8AC3E}">
        <p14:creationId xmlns:p14="http://schemas.microsoft.com/office/powerpoint/2010/main" val="1595149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a:t>
            </a:r>
            <a:endParaRPr lang="en-US"/>
          </a:p>
        </p:txBody>
      </p:sp>
      <p:sp>
        <p:nvSpPr>
          <p:cNvPr id="4" name="Slide Number Placeholder 3"/>
          <p:cNvSpPr>
            <a:spLocks noGrp="1"/>
          </p:cNvSpPr>
          <p:nvPr>
            <p:ph type="sldNum" sz="quarter" idx="5"/>
          </p:nvPr>
        </p:nvSpPr>
        <p:spPr/>
        <p:txBody>
          <a:bodyPr/>
          <a:lstStyle/>
          <a:p>
            <a:fld id="{E4FC79BF-9A34-4A20-94E8-940D8A40BA88}" type="slidenum">
              <a:rPr lang="en-US"/>
              <a:t>27</a:t>
            </a:fld>
            <a:endParaRPr lang="en-US"/>
          </a:p>
        </p:txBody>
      </p:sp>
    </p:spTree>
    <p:extLst>
      <p:ext uri="{BB962C8B-B14F-4D97-AF65-F5344CB8AC3E}">
        <p14:creationId xmlns:p14="http://schemas.microsoft.com/office/powerpoint/2010/main" val="883723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 V</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28</a:t>
            </a:fld>
            <a:endParaRPr lang="en-US"/>
          </a:p>
        </p:txBody>
      </p:sp>
    </p:spTree>
    <p:extLst>
      <p:ext uri="{BB962C8B-B14F-4D97-AF65-F5344CB8AC3E}">
        <p14:creationId xmlns:p14="http://schemas.microsoft.com/office/powerpoint/2010/main" val="2642030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Paper team lead researcher </a:t>
            </a:r>
            <a:r>
              <a:rPr lang="en-US" err="1">
                <a:cs typeface="Calibri"/>
              </a:rPr>
              <a:t>taylor</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29</a:t>
            </a:fld>
            <a:endParaRPr lang="en-US"/>
          </a:p>
        </p:txBody>
      </p:sp>
    </p:spTree>
    <p:extLst>
      <p:ext uri="{BB962C8B-B14F-4D97-AF65-F5344CB8AC3E}">
        <p14:creationId xmlns:p14="http://schemas.microsoft.com/office/powerpoint/2010/main" val="3705245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taylor</a:t>
            </a:r>
          </a:p>
        </p:txBody>
      </p:sp>
      <p:sp>
        <p:nvSpPr>
          <p:cNvPr id="4" name="Slide Number Placeholder 3"/>
          <p:cNvSpPr>
            <a:spLocks noGrp="1"/>
          </p:cNvSpPr>
          <p:nvPr>
            <p:ph type="sldNum" sz="quarter" idx="5"/>
          </p:nvPr>
        </p:nvSpPr>
        <p:spPr/>
        <p:txBody>
          <a:bodyPr/>
          <a:lstStyle/>
          <a:p>
            <a:fld id="{E4FC79BF-9A34-4A20-94E8-940D8A40BA88}" type="slidenum">
              <a:t>30</a:t>
            </a:fld>
            <a:endParaRPr lang="en-US"/>
          </a:p>
        </p:txBody>
      </p:sp>
    </p:spTree>
    <p:extLst>
      <p:ext uri="{BB962C8B-B14F-4D97-AF65-F5344CB8AC3E}">
        <p14:creationId xmlns:p14="http://schemas.microsoft.com/office/powerpoint/2010/main" val="1227056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taylor</a:t>
            </a: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31</a:t>
            </a:fld>
            <a:endParaRPr lang="en-US"/>
          </a:p>
        </p:txBody>
      </p:sp>
    </p:spTree>
    <p:extLst>
      <p:ext uri="{BB962C8B-B14F-4D97-AF65-F5344CB8AC3E}">
        <p14:creationId xmlns:p14="http://schemas.microsoft.com/office/powerpoint/2010/main" val="391367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Julian</a:t>
            </a:r>
            <a:endParaRPr lang="en-US"/>
          </a:p>
        </p:txBody>
      </p:sp>
      <p:sp>
        <p:nvSpPr>
          <p:cNvPr id="4" name="Slide Number Placeholder 3"/>
          <p:cNvSpPr>
            <a:spLocks noGrp="1"/>
          </p:cNvSpPr>
          <p:nvPr>
            <p:ph type="sldNum" sz="quarter" idx="5"/>
          </p:nvPr>
        </p:nvSpPr>
        <p:spPr/>
        <p:txBody>
          <a:bodyPr/>
          <a:lstStyle/>
          <a:p>
            <a:fld id="{E4FC79BF-9A34-4A20-94E8-940D8A40BA88}" type="slidenum">
              <a:t>3</a:t>
            </a:fld>
            <a:endParaRPr lang="en-US"/>
          </a:p>
        </p:txBody>
      </p:sp>
    </p:spTree>
    <p:extLst>
      <p:ext uri="{BB962C8B-B14F-4D97-AF65-F5344CB8AC3E}">
        <p14:creationId xmlns:p14="http://schemas.microsoft.com/office/powerpoint/2010/main" val="104924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Julian</a:t>
            </a:r>
          </a:p>
        </p:txBody>
      </p:sp>
      <p:sp>
        <p:nvSpPr>
          <p:cNvPr id="4" name="Slide Number Placeholder 3"/>
          <p:cNvSpPr>
            <a:spLocks noGrp="1"/>
          </p:cNvSpPr>
          <p:nvPr>
            <p:ph type="sldNum" sz="quarter" idx="5"/>
          </p:nvPr>
        </p:nvSpPr>
        <p:spPr/>
        <p:txBody>
          <a:bodyPr/>
          <a:lstStyle/>
          <a:p>
            <a:fld id="{E4FC79BF-9A34-4A20-94E8-940D8A40BA88}" type="slidenum">
              <a:t>4</a:t>
            </a:fld>
            <a:endParaRPr lang="en-US"/>
          </a:p>
        </p:txBody>
      </p:sp>
    </p:spTree>
    <p:extLst>
      <p:ext uri="{BB962C8B-B14F-4D97-AF65-F5344CB8AC3E}">
        <p14:creationId xmlns:p14="http://schemas.microsoft.com/office/powerpoint/2010/main" val="323949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endParaRPr lang="en-US">
              <a:ea typeface="Calibri"/>
              <a:cs typeface="Calibri"/>
            </a:endParaRPr>
          </a:p>
          <a:p>
            <a:r>
              <a:rPr lang="en-US">
                <a:ea typeface="Calibri"/>
                <a:cs typeface="Calibri"/>
              </a:rPr>
              <a:t>As you may have noticed, we opted for dual-head chargers. As of now Central does not have any dual-head chargers on campus but the benefits are astonishing. </a:t>
            </a:r>
          </a:p>
          <a:p>
            <a:endParaRPr lang="en-US">
              <a:ea typeface="Calibri"/>
              <a:cs typeface="Calibri"/>
            </a:endParaRPr>
          </a:p>
          <a:p>
            <a:r>
              <a:rPr lang="en-US">
                <a:ea typeface="Calibri"/>
                <a:cs typeface="Calibri"/>
              </a:rPr>
              <a:t>20% more expensive but you get double the charging capacity. </a:t>
            </a:r>
          </a:p>
          <a:p>
            <a:endParaRPr lang="en-US">
              <a:ea typeface="Calibri"/>
              <a:cs typeface="Calibri"/>
            </a:endParaRPr>
          </a:p>
          <a:p>
            <a:r>
              <a:rPr lang="en-US">
                <a:ea typeface="Calibri"/>
                <a:cs typeface="Calibri"/>
              </a:rPr>
              <a:t>You also may notice that our alternatives have longer roll-out plans. Slower roll out gives EV charging technology time to evolve. Allows for demand to catch up with supply, also known as the </a:t>
            </a:r>
            <a:r>
              <a:rPr lang="en-US" b="1">
                <a:ea typeface="Calibri"/>
                <a:cs typeface="Calibri"/>
              </a:rPr>
              <a:t>equilibrium point</a:t>
            </a:r>
            <a:r>
              <a:rPr lang="en-US">
                <a:ea typeface="Calibri"/>
                <a:cs typeface="Calibri"/>
              </a:rPr>
              <a:t>.  This also central to leverage resources like time and money, which is good situation for CWU to be. </a:t>
            </a:r>
          </a:p>
          <a:p>
            <a:endParaRPr lang="en-US">
              <a:ea typeface="Calibri"/>
              <a:cs typeface="Calibri"/>
            </a:endParaRPr>
          </a:p>
          <a:p>
            <a:endParaRPr lang="en-US">
              <a:ea typeface="Calibri"/>
              <a:cs typeface="Calibri"/>
            </a:endParaRPr>
          </a:p>
          <a:p>
            <a:r>
              <a:rPr lang="en-US">
                <a:ea typeface="Calibri"/>
                <a:cs typeface="Calibri"/>
              </a:rPr>
              <a:t>'Arbitrage'</a:t>
            </a:r>
          </a:p>
        </p:txBody>
      </p:sp>
      <p:sp>
        <p:nvSpPr>
          <p:cNvPr id="4" name="Slide Number Placeholder 3"/>
          <p:cNvSpPr>
            <a:spLocks noGrp="1"/>
          </p:cNvSpPr>
          <p:nvPr>
            <p:ph type="sldNum" sz="quarter" idx="5"/>
          </p:nvPr>
        </p:nvSpPr>
        <p:spPr/>
        <p:txBody>
          <a:bodyPr/>
          <a:lstStyle/>
          <a:p>
            <a:fld id="{E4FC79BF-9A34-4A20-94E8-940D8A40BA88}" type="slidenum">
              <a:t>5</a:t>
            </a:fld>
            <a:endParaRPr lang="en-US"/>
          </a:p>
        </p:txBody>
      </p:sp>
    </p:spTree>
    <p:extLst>
      <p:ext uri="{BB962C8B-B14F-4D97-AF65-F5344CB8AC3E}">
        <p14:creationId xmlns:p14="http://schemas.microsoft.com/office/powerpoint/2010/main" val="122212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E4FC79BF-9A34-4A20-94E8-940D8A40BA88}" type="slidenum">
              <a:t>6</a:t>
            </a:fld>
            <a:endParaRPr lang="en-US"/>
          </a:p>
        </p:txBody>
      </p:sp>
    </p:spTree>
    <p:extLst>
      <p:ext uri="{BB962C8B-B14F-4D97-AF65-F5344CB8AC3E}">
        <p14:creationId xmlns:p14="http://schemas.microsoft.com/office/powerpoint/2010/main" val="173795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endParaRPr lang="en-US">
              <a:cs typeface="Calibri"/>
            </a:endParaRPr>
          </a:p>
          <a:p>
            <a:r>
              <a:rPr lang="en-US"/>
              <a:t>Our first alternative is to consider installing six dual-head chargers all within one or two years by the Student Union &amp; Recreation Center in parking lot I-15. It should be noted that ADA spaces are included in this plan for equal access to these chargers. </a:t>
            </a:r>
            <a:endParaRPr lang="en-US">
              <a:cs typeface="Calibri"/>
            </a:endParaRPr>
          </a:p>
          <a:p>
            <a:endParaRPr lang="en-US"/>
          </a:p>
          <a:p>
            <a:r>
              <a:rPr lang="en-US"/>
              <a:t>The SURC is the largest building on the Central Washington University campus. It is centrally located with easy access to parking lots, like lot I-15 where we would install these chargers, as well as primary city streets, academic buildings, and residence halls. </a:t>
            </a:r>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t>7</a:t>
            </a:fld>
            <a:endParaRPr lang="en-US"/>
          </a:p>
        </p:txBody>
      </p:sp>
    </p:spTree>
    <p:extLst>
      <p:ext uri="{BB962C8B-B14F-4D97-AF65-F5344CB8AC3E}">
        <p14:creationId xmlns:p14="http://schemas.microsoft.com/office/powerpoint/2010/main" val="36770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endParaRPr lang="en-US">
              <a:cs typeface="Calibri"/>
            </a:endParaRPr>
          </a:p>
          <a:p>
            <a:r>
              <a:rPr lang="en-US"/>
              <a:t>In addition to its size and location, the SURC serves as a versatile space where students, faculty, and community members all come together. Additionally, this side of campus lacks any EV infrastructure and could really benefit from these six dual head chargers. </a:t>
            </a:r>
            <a:endParaRPr lang="en-US">
              <a:ea typeface="Calibri" panose="020F0502020204030204"/>
              <a:cs typeface="Calibri"/>
            </a:endParaRPr>
          </a:p>
          <a:p>
            <a:r>
              <a:rPr lang="en-US"/>
              <a:t> </a:t>
            </a:r>
            <a:endParaRPr lang="en-US">
              <a:cs typeface="Calibri"/>
            </a:endParaRPr>
          </a:p>
          <a:p>
            <a:r>
              <a:rPr lang="en-US"/>
              <a:t>The SURC provides accessibility, ample parking space, and sufficient capacity in the area. Installing electric vehicle charging (EVC) stations not only addresses the diverse needs of students, faculty, families, and visitors but also holds immense amounts of potential in contributing to the university's climate action goals. </a:t>
            </a:r>
            <a:endParaRPr lang="en-US">
              <a:cs typeface="Calibri"/>
            </a:endParaRPr>
          </a:p>
          <a:p>
            <a:endParaRPr lang="en-US">
              <a:ea typeface="Calibri" panose="020F0502020204030204"/>
              <a:cs typeface="Calibri" panose="020F0502020204030204"/>
            </a:endParaRPr>
          </a:p>
          <a:p>
            <a:r>
              <a:rPr lang="en-US">
                <a:ea typeface="Calibri" panose="020F0502020204030204"/>
                <a:cs typeface="Calibri" panose="020F0502020204030204"/>
              </a:rPr>
              <a:t>Over the next few slides, Michael will discuss why spreading out the chargers between the SURC and another location might be beneficial. </a:t>
            </a:r>
          </a:p>
        </p:txBody>
      </p:sp>
      <p:sp>
        <p:nvSpPr>
          <p:cNvPr id="4" name="Slide Number Placeholder 3"/>
          <p:cNvSpPr>
            <a:spLocks noGrp="1"/>
          </p:cNvSpPr>
          <p:nvPr>
            <p:ph type="sldNum" sz="quarter" idx="5"/>
          </p:nvPr>
        </p:nvSpPr>
        <p:spPr/>
        <p:txBody>
          <a:bodyPr/>
          <a:lstStyle/>
          <a:p>
            <a:fld id="{E4FC79BF-9A34-4A20-94E8-940D8A40BA88}" type="slidenum">
              <a:t>8</a:t>
            </a:fld>
            <a:endParaRPr lang="en-US"/>
          </a:p>
        </p:txBody>
      </p:sp>
    </p:spTree>
    <p:extLst>
      <p:ext uri="{BB962C8B-B14F-4D97-AF65-F5344CB8AC3E}">
        <p14:creationId xmlns:p14="http://schemas.microsoft.com/office/powerpoint/2010/main" val="160318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 </a:t>
            </a:r>
          </a:p>
          <a:p>
            <a:endParaRPr lang="en-US">
              <a:cs typeface="Calibri"/>
            </a:endParaRPr>
          </a:p>
          <a:p>
            <a:r>
              <a:rPr lang="en-US"/>
              <a:t>Thank you Rachel, With this alternative, we decided to place 3 Dual head chargers in two locations with a timeframe of 2-3 years.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FC79BF-9A34-4A20-94E8-940D8A40BA88}" type="slidenum">
              <a:rPr lang="en-US"/>
              <a:t>9</a:t>
            </a:fld>
            <a:endParaRPr lang="en-US"/>
          </a:p>
        </p:txBody>
      </p:sp>
    </p:spTree>
    <p:extLst>
      <p:ext uri="{BB962C8B-B14F-4D97-AF65-F5344CB8AC3E}">
        <p14:creationId xmlns:p14="http://schemas.microsoft.com/office/powerpoint/2010/main" val="385893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1"/>
        </a:solidFill>
        <a:effectLst/>
      </p:bgPr>
    </p:bg>
    <p:spTree>
      <p:nvGrpSpPr>
        <p:cNvPr id="1" name=""/>
        <p:cNvGrpSpPr/>
        <p:nvPr/>
      </p:nvGrpSpPr>
      <p:grpSpPr>
        <a:xfrm>
          <a:off x="0" y="0"/>
          <a:ext cx="0" cy="0"/>
          <a:chOff x="0" y="0"/>
          <a:chExt cx="0" cy="0"/>
        </a:xfrm>
      </p:grpSpPr>
      <p:pic>
        <p:nvPicPr>
          <p:cNvPr id="11" name="Picture 10" descr="Icon&#10;&#10;Description automatically generated with medium confidence">
            <a:extLst>
              <a:ext uri="{FF2B5EF4-FFF2-40B4-BE49-F238E27FC236}">
                <a16:creationId xmlns:a16="http://schemas.microsoft.com/office/drawing/2014/main" id="{7714F355-5A12-8230-A04F-DB4CFD8AABEA}"/>
              </a:ext>
            </a:extLst>
          </p:cNvPr>
          <p:cNvPicPr>
            <a:picLocks noChangeAspect="1"/>
          </p:cNvPicPr>
          <p:nvPr userDrawn="1"/>
        </p:nvPicPr>
        <p:blipFill>
          <a:blip r:embed="rId2"/>
          <a:stretch>
            <a:fillRect/>
          </a:stretch>
        </p:blipFill>
        <p:spPr>
          <a:xfrm>
            <a:off x="466380" y="444964"/>
            <a:ext cx="2588970" cy="880710"/>
          </a:xfrm>
          <a:prstGeom prst="rect">
            <a:avLst/>
          </a:prstGeom>
        </p:spPr>
      </p:pic>
      <p:sp>
        <p:nvSpPr>
          <p:cNvPr id="32" name="Title 4">
            <a:extLst>
              <a:ext uri="{FF2B5EF4-FFF2-40B4-BE49-F238E27FC236}">
                <a16:creationId xmlns:a16="http://schemas.microsoft.com/office/drawing/2014/main" id="{376BA4C8-0C0E-46AB-C70B-892A65D9005C}"/>
              </a:ext>
            </a:extLst>
          </p:cNvPr>
          <p:cNvSpPr>
            <a:spLocks noGrp="1"/>
          </p:cNvSpPr>
          <p:nvPr>
            <p:ph type="title"/>
          </p:nvPr>
        </p:nvSpPr>
        <p:spPr>
          <a:xfrm>
            <a:off x="-1" y="1736355"/>
            <a:ext cx="6909343" cy="2234458"/>
          </a:xfrm>
          <a:prstGeom prst="rect">
            <a:avLst/>
          </a:prstGeom>
          <a:solidFill>
            <a:schemeClr val="bg1"/>
          </a:solidFill>
        </p:spPr>
        <p:txBody>
          <a:bodyPr wrap="square" lIns="731520" tIns="365760" rIns="365760" bIns="365760" anchor="t" anchorCtr="0">
            <a:spAutoFit/>
          </a:bodyPr>
          <a:lstStyle>
            <a:lvl1pPr algn="l">
              <a:defRPr lang="en-US" sz="5400" noProof="0" dirty="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Master title style</a:t>
            </a:r>
          </a:p>
        </p:txBody>
      </p:sp>
    </p:spTree>
    <p:extLst>
      <p:ext uri="{BB962C8B-B14F-4D97-AF65-F5344CB8AC3E}">
        <p14:creationId xmlns:p14="http://schemas.microsoft.com/office/powerpoint/2010/main" val="2551325276"/>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4152">
          <p15:clr>
            <a:srgbClr val="FBAE40"/>
          </p15:clr>
        </p15:guide>
        <p15:guide id="4" pos="75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singl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0" y="1902080"/>
            <a:ext cx="5318260" cy="4016144"/>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8" y="1901330"/>
            <a:ext cx="5318260" cy="4016144"/>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descr="Icon&#10;&#10;Description automatically generated with medium confidence">
            <a:extLst>
              <a:ext uri="{FF2B5EF4-FFF2-40B4-BE49-F238E27FC236}">
                <a16:creationId xmlns:a16="http://schemas.microsoft.com/office/drawing/2014/main" id="{C49D5A58-3A7B-6943-4A66-D1701204FF6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5" name="Title 1">
            <a:extLst>
              <a:ext uri="{FF2B5EF4-FFF2-40B4-BE49-F238E27FC236}">
                <a16:creationId xmlns:a16="http://schemas.microsoft.com/office/drawing/2014/main" id="{D47831F9-D762-1DA7-2D48-3C1591EFA25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16" name="Parallelogram 15">
            <a:extLst>
              <a:ext uri="{FF2B5EF4-FFF2-40B4-BE49-F238E27FC236}">
                <a16:creationId xmlns:a16="http://schemas.microsoft.com/office/drawing/2014/main" id="{91810D75-DB40-AA55-1E36-88ECC69BACCA}"/>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0318E29C-24E4-9ED9-8772-1C57DA76D0F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
        <p:nvSpPr>
          <p:cNvPr id="4" name="Subtitle 2">
            <a:extLst>
              <a:ext uri="{FF2B5EF4-FFF2-40B4-BE49-F238E27FC236}">
                <a16:creationId xmlns:a16="http://schemas.microsoft.com/office/drawing/2014/main" id="{FF0074AA-62A3-45C5-ABAB-9694574F8D96}"/>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033125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with singl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0"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Picture 3" descr="Icon&#10;&#10;Description automatically generated with medium confidence">
            <a:extLst>
              <a:ext uri="{FF2B5EF4-FFF2-40B4-BE49-F238E27FC236}">
                <a16:creationId xmlns:a16="http://schemas.microsoft.com/office/drawing/2014/main" id="{49BBFFE0-8152-7AE1-18BE-8604218DFDF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7" name="Title 1">
            <a:extLst>
              <a:ext uri="{FF2B5EF4-FFF2-40B4-BE49-F238E27FC236}">
                <a16:creationId xmlns:a16="http://schemas.microsoft.com/office/drawing/2014/main" id="{AFF17DD6-DE9B-7829-0D8B-F8FE2CC40D48}"/>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18" name="Parallelogram 17">
            <a:extLst>
              <a:ext uri="{FF2B5EF4-FFF2-40B4-BE49-F238E27FC236}">
                <a16:creationId xmlns:a16="http://schemas.microsoft.com/office/drawing/2014/main" id="{48644E1B-3978-C198-695B-8A3AE2660C23}"/>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50495FBE-8666-FF3B-A73F-BE8045DC4E71}"/>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
        <p:nvSpPr>
          <p:cNvPr id="6" name="Subtitle 2">
            <a:extLst>
              <a:ext uri="{FF2B5EF4-FFF2-40B4-BE49-F238E27FC236}">
                <a16:creationId xmlns:a16="http://schemas.microsoft.com/office/drawing/2014/main" id="{87847281-BC06-F292-FC80-3EA68433FE4A}"/>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7" name="Content Placeholder 2">
            <a:extLst>
              <a:ext uri="{FF2B5EF4-FFF2-40B4-BE49-F238E27FC236}">
                <a16:creationId xmlns:a16="http://schemas.microsoft.com/office/drawing/2014/main" id="{DF9A43AD-E7E8-AFF2-E082-70DEEBE93C36}"/>
              </a:ext>
            </a:extLst>
          </p:cNvPr>
          <p:cNvSpPr>
            <a:spLocks noGrp="1"/>
          </p:cNvSpPr>
          <p:nvPr>
            <p:ph idx="34"/>
          </p:nvPr>
        </p:nvSpPr>
        <p:spPr>
          <a:xfrm>
            <a:off x="4297129"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473CD972-1B35-D9AD-780F-F9DFC28E48AF}"/>
              </a:ext>
            </a:extLst>
          </p:cNvPr>
          <p:cNvSpPr>
            <a:spLocks noGrp="1"/>
          </p:cNvSpPr>
          <p:nvPr>
            <p:ph idx="35"/>
          </p:nvPr>
        </p:nvSpPr>
        <p:spPr>
          <a:xfrm>
            <a:off x="8013407"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86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with single subtit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6E5A6EDD-4F1F-CC5A-C4FF-B778DBFE8F7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8" name="Subtitle 2">
            <a:extLst>
              <a:ext uri="{FF2B5EF4-FFF2-40B4-BE49-F238E27FC236}">
                <a16:creationId xmlns:a16="http://schemas.microsoft.com/office/drawing/2014/main" id="{9D11581E-8BBE-658C-2004-44349F0038E4}"/>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9" name="Title 1">
            <a:extLst>
              <a:ext uri="{FF2B5EF4-FFF2-40B4-BE49-F238E27FC236}">
                <a16:creationId xmlns:a16="http://schemas.microsoft.com/office/drawing/2014/main" id="{23B28FC2-0686-7061-5890-2875F02E2AF3}"/>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20" name="Parallelogram 19">
            <a:extLst>
              <a:ext uri="{FF2B5EF4-FFF2-40B4-BE49-F238E27FC236}">
                <a16:creationId xmlns:a16="http://schemas.microsoft.com/office/drawing/2014/main" id="{86F705C5-BB3B-E5C0-0494-739B7E238D50}"/>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23AB276E-98E7-6EC8-8B96-FFEBF6E805A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
        <p:nvSpPr>
          <p:cNvPr id="12" name="Content Placeholder 2">
            <a:extLst>
              <a:ext uri="{FF2B5EF4-FFF2-40B4-BE49-F238E27FC236}">
                <a16:creationId xmlns:a16="http://schemas.microsoft.com/office/drawing/2014/main" id="{E5E69B1F-897B-8DD8-1A22-9E102FE60848}"/>
              </a:ext>
            </a:extLst>
          </p:cNvPr>
          <p:cNvSpPr>
            <a:spLocks noGrp="1"/>
          </p:cNvSpPr>
          <p:nvPr>
            <p:ph idx="1"/>
          </p:nvPr>
        </p:nvSpPr>
        <p:spPr>
          <a:xfrm>
            <a:off x="585739"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9D34FC05-EA9A-8E0B-4A11-0FB14EC9C834}"/>
              </a:ext>
            </a:extLst>
          </p:cNvPr>
          <p:cNvSpPr>
            <a:spLocks noGrp="1"/>
          </p:cNvSpPr>
          <p:nvPr>
            <p:ph idx="34"/>
          </p:nvPr>
        </p:nvSpPr>
        <p:spPr>
          <a:xfrm>
            <a:off x="2846046"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a:extLst>
              <a:ext uri="{FF2B5EF4-FFF2-40B4-BE49-F238E27FC236}">
                <a16:creationId xmlns:a16="http://schemas.microsoft.com/office/drawing/2014/main" id="{F3B50B8F-B559-7014-282B-6844AE05C76B}"/>
              </a:ext>
            </a:extLst>
          </p:cNvPr>
          <p:cNvSpPr>
            <a:spLocks noGrp="1"/>
          </p:cNvSpPr>
          <p:nvPr>
            <p:ph idx="35"/>
          </p:nvPr>
        </p:nvSpPr>
        <p:spPr>
          <a:xfrm>
            <a:off x="5107348"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2">
            <a:extLst>
              <a:ext uri="{FF2B5EF4-FFF2-40B4-BE49-F238E27FC236}">
                <a16:creationId xmlns:a16="http://schemas.microsoft.com/office/drawing/2014/main" id="{A2427C5A-E328-C88F-4C7C-01FD53DB293E}"/>
              </a:ext>
            </a:extLst>
          </p:cNvPr>
          <p:cNvSpPr>
            <a:spLocks noGrp="1"/>
          </p:cNvSpPr>
          <p:nvPr>
            <p:ph idx="36"/>
          </p:nvPr>
        </p:nvSpPr>
        <p:spPr>
          <a:xfrm>
            <a:off x="7360612"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2218B941-51F6-C20A-8496-F1EFC747C53E}"/>
              </a:ext>
            </a:extLst>
          </p:cNvPr>
          <p:cNvSpPr>
            <a:spLocks noGrp="1"/>
          </p:cNvSpPr>
          <p:nvPr>
            <p:ph idx="37"/>
          </p:nvPr>
        </p:nvSpPr>
        <p:spPr>
          <a:xfrm>
            <a:off x="9613876"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0544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row chart with subtitl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EB8A038-1461-454A-E6C3-66006AC8C16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22" name="Parallelogram 21">
            <a:extLst>
              <a:ext uri="{FF2B5EF4-FFF2-40B4-BE49-F238E27FC236}">
                <a16:creationId xmlns:a16="http://schemas.microsoft.com/office/drawing/2014/main" id="{34030A22-CC8F-BD41-F4A9-C133F1E16E4D}"/>
              </a:ext>
            </a:extLst>
          </p:cNvPr>
          <p:cNvSpPr/>
          <p:nvPr/>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pic>
        <p:nvPicPr>
          <p:cNvPr id="23" name="Picture 22" descr="Icon&#10;&#10;Description automatically generated with medium confidence">
            <a:extLst>
              <a:ext uri="{FF2B5EF4-FFF2-40B4-BE49-F238E27FC236}">
                <a16:creationId xmlns:a16="http://schemas.microsoft.com/office/drawing/2014/main" id="{9A93166F-95FD-34DA-5CA4-A3CD803F8C9B}"/>
              </a:ext>
            </a:extLst>
          </p:cNvPr>
          <p:cNvPicPr>
            <a:picLocks noChangeAspect="1"/>
          </p:cNvPicPr>
          <p:nvPr/>
        </p:nvPicPr>
        <p:blipFill>
          <a:blip r:embed="rId2"/>
          <a:stretch>
            <a:fillRect/>
          </a:stretch>
        </p:blipFill>
        <p:spPr>
          <a:xfrm>
            <a:off x="9817800" y="6094215"/>
            <a:ext cx="1550544" cy="516848"/>
          </a:xfrm>
          <a:prstGeom prst="rect">
            <a:avLst/>
          </a:prstGeom>
        </p:spPr>
      </p:pic>
      <p:sp>
        <p:nvSpPr>
          <p:cNvPr id="2" name="Slide Number Placeholder 5">
            <a:extLst>
              <a:ext uri="{FF2B5EF4-FFF2-40B4-BE49-F238E27FC236}">
                <a16:creationId xmlns:a16="http://schemas.microsoft.com/office/drawing/2014/main" id="{4C4D5AEA-C898-31B9-89B1-E4AD8250BFCD}"/>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
        <p:nvSpPr>
          <p:cNvPr id="5" name="Text Placeholder 4">
            <a:extLst>
              <a:ext uri="{FF2B5EF4-FFF2-40B4-BE49-F238E27FC236}">
                <a16:creationId xmlns:a16="http://schemas.microsoft.com/office/drawing/2014/main" id="{B64900D0-A75A-0071-67CB-7A5D6AF2C721}"/>
              </a:ext>
            </a:extLst>
          </p:cNvPr>
          <p:cNvSpPr>
            <a:spLocks noGrp="1"/>
          </p:cNvSpPr>
          <p:nvPr>
            <p:ph type="body" sz="quarter" idx="34" hasCustomPrompt="1"/>
          </p:nvPr>
        </p:nvSpPr>
        <p:spPr>
          <a:xfrm>
            <a:off x="712339" y="2111083"/>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6" name="Text Placeholder 4">
            <a:extLst>
              <a:ext uri="{FF2B5EF4-FFF2-40B4-BE49-F238E27FC236}">
                <a16:creationId xmlns:a16="http://schemas.microsoft.com/office/drawing/2014/main" id="{7B22906E-8B6C-B1F1-B4AF-98251350FC5D}"/>
              </a:ext>
            </a:extLst>
          </p:cNvPr>
          <p:cNvSpPr>
            <a:spLocks noGrp="1"/>
          </p:cNvSpPr>
          <p:nvPr>
            <p:ph type="body" sz="quarter" idx="35" hasCustomPrompt="1"/>
          </p:nvPr>
        </p:nvSpPr>
        <p:spPr>
          <a:xfrm>
            <a:off x="4230602" y="2115707"/>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7" name="Text Placeholder 4">
            <a:extLst>
              <a:ext uri="{FF2B5EF4-FFF2-40B4-BE49-F238E27FC236}">
                <a16:creationId xmlns:a16="http://schemas.microsoft.com/office/drawing/2014/main" id="{D105E4DA-176A-2166-A797-3921BAD53C2B}"/>
              </a:ext>
            </a:extLst>
          </p:cNvPr>
          <p:cNvSpPr>
            <a:spLocks noGrp="1"/>
          </p:cNvSpPr>
          <p:nvPr>
            <p:ph type="body" sz="quarter" idx="36" hasCustomPrompt="1"/>
          </p:nvPr>
        </p:nvSpPr>
        <p:spPr>
          <a:xfrm>
            <a:off x="712339" y="2903563"/>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8" name="Text Placeholder 4">
            <a:extLst>
              <a:ext uri="{FF2B5EF4-FFF2-40B4-BE49-F238E27FC236}">
                <a16:creationId xmlns:a16="http://schemas.microsoft.com/office/drawing/2014/main" id="{2DB351FF-24AA-4D7E-18ED-92BFD9BD8C28}"/>
              </a:ext>
            </a:extLst>
          </p:cNvPr>
          <p:cNvSpPr>
            <a:spLocks noGrp="1"/>
          </p:cNvSpPr>
          <p:nvPr>
            <p:ph type="body" sz="quarter" idx="37" hasCustomPrompt="1"/>
          </p:nvPr>
        </p:nvSpPr>
        <p:spPr>
          <a:xfrm>
            <a:off x="4230602" y="2908187"/>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9" name="Text Placeholder 4">
            <a:extLst>
              <a:ext uri="{FF2B5EF4-FFF2-40B4-BE49-F238E27FC236}">
                <a16:creationId xmlns:a16="http://schemas.microsoft.com/office/drawing/2014/main" id="{B70D4BEC-DBDB-6E55-4A10-639DB1A79734}"/>
              </a:ext>
            </a:extLst>
          </p:cNvPr>
          <p:cNvSpPr>
            <a:spLocks noGrp="1"/>
          </p:cNvSpPr>
          <p:nvPr>
            <p:ph type="body" sz="quarter" idx="38" hasCustomPrompt="1"/>
          </p:nvPr>
        </p:nvSpPr>
        <p:spPr>
          <a:xfrm>
            <a:off x="712339" y="3687334"/>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10" name="Text Placeholder 4">
            <a:extLst>
              <a:ext uri="{FF2B5EF4-FFF2-40B4-BE49-F238E27FC236}">
                <a16:creationId xmlns:a16="http://schemas.microsoft.com/office/drawing/2014/main" id="{00C60F2A-974D-207C-5B4F-91601F954BDE}"/>
              </a:ext>
            </a:extLst>
          </p:cNvPr>
          <p:cNvSpPr>
            <a:spLocks noGrp="1"/>
          </p:cNvSpPr>
          <p:nvPr>
            <p:ph type="body" sz="quarter" idx="39" hasCustomPrompt="1"/>
          </p:nvPr>
        </p:nvSpPr>
        <p:spPr>
          <a:xfrm>
            <a:off x="4230602" y="3691958"/>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11" name="Text Placeholder 4">
            <a:extLst>
              <a:ext uri="{FF2B5EF4-FFF2-40B4-BE49-F238E27FC236}">
                <a16:creationId xmlns:a16="http://schemas.microsoft.com/office/drawing/2014/main" id="{0FC29A71-A746-B969-2DEB-2C4FB46BB02C}"/>
              </a:ext>
            </a:extLst>
          </p:cNvPr>
          <p:cNvSpPr>
            <a:spLocks noGrp="1"/>
          </p:cNvSpPr>
          <p:nvPr>
            <p:ph type="body" sz="quarter" idx="40" hasCustomPrompt="1"/>
          </p:nvPr>
        </p:nvSpPr>
        <p:spPr>
          <a:xfrm>
            <a:off x="712339" y="4484169"/>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12" name="Text Placeholder 4">
            <a:extLst>
              <a:ext uri="{FF2B5EF4-FFF2-40B4-BE49-F238E27FC236}">
                <a16:creationId xmlns:a16="http://schemas.microsoft.com/office/drawing/2014/main" id="{5BE4ABAE-6AAB-1602-AE93-D5AB736D63AA}"/>
              </a:ext>
            </a:extLst>
          </p:cNvPr>
          <p:cNvSpPr>
            <a:spLocks noGrp="1"/>
          </p:cNvSpPr>
          <p:nvPr>
            <p:ph type="body" sz="quarter" idx="41" hasCustomPrompt="1"/>
          </p:nvPr>
        </p:nvSpPr>
        <p:spPr>
          <a:xfrm>
            <a:off x="4230602" y="4488793"/>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13" name="Text Placeholder 4">
            <a:extLst>
              <a:ext uri="{FF2B5EF4-FFF2-40B4-BE49-F238E27FC236}">
                <a16:creationId xmlns:a16="http://schemas.microsoft.com/office/drawing/2014/main" id="{E9F97BC2-4F8A-53BF-4D67-AC02B96919C1}"/>
              </a:ext>
            </a:extLst>
          </p:cNvPr>
          <p:cNvSpPr>
            <a:spLocks noGrp="1"/>
          </p:cNvSpPr>
          <p:nvPr>
            <p:ph type="body" sz="quarter" idx="42" hasCustomPrompt="1"/>
          </p:nvPr>
        </p:nvSpPr>
        <p:spPr>
          <a:xfrm>
            <a:off x="712339" y="5272294"/>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14" name="Text Placeholder 4">
            <a:extLst>
              <a:ext uri="{FF2B5EF4-FFF2-40B4-BE49-F238E27FC236}">
                <a16:creationId xmlns:a16="http://schemas.microsoft.com/office/drawing/2014/main" id="{6B0E77AB-AD2B-7061-DC78-568FB389D0AA}"/>
              </a:ext>
            </a:extLst>
          </p:cNvPr>
          <p:cNvSpPr>
            <a:spLocks noGrp="1"/>
          </p:cNvSpPr>
          <p:nvPr>
            <p:ph type="body" sz="quarter" idx="43" hasCustomPrompt="1"/>
          </p:nvPr>
        </p:nvSpPr>
        <p:spPr>
          <a:xfrm>
            <a:off x="4230602" y="5276918"/>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a:t>Click to add text</a:t>
            </a:r>
          </a:p>
        </p:txBody>
      </p:sp>
      <p:sp>
        <p:nvSpPr>
          <p:cNvPr id="15" name="Subtitle 2">
            <a:extLst>
              <a:ext uri="{FF2B5EF4-FFF2-40B4-BE49-F238E27FC236}">
                <a16:creationId xmlns:a16="http://schemas.microsoft.com/office/drawing/2014/main" id="{E3EB6286-445A-C70F-B682-DF467F270CB3}"/>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43146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side image with crimson slant">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41CE15B4-9140-263D-AB86-9966A8D641CA}"/>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6095999" y="1698185"/>
            <a:ext cx="5708451"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6096000"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14" name="Title 1">
            <a:extLst>
              <a:ext uri="{FF2B5EF4-FFF2-40B4-BE49-F238E27FC236}">
                <a16:creationId xmlns:a16="http://schemas.microsoft.com/office/drawing/2014/main" id="{4C98DEBF-232D-F97C-3F1C-9469982BA867}"/>
              </a:ext>
            </a:extLst>
          </p:cNvPr>
          <p:cNvSpPr>
            <a:spLocks noGrp="1"/>
          </p:cNvSpPr>
          <p:nvPr>
            <p:ph type="title" hasCustomPrompt="1"/>
          </p:nvPr>
        </p:nvSpPr>
        <p:spPr>
          <a:xfrm>
            <a:off x="6095999" y="671608"/>
            <a:ext cx="5708452"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16" name="Rectangle 6">
            <a:extLst>
              <a:ext uri="{FF2B5EF4-FFF2-40B4-BE49-F238E27FC236}">
                <a16:creationId xmlns:a16="http://schemas.microsoft.com/office/drawing/2014/main" id="{86A165DE-91A1-AA60-D03C-76913E0BFDF1}"/>
              </a:ext>
            </a:extLst>
          </p:cNvPr>
          <p:cNvSpPr/>
          <p:nvPr userDrawn="1"/>
        </p:nvSpPr>
        <p:spPr>
          <a:xfrm>
            <a:off x="0" y="0"/>
            <a:ext cx="6096000" cy="6858000"/>
          </a:xfrm>
          <a:custGeom>
            <a:avLst/>
            <a:gdLst>
              <a:gd name="connsiteX0" fmla="*/ 0 w 5035549"/>
              <a:gd name="connsiteY0" fmla="*/ 0 h 6858000"/>
              <a:gd name="connsiteX1" fmla="*/ 5035549 w 5035549"/>
              <a:gd name="connsiteY1" fmla="*/ 0 h 6858000"/>
              <a:gd name="connsiteX2" fmla="*/ 5035549 w 5035549"/>
              <a:gd name="connsiteY2" fmla="*/ 6858000 h 6858000"/>
              <a:gd name="connsiteX3" fmla="*/ 0 w 5035549"/>
              <a:gd name="connsiteY3" fmla="*/ 6858000 h 6858000"/>
              <a:gd name="connsiteX4" fmla="*/ 0 w 5035549"/>
              <a:gd name="connsiteY4" fmla="*/ 0 h 6858000"/>
              <a:gd name="connsiteX0" fmla="*/ 0 w 5035549"/>
              <a:gd name="connsiteY0" fmla="*/ 0 h 6858000"/>
              <a:gd name="connsiteX1" fmla="*/ 5035549 w 5035549"/>
              <a:gd name="connsiteY1" fmla="*/ 0 h 6858000"/>
              <a:gd name="connsiteX2" fmla="*/ 1098549 w 5035549"/>
              <a:gd name="connsiteY2" fmla="*/ 6858000 h 6858000"/>
              <a:gd name="connsiteX3" fmla="*/ 0 w 5035549"/>
              <a:gd name="connsiteY3" fmla="*/ 6858000 h 6858000"/>
              <a:gd name="connsiteX4" fmla="*/ 0 w 5035549"/>
              <a:gd name="connsiteY4" fmla="*/ 0 h 6858000"/>
              <a:gd name="connsiteX0" fmla="*/ 0 w 5886449"/>
              <a:gd name="connsiteY0" fmla="*/ 6350 h 6864350"/>
              <a:gd name="connsiteX1" fmla="*/ 5886449 w 5886449"/>
              <a:gd name="connsiteY1" fmla="*/ 0 h 6864350"/>
              <a:gd name="connsiteX2" fmla="*/ 1098549 w 5886449"/>
              <a:gd name="connsiteY2" fmla="*/ 6864350 h 6864350"/>
              <a:gd name="connsiteX3" fmla="*/ 0 w 5886449"/>
              <a:gd name="connsiteY3" fmla="*/ 6864350 h 6864350"/>
              <a:gd name="connsiteX4" fmla="*/ 0 w 5886449"/>
              <a:gd name="connsiteY4" fmla="*/ 6350 h 6864350"/>
              <a:gd name="connsiteX0" fmla="*/ 0 w 5886449"/>
              <a:gd name="connsiteY0" fmla="*/ 6350 h 6864350"/>
              <a:gd name="connsiteX1" fmla="*/ 5886449 w 5886449"/>
              <a:gd name="connsiteY1" fmla="*/ 0 h 6864350"/>
              <a:gd name="connsiteX2" fmla="*/ 2012949 w 5886449"/>
              <a:gd name="connsiteY2" fmla="*/ 6864350 h 6864350"/>
              <a:gd name="connsiteX3" fmla="*/ 0 w 5886449"/>
              <a:gd name="connsiteY3" fmla="*/ 6864350 h 6864350"/>
              <a:gd name="connsiteX4" fmla="*/ 0 w 5886449"/>
              <a:gd name="connsiteY4" fmla="*/ 6350 h 6864350"/>
              <a:gd name="connsiteX0" fmla="*/ 0 w 5003799"/>
              <a:gd name="connsiteY0" fmla="*/ 0 h 6858000"/>
              <a:gd name="connsiteX1" fmla="*/ 5003799 w 5003799"/>
              <a:gd name="connsiteY1" fmla="*/ 0 h 6858000"/>
              <a:gd name="connsiteX2" fmla="*/ 2012949 w 5003799"/>
              <a:gd name="connsiteY2" fmla="*/ 6858000 h 6858000"/>
              <a:gd name="connsiteX3" fmla="*/ 0 w 5003799"/>
              <a:gd name="connsiteY3" fmla="*/ 6858000 h 6858000"/>
              <a:gd name="connsiteX4" fmla="*/ 0 w 50037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799" h="6858000">
                <a:moveTo>
                  <a:pt x="0" y="0"/>
                </a:moveTo>
                <a:lnTo>
                  <a:pt x="5003799" y="0"/>
                </a:lnTo>
                <a:lnTo>
                  <a:pt x="201294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Semi Bold" panose="02000503000000020004" pitchFamily="2" charset="0"/>
            </a:endParaRPr>
          </a:p>
        </p:txBody>
      </p:sp>
      <p:sp>
        <p:nvSpPr>
          <p:cNvPr id="15" name="Picture Placeholder 12">
            <a:extLst>
              <a:ext uri="{FF2B5EF4-FFF2-40B4-BE49-F238E27FC236}">
                <a16:creationId xmlns:a16="http://schemas.microsoft.com/office/drawing/2014/main" id="{CD37D7E4-CE85-5A69-0FB3-9B2942D9E8C1}"/>
              </a:ext>
            </a:extLst>
          </p:cNvPr>
          <p:cNvSpPr>
            <a:spLocks noGrp="1"/>
          </p:cNvSpPr>
          <p:nvPr>
            <p:ph type="pic" sz="quarter" idx="34"/>
          </p:nvPr>
        </p:nvSpPr>
        <p:spPr>
          <a:xfrm>
            <a:off x="759595" y="762000"/>
            <a:ext cx="4377556" cy="5085278"/>
          </a:xfrm>
          <a:prstGeom prst="rect">
            <a:avLst/>
          </a:prstGeom>
          <a:solidFill>
            <a:schemeClr val="bg1">
              <a:lumMod val="95000"/>
            </a:schemeClr>
          </a:solidFill>
        </p:spPr>
        <p:txBody>
          <a:bodyPr/>
          <a:lstStyle/>
          <a:p>
            <a:r>
              <a:rPr lang="en-US"/>
              <a:t>Click icon to add picture</a:t>
            </a:r>
          </a:p>
        </p:txBody>
      </p:sp>
      <p:sp>
        <p:nvSpPr>
          <p:cNvPr id="2" name="Slide Number Placeholder 5">
            <a:extLst>
              <a:ext uri="{FF2B5EF4-FFF2-40B4-BE49-F238E27FC236}">
                <a16:creationId xmlns:a16="http://schemas.microsoft.com/office/drawing/2014/main" id="{A24283D6-A5EB-B432-34C4-ABF1B2F0E03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88611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side image with crimson sla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6F93C-C925-6E5A-CCEE-123259C2F144}"/>
              </a:ext>
            </a:extLst>
          </p:cNvPr>
          <p:cNvSpPr/>
          <p:nvPr userDrawn="1"/>
        </p:nvSpPr>
        <p:spPr>
          <a:xfrm flipH="1">
            <a:off x="6265908" y="0"/>
            <a:ext cx="5926091" cy="6858000"/>
          </a:xfrm>
          <a:custGeom>
            <a:avLst/>
            <a:gdLst>
              <a:gd name="connsiteX0" fmla="*/ 0 w 5035549"/>
              <a:gd name="connsiteY0" fmla="*/ 0 h 6858000"/>
              <a:gd name="connsiteX1" fmla="*/ 5035549 w 5035549"/>
              <a:gd name="connsiteY1" fmla="*/ 0 h 6858000"/>
              <a:gd name="connsiteX2" fmla="*/ 5035549 w 5035549"/>
              <a:gd name="connsiteY2" fmla="*/ 6858000 h 6858000"/>
              <a:gd name="connsiteX3" fmla="*/ 0 w 5035549"/>
              <a:gd name="connsiteY3" fmla="*/ 6858000 h 6858000"/>
              <a:gd name="connsiteX4" fmla="*/ 0 w 5035549"/>
              <a:gd name="connsiteY4" fmla="*/ 0 h 6858000"/>
              <a:gd name="connsiteX0" fmla="*/ 0 w 5035549"/>
              <a:gd name="connsiteY0" fmla="*/ 0 h 6858000"/>
              <a:gd name="connsiteX1" fmla="*/ 5035549 w 5035549"/>
              <a:gd name="connsiteY1" fmla="*/ 0 h 6858000"/>
              <a:gd name="connsiteX2" fmla="*/ 1098549 w 5035549"/>
              <a:gd name="connsiteY2" fmla="*/ 6858000 h 6858000"/>
              <a:gd name="connsiteX3" fmla="*/ 0 w 5035549"/>
              <a:gd name="connsiteY3" fmla="*/ 6858000 h 6858000"/>
              <a:gd name="connsiteX4" fmla="*/ 0 w 5035549"/>
              <a:gd name="connsiteY4" fmla="*/ 0 h 6858000"/>
              <a:gd name="connsiteX0" fmla="*/ 0 w 5886449"/>
              <a:gd name="connsiteY0" fmla="*/ 6350 h 6864350"/>
              <a:gd name="connsiteX1" fmla="*/ 5886449 w 5886449"/>
              <a:gd name="connsiteY1" fmla="*/ 0 h 6864350"/>
              <a:gd name="connsiteX2" fmla="*/ 1098549 w 5886449"/>
              <a:gd name="connsiteY2" fmla="*/ 6864350 h 6864350"/>
              <a:gd name="connsiteX3" fmla="*/ 0 w 5886449"/>
              <a:gd name="connsiteY3" fmla="*/ 6864350 h 6864350"/>
              <a:gd name="connsiteX4" fmla="*/ 0 w 5886449"/>
              <a:gd name="connsiteY4" fmla="*/ 6350 h 6864350"/>
              <a:gd name="connsiteX0" fmla="*/ 0 w 5886449"/>
              <a:gd name="connsiteY0" fmla="*/ 6350 h 6864350"/>
              <a:gd name="connsiteX1" fmla="*/ 5886449 w 5886449"/>
              <a:gd name="connsiteY1" fmla="*/ 0 h 6864350"/>
              <a:gd name="connsiteX2" fmla="*/ 2012949 w 5886449"/>
              <a:gd name="connsiteY2" fmla="*/ 6864350 h 6864350"/>
              <a:gd name="connsiteX3" fmla="*/ 0 w 5886449"/>
              <a:gd name="connsiteY3" fmla="*/ 6864350 h 6864350"/>
              <a:gd name="connsiteX4" fmla="*/ 0 w 5886449"/>
              <a:gd name="connsiteY4" fmla="*/ 6350 h 6864350"/>
              <a:gd name="connsiteX0" fmla="*/ 0 w 5003799"/>
              <a:gd name="connsiteY0" fmla="*/ 0 h 6858000"/>
              <a:gd name="connsiteX1" fmla="*/ 5003799 w 5003799"/>
              <a:gd name="connsiteY1" fmla="*/ 0 h 6858000"/>
              <a:gd name="connsiteX2" fmla="*/ 2012949 w 5003799"/>
              <a:gd name="connsiteY2" fmla="*/ 6858000 h 6858000"/>
              <a:gd name="connsiteX3" fmla="*/ 0 w 5003799"/>
              <a:gd name="connsiteY3" fmla="*/ 6858000 h 6858000"/>
              <a:gd name="connsiteX4" fmla="*/ 0 w 50037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799" h="6858000">
                <a:moveTo>
                  <a:pt x="0" y="0"/>
                </a:moveTo>
                <a:lnTo>
                  <a:pt x="5003799" y="0"/>
                </a:lnTo>
                <a:lnTo>
                  <a:pt x="201294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Semi Bold" panose="02000503000000020004" pitchFamily="2" charset="0"/>
            </a:endParaRPr>
          </a:p>
        </p:txBody>
      </p:sp>
      <p:pic>
        <p:nvPicPr>
          <p:cNvPr id="4" name="Picture 3">
            <a:extLst>
              <a:ext uri="{FF2B5EF4-FFF2-40B4-BE49-F238E27FC236}">
                <a16:creationId xmlns:a16="http://schemas.microsoft.com/office/drawing/2014/main" id="{41CE15B4-9140-263D-AB86-9966A8D641CA}"/>
              </a:ext>
            </a:extLst>
          </p:cNvPr>
          <p:cNvPicPr>
            <a:picLocks noChangeAspect="1"/>
          </p:cNvPicPr>
          <p:nvPr userDrawn="1"/>
        </p:nvPicPr>
        <p:blipFill>
          <a:blip r:embed="rId2"/>
          <a:srcRect/>
          <a:stretch/>
        </p:blipFill>
        <p:spPr>
          <a:xfrm>
            <a:off x="9817800" y="6094215"/>
            <a:ext cx="1550543" cy="516848"/>
          </a:xfrm>
          <a:prstGeom prst="rect">
            <a:avLst/>
          </a:prstGeom>
        </p:spPr>
      </p:pic>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7058795" y="762000"/>
            <a:ext cx="4377556" cy="5085278"/>
          </a:xfrm>
          <a:prstGeom prst="rect">
            <a:avLst/>
          </a:prstGeom>
          <a:solidFill>
            <a:schemeClr val="bg1">
              <a:lumMod val="95000"/>
            </a:schemeClr>
          </a:solidFill>
        </p:spPr>
        <p:txBody>
          <a:bodyPr/>
          <a:lstStyle/>
          <a:p>
            <a:r>
              <a:rPr lang="en-US"/>
              <a:t>Click icon to add picture</a:t>
            </a:r>
          </a:p>
        </p:txBody>
      </p:sp>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755649" y="1698185"/>
            <a:ext cx="5510260"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755649"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14" name="Title 1">
            <a:extLst>
              <a:ext uri="{FF2B5EF4-FFF2-40B4-BE49-F238E27FC236}">
                <a16:creationId xmlns:a16="http://schemas.microsoft.com/office/drawing/2014/main" id="{4C98DEBF-232D-F97C-3F1C-9469982BA867}"/>
              </a:ext>
            </a:extLst>
          </p:cNvPr>
          <p:cNvSpPr>
            <a:spLocks noGrp="1"/>
          </p:cNvSpPr>
          <p:nvPr>
            <p:ph type="title" hasCustomPrompt="1"/>
          </p:nvPr>
        </p:nvSpPr>
        <p:spPr>
          <a:xfrm>
            <a:off x="755648" y="671608"/>
            <a:ext cx="5740945"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2" name="Slide Number Placeholder 5">
            <a:extLst>
              <a:ext uri="{FF2B5EF4-FFF2-40B4-BE49-F238E27FC236}">
                <a16:creationId xmlns:a16="http://schemas.microsoft.com/office/drawing/2014/main" id="{05C7A16B-F2DB-30BA-E915-B244071CC7A9}"/>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1154269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ide imag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41CE15B4-9140-263D-AB86-9966A8D641CA}"/>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0" y="0"/>
            <a:ext cx="4991100" cy="6858000"/>
          </a:xfrm>
          <a:prstGeom prst="rect">
            <a:avLst/>
          </a:prstGeom>
          <a:solidFill>
            <a:schemeClr val="bg1">
              <a:lumMod val="95000"/>
            </a:schemeClr>
          </a:solidFill>
        </p:spPr>
        <p:txBody>
          <a:bodyPr/>
          <a:lstStyle/>
          <a:p>
            <a:r>
              <a:rPr lang="en-US"/>
              <a:t>Click icon to add picture</a:t>
            </a:r>
          </a:p>
        </p:txBody>
      </p:sp>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5457827" y="1698186"/>
            <a:ext cx="6346624" cy="4080314"/>
          </a:xfrm>
          <a:prstGeom prst="rect">
            <a:avLst/>
          </a:prstGeom>
        </p:spPr>
        <p:txBody>
          <a:bodyPr anchor="t"/>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5457827"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3" name="Title 1">
            <a:extLst>
              <a:ext uri="{FF2B5EF4-FFF2-40B4-BE49-F238E27FC236}">
                <a16:creationId xmlns:a16="http://schemas.microsoft.com/office/drawing/2014/main" id="{554F93D2-73A0-34B5-A1F9-4F4EC7212EA4}"/>
              </a:ext>
            </a:extLst>
          </p:cNvPr>
          <p:cNvSpPr>
            <a:spLocks noGrp="1"/>
          </p:cNvSpPr>
          <p:nvPr>
            <p:ph type="title" hasCustomPrompt="1"/>
          </p:nvPr>
        </p:nvSpPr>
        <p:spPr>
          <a:xfrm>
            <a:off x="5457827" y="671608"/>
            <a:ext cx="6346624"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2" name="Slide Number Placeholder 5">
            <a:extLst>
              <a:ext uri="{FF2B5EF4-FFF2-40B4-BE49-F238E27FC236}">
                <a16:creationId xmlns:a16="http://schemas.microsoft.com/office/drawing/2014/main" id="{CC672860-CE9B-8953-B95A-816F0D75499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679530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7200900" y="0"/>
            <a:ext cx="4991100" cy="6858000"/>
          </a:xfrm>
          <a:prstGeom prst="rect">
            <a:avLst/>
          </a:prstGeom>
          <a:solidFill>
            <a:schemeClr val="bg1">
              <a:lumMod val="95000"/>
            </a:schemeClr>
          </a:solidFill>
        </p:spPr>
        <p:txBody>
          <a:bodyPr/>
          <a:lstStyle/>
          <a:p>
            <a:r>
              <a:rPr lang="en-US"/>
              <a:t>Click icon to add picture</a:t>
            </a:r>
          </a:p>
        </p:txBody>
      </p:sp>
      <p:pic>
        <p:nvPicPr>
          <p:cNvPr id="4" name="Picture 3">
            <a:extLst>
              <a:ext uri="{FF2B5EF4-FFF2-40B4-BE49-F238E27FC236}">
                <a16:creationId xmlns:a16="http://schemas.microsoft.com/office/drawing/2014/main" id="{41CE15B4-9140-263D-AB86-9966A8D641CA}"/>
              </a:ext>
            </a:extLst>
          </p:cNvPr>
          <p:cNvPicPr>
            <a:picLocks noChangeAspect="1"/>
          </p:cNvPicPr>
          <p:nvPr userDrawn="1"/>
        </p:nvPicPr>
        <p:blipFill>
          <a:blip r:embed="rId2"/>
          <a:srcRect/>
          <a:stretch/>
        </p:blipFill>
        <p:spPr>
          <a:xfrm>
            <a:off x="9817800" y="6094215"/>
            <a:ext cx="1550543" cy="516848"/>
          </a:xfrm>
          <a:prstGeom prst="rect">
            <a:avLst/>
          </a:prstGeom>
        </p:spPr>
      </p:pic>
      <p:sp>
        <p:nvSpPr>
          <p:cNvPr id="2" name="Content Placeholder 2">
            <a:extLst>
              <a:ext uri="{FF2B5EF4-FFF2-40B4-BE49-F238E27FC236}">
                <a16:creationId xmlns:a16="http://schemas.microsoft.com/office/drawing/2014/main" id="{CDB464AD-A88F-6EE8-48CC-7B5A39B345E7}"/>
              </a:ext>
            </a:extLst>
          </p:cNvPr>
          <p:cNvSpPr>
            <a:spLocks noGrp="1"/>
          </p:cNvSpPr>
          <p:nvPr>
            <p:ph sz="half" idx="1"/>
          </p:nvPr>
        </p:nvSpPr>
        <p:spPr>
          <a:xfrm>
            <a:off x="755649" y="1698185"/>
            <a:ext cx="5723528"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arallelogram 6">
            <a:extLst>
              <a:ext uri="{FF2B5EF4-FFF2-40B4-BE49-F238E27FC236}">
                <a16:creationId xmlns:a16="http://schemas.microsoft.com/office/drawing/2014/main" id="{D887F505-FFAA-1B4F-BAF2-0EEFFA6AB255}"/>
              </a:ext>
            </a:extLst>
          </p:cNvPr>
          <p:cNvSpPr/>
          <p:nvPr userDrawn="1"/>
        </p:nvSpPr>
        <p:spPr>
          <a:xfrm rot="10800000">
            <a:off x="755649"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9" name="Title 1">
            <a:extLst>
              <a:ext uri="{FF2B5EF4-FFF2-40B4-BE49-F238E27FC236}">
                <a16:creationId xmlns:a16="http://schemas.microsoft.com/office/drawing/2014/main" id="{6595EC63-2318-AC80-EF4B-72CD11AD3317}"/>
              </a:ext>
            </a:extLst>
          </p:cNvPr>
          <p:cNvSpPr>
            <a:spLocks noGrp="1"/>
          </p:cNvSpPr>
          <p:nvPr>
            <p:ph type="title" hasCustomPrompt="1"/>
          </p:nvPr>
        </p:nvSpPr>
        <p:spPr>
          <a:xfrm>
            <a:off x="755649" y="671608"/>
            <a:ext cx="5723528" cy="506699"/>
          </a:xfrm>
          <a:prstGeom prst="rect">
            <a:avLst/>
          </a:prstGeom>
        </p:spPr>
        <p:txBody>
          <a:bodyPr>
            <a:noAutofit/>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3" name="Slide Number Placeholder 5">
            <a:extLst>
              <a:ext uri="{FF2B5EF4-FFF2-40B4-BE49-F238E27FC236}">
                <a16:creationId xmlns:a16="http://schemas.microsoft.com/office/drawing/2014/main" id="{59FFDC93-6789-A707-F470-697CA5028FD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3860231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884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rgbClr val="A30F3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2C777-B9F4-F733-46B2-A0979FF801E0}"/>
              </a:ext>
            </a:extLst>
          </p:cNvPr>
          <p:cNvPicPr>
            <a:picLocks noChangeAspect="1"/>
          </p:cNvPicPr>
          <p:nvPr userDrawn="1"/>
        </p:nvPicPr>
        <p:blipFill>
          <a:blip r:embed="rId2"/>
          <a:srcRect/>
          <a:stretch/>
        </p:blipFill>
        <p:spPr>
          <a:xfrm>
            <a:off x="4117439" y="2786413"/>
            <a:ext cx="3855522" cy="1285174"/>
          </a:xfrm>
          <a:prstGeom prst="rect">
            <a:avLst/>
          </a:prstGeom>
          <a:noFill/>
        </p:spPr>
      </p:pic>
    </p:spTree>
    <p:extLst>
      <p:ext uri="{BB962C8B-B14F-4D97-AF65-F5344CB8AC3E}">
        <p14:creationId xmlns:p14="http://schemas.microsoft.com/office/powerpoint/2010/main" val="280543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image">
    <p:bg>
      <p:bgRef idx="1001">
        <a:schemeClr val="bg1"/>
      </p:bgRef>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86B6947-2F8A-91EA-DF1E-05A573605ADF}"/>
              </a:ext>
            </a:extLst>
          </p:cNvPr>
          <p:cNvSpPr/>
          <p:nvPr userDrawn="1"/>
        </p:nvSpPr>
        <p:spPr>
          <a:xfrm>
            <a:off x="1033431" y="-5080"/>
            <a:ext cx="11158569" cy="6863080"/>
          </a:xfrm>
          <a:custGeom>
            <a:avLst/>
            <a:gdLst>
              <a:gd name="connsiteX0" fmla="*/ 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0 w 11158569"/>
              <a:gd name="connsiteY4" fmla="*/ 0 h 6858000"/>
              <a:gd name="connsiteX0" fmla="*/ 36576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57600 w 11158569"/>
              <a:gd name="connsiteY4" fmla="*/ 0 h 6858000"/>
              <a:gd name="connsiteX0" fmla="*/ 38862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886200 w 11158569"/>
              <a:gd name="connsiteY4" fmla="*/ 0 h 6858000"/>
              <a:gd name="connsiteX0" fmla="*/ 3703320 w 11158569"/>
              <a:gd name="connsiteY0" fmla="*/ 1016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03320 w 11158569"/>
              <a:gd name="connsiteY4" fmla="*/ 10160 h 6858000"/>
              <a:gd name="connsiteX0" fmla="*/ 3672840 w 11158569"/>
              <a:gd name="connsiteY0" fmla="*/ 4572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72840 w 11158569"/>
              <a:gd name="connsiteY4" fmla="*/ 45720 h 6858000"/>
              <a:gd name="connsiteX0" fmla="*/ 3733800 w 11158569"/>
              <a:gd name="connsiteY0" fmla="*/ 6604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33800 w 11158569"/>
              <a:gd name="connsiteY4" fmla="*/ 66040 h 6858000"/>
              <a:gd name="connsiteX0" fmla="*/ 3688080 w 11158569"/>
              <a:gd name="connsiteY0" fmla="*/ 0 h 6863080"/>
              <a:gd name="connsiteX1" fmla="*/ 11158569 w 11158569"/>
              <a:gd name="connsiteY1" fmla="*/ 5080 h 6863080"/>
              <a:gd name="connsiteX2" fmla="*/ 11158569 w 11158569"/>
              <a:gd name="connsiteY2" fmla="*/ 6863080 h 6863080"/>
              <a:gd name="connsiteX3" fmla="*/ 0 w 11158569"/>
              <a:gd name="connsiteY3" fmla="*/ 6863080 h 6863080"/>
              <a:gd name="connsiteX4" fmla="*/ 3688080 w 11158569"/>
              <a:gd name="connsiteY4" fmla="*/ 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8569" h="6863080">
                <a:moveTo>
                  <a:pt x="3688080" y="0"/>
                </a:moveTo>
                <a:lnTo>
                  <a:pt x="11158569" y="5080"/>
                </a:lnTo>
                <a:lnTo>
                  <a:pt x="11158569" y="6863080"/>
                </a:lnTo>
                <a:lnTo>
                  <a:pt x="0" y="6863080"/>
                </a:lnTo>
                <a:lnTo>
                  <a:pt x="36880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7714F355-5A12-8230-A04F-DB4CFD8AABEA}"/>
              </a:ext>
            </a:extLst>
          </p:cNvPr>
          <p:cNvPicPr>
            <a:picLocks noChangeAspect="1"/>
          </p:cNvPicPr>
          <p:nvPr userDrawn="1"/>
        </p:nvPicPr>
        <p:blipFill>
          <a:blip r:embed="rId2"/>
          <a:stretch>
            <a:fillRect/>
          </a:stretch>
        </p:blipFill>
        <p:spPr>
          <a:xfrm>
            <a:off x="466380" y="444964"/>
            <a:ext cx="2588970" cy="880710"/>
          </a:xfrm>
          <a:prstGeom prst="rect">
            <a:avLst/>
          </a:prstGeom>
        </p:spPr>
      </p:pic>
      <p:sp>
        <p:nvSpPr>
          <p:cNvPr id="32" name="Title 4">
            <a:extLst>
              <a:ext uri="{FF2B5EF4-FFF2-40B4-BE49-F238E27FC236}">
                <a16:creationId xmlns:a16="http://schemas.microsoft.com/office/drawing/2014/main" id="{376BA4C8-0C0E-46AB-C70B-892A65D9005C}"/>
              </a:ext>
            </a:extLst>
          </p:cNvPr>
          <p:cNvSpPr>
            <a:spLocks noGrp="1"/>
          </p:cNvSpPr>
          <p:nvPr>
            <p:ph type="title"/>
          </p:nvPr>
        </p:nvSpPr>
        <p:spPr>
          <a:xfrm>
            <a:off x="0" y="1779547"/>
            <a:ext cx="6953352" cy="2234458"/>
          </a:xfrm>
          <a:prstGeom prst="rect">
            <a:avLst/>
          </a:prstGeom>
          <a:solidFill>
            <a:schemeClr val="bg2"/>
          </a:solidFill>
        </p:spPr>
        <p:txBody>
          <a:bodyPr wrap="square" lIns="731520" tIns="365760" rIns="365760" bIns="365760" anchor="t" anchorCtr="0">
            <a:spAutoFit/>
          </a:bodyPr>
          <a:lstStyle>
            <a:lvl1pPr algn="l">
              <a:defRPr lang="en-US" sz="5400" noProof="0" dirty="0"/>
            </a:lvl1pPr>
          </a:lstStyle>
          <a:p>
            <a:r>
              <a:rPr lang="en-US" noProof="0"/>
              <a:t>Click to edit Master title style</a:t>
            </a:r>
          </a:p>
        </p:txBody>
      </p:sp>
      <p:sp>
        <p:nvSpPr>
          <p:cNvPr id="12" name="Rectangle 11">
            <a:extLst>
              <a:ext uri="{FF2B5EF4-FFF2-40B4-BE49-F238E27FC236}">
                <a16:creationId xmlns:a16="http://schemas.microsoft.com/office/drawing/2014/main" id="{510AB1F3-14CD-D36B-2893-AF8FBE5A1FD6}"/>
              </a:ext>
            </a:extLst>
          </p:cNvPr>
          <p:cNvSpPr/>
          <p:nvPr userDrawn="1"/>
        </p:nvSpPr>
        <p:spPr>
          <a:xfrm>
            <a:off x="0" y="6615953"/>
            <a:ext cx="12192000" cy="24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Inter Semi Bold" panose="02000503000000020004" pitchFamily="2" charset="0"/>
            </a:endParaRPr>
          </a:p>
        </p:txBody>
      </p:sp>
    </p:spTree>
    <p:extLst>
      <p:ext uri="{BB962C8B-B14F-4D97-AF65-F5344CB8AC3E}">
        <p14:creationId xmlns:p14="http://schemas.microsoft.com/office/powerpoint/2010/main" val="1067988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4152">
          <p15:clr>
            <a:srgbClr val="FBAE40"/>
          </p15:clr>
        </p15:guide>
        <p15:guide id="4" pos="7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out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1457" y="2168781"/>
            <a:ext cx="8469086" cy="2387600"/>
          </a:xfrm>
          <a:prstGeom prst="rect">
            <a:avLst/>
          </a:prstGeom>
        </p:spPr>
        <p:txBody>
          <a:bodyPr anchor="t"/>
          <a:lstStyle>
            <a:lvl1pPr algn="ctr">
              <a:defRPr sz="6000">
                <a:solidFill>
                  <a:schemeClr val="bg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a:t>Click to edit Master title style</a:t>
            </a:r>
          </a:p>
        </p:txBody>
      </p:sp>
      <p:sp>
        <p:nvSpPr>
          <p:cNvPr id="3" name="Subtitle 2"/>
          <p:cNvSpPr>
            <a:spLocks noGrp="1"/>
          </p:cNvSpPr>
          <p:nvPr>
            <p:ph type="subTitle" idx="1"/>
          </p:nvPr>
        </p:nvSpPr>
        <p:spPr>
          <a:xfrm>
            <a:off x="1861456" y="4859867"/>
            <a:ext cx="8469087" cy="843320"/>
          </a:xfrm>
          <a:prstGeom prst="rect">
            <a:avLst/>
          </a:prstGeom>
        </p:spPr>
        <p:txBody>
          <a:bodyPr/>
          <a:lstStyle>
            <a:lvl1pPr marL="0" indent="0" algn="ctr">
              <a:buNone/>
              <a:defRPr sz="24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A639983B-C87F-C70F-CA9D-63FC3A3442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70801" y="528103"/>
            <a:ext cx="2450396" cy="980158"/>
          </a:xfrm>
          <a:prstGeom prst="rect">
            <a:avLst/>
          </a:prstGeom>
        </p:spPr>
      </p:pic>
    </p:spTree>
    <p:extLst>
      <p:ext uri="{BB962C8B-B14F-4D97-AF65-F5344CB8AC3E}">
        <p14:creationId xmlns:p14="http://schemas.microsoft.com/office/powerpoint/2010/main" val="35496030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underline and withou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9"/>
            <a:ext cx="11123658" cy="4554782"/>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6" name="Slide Number Placeholder 5">
            <a:extLst>
              <a:ext uri="{FF2B5EF4-FFF2-40B4-BE49-F238E27FC236}">
                <a16:creationId xmlns:a16="http://schemas.microsoft.com/office/drawing/2014/main" id="{4B0E8B41-F61F-13F9-848E-E24EAF1218EF}"/>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pic>
        <p:nvPicPr>
          <p:cNvPr id="9" name="Picture 8" descr="Icon&#10;&#10;Description automatically generated with medium confidence">
            <a:extLst>
              <a:ext uri="{FF2B5EF4-FFF2-40B4-BE49-F238E27FC236}">
                <a16:creationId xmlns:a16="http://schemas.microsoft.com/office/drawing/2014/main" id="{1B4CDE7D-69F3-684A-254E-23EC12E3DB8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Parallelogram 10">
            <a:extLst>
              <a:ext uri="{FF2B5EF4-FFF2-40B4-BE49-F238E27FC236}">
                <a16:creationId xmlns:a16="http://schemas.microsoft.com/office/drawing/2014/main" id="{9702D8E9-612A-1927-369E-067E7110B3D5}"/>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Tree>
    <p:extLst>
      <p:ext uri="{BB962C8B-B14F-4D97-AF65-F5344CB8AC3E}">
        <p14:creationId xmlns:p14="http://schemas.microsoft.com/office/powerpoint/2010/main" val="3075809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out subtitle or under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8"/>
            <a:ext cx="11020518" cy="4669625"/>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pic>
        <p:nvPicPr>
          <p:cNvPr id="9" name="Picture 8" descr="Icon&#10;&#10;Description automatically generated with medium confidence">
            <a:extLst>
              <a:ext uri="{FF2B5EF4-FFF2-40B4-BE49-F238E27FC236}">
                <a16:creationId xmlns:a16="http://schemas.microsoft.com/office/drawing/2014/main" id="{1B4CDE7D-69F3-684A-254E-23EC12E3DB8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2" name="Slide Number Placeholder 5">
            <a:extLst>
              <a:ext uri="{FF2B5EF4-FFF2-40B4-BE49-F238E27FC236}">
                <a16:creationId xmlns:a16="http://schemas.microsoft.com/office/drawing/2014/main" id="{441F0EF1-BB7A-8AAE-C224-B858313CE4C6}"/>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305630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out underline, subtitle or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8"/>
            <a:ext cx="11020518" cy="4669625"/>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2" name="Slide Number Placeholder 5">
            <a:extLst>
              <a:ext uri="{FF2B5EF4-FFF2-40B4-BE49-F238E27FC236}">
                <a16:creationId xmlns:a16="http://schemas.microsoft.com/office/drawing/2014/main" id="{D026C336-07B8-5E0B-7D4B-EF0F1ECB165C}"/>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4068929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underline, subtitle and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1" y="1830726"/>
            <a:ext cx="11020518" cy="40198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Picture 5" descr="Icon&#10;&#10;Description automatically generated with medium confidence">
            <a:extLst>
              <a:ext uri="{FF2B5EF4-FFF2-40B4-BE49-F238E27FC236}">
                <a16:creationId xmlns:a16="http://schemas.microsoft.com/office/drawing/2014/main" id="{5E084A5E-5A05-C87E-8BDA-47D683384B8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Title 1">
            <a:extLst>
              <a:ext uri="{FF2B5EF4-FFF2-40B4-BE49-F238E27FC236}">
                <a16:creationId xmlns:a16="http://schemas.microsoft.com/office/drawing/2014/main" id="{FE44AC47-555C-DDCB-FC6E-886DFBB90C4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12" name="Parallelogram 11">
            <a:extLst>
              <a:ext uri="{FF2B5EF4-FFF2-40B4-BE49-F238E27FC236}">
                <a16:creationId xmlns:a16="http://schemas.microsoft.com/office/drawing/2014/main" id="{BFDE7664-6A02-6A59-738D-E0DBE426F800}"/>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5C26AFB3-CF6C-59D7-0809-0321F0C6FE47}"/>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
        <p:nvSpPr>
          <p:cNvPr id="4" name="Subtitle 2">
            <a:extLst>
              <a:ext uri="{FF2B5EF4-FFF2-40B4-BE49-F238E27FC236}">
                <a16:creationId xmlns:a16="http://schemas.microsoft.com/office/drawing/2014/main" id="{10C4B1EC-A372-9D17-212E-C43E9E39299B}"/>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88754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subtitle and no under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1" y="1830726"/>
            <a:ext cx="11020518" cy="40198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Picture 5" descr="Icon&#10;&#10;Description automatically generated with medium confidence">
            <a:extLst>
              <a:ext uri="{FF2B5EF4-FFF2-40B4-BE49-F238E27FC236}">
                <a16:creationId xmlns:a16="http://schemas.microsoft.com/office/drawing/2014/main" id="{5E084A5E-5A05-C87E-8BDA-47D683384B8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Title 1">
            <a:extLst>
              <a:ext uri="{FF2B5EF4-FFF2-40B4-BE49-F238E27FC236}">
                <a16:creationId xmlns:a16="http://schemas.microsoft.com/office/drawing/2014/main" id="{FE44AC47-555C-DDCB-FC6E-886DFBB90C4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4" name="Slide Number Placeholder 5">
            <a:extLst>
              <a:ext uri="{FF2B5EF4-FFF2-40B4-BE49-F238E27FC236}">
                <a16:creationId xmlns:a16="http://schemas.microsoft.com/office/drawing/2014/main" id="{62659201-0D5D-BFF0-99C5-AFA32525A232}"/>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
        <p:nvSpPr>
          <p:cNvPr id="5" name="Subtitle 2">
            <a:extLst>
              <a:ext uri="{FF2B5EF4-FFF2-40B4-BE49-F238E27FC236}">
                <a16:creationId xmlns:a16="http://schemas.microsoft.com/office/drawing/2014/main" id="{BAD93FA9-0CF0-AEE4-7552-D2F92AB3FC47}"/>
              </a:ext>
            </a:extLst>
          </p:cNvPr>
          <p:cNvSpPr>
            <a:spLocks noGrp="1"/>
          </p:cNvSpPr>
          <p:nvPr>
            <p:ph type="body" sz="quarter" idx="32" hasCustomPrompt="1"/>
          </p:nvPr>
        </p:nvSpPr>
        <p:spPr>
          <a:xfrm>
            <a:off x="585741" y="1201921"/>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72450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headers">
    <p:spTree>
      <p:nvGrpSpPr>
        <p:cNvPr id="1" name=""/>
        <p:cNvGrpSpPr/>
        <p:nvPr/>
      </p:nvGrpSpPr>
      <p:grpSpPr>
        <a:xfrm>
          <a:off x="0" y="0"/>
          <a:ext cx="0" cy="0"/>
          <a:chOff x="0" y="0"/>
          <a:chExt cx="0" cy="0"/>
        </a:xfrm>
      </p:grpSpPr>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585740" y="1625009"/>
            <a:ext cx="5318259" cy="360000"/>
          </a:xfrm>
          <a:prstGeom prst="rect">
            <a:avLst/>
          </a:prstGeom>
        </p:spPr>
        <p:txBody>
          <a:bodyPr anchor="t"/>
          <a:lstStyle>
            <a:lvl1pPr marL="0" indent="0">
              <a:buNone/>
              <a:defRPr sz="2400" b="1">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585740" y="2227108"/>
            <a:ext cx="5318260" cy="3753801"/>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625534"/>
            <a:ext cx="5318259" cy="358775"/>
          </a:xfrm>
          <a:prstGeom prst="rect">
            <a:avLst/>
          </a:prstGeom>
        </p:spPr>
        <p:txBody>
          <a:bodyPr/>
          <a:lstStyle>
            <a:lvl1pPr marL="0" indent="0">
              <a:buNone/>
              <a:defRPr sz="2400" b="1">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8" y="2224168"/>
            <a:ext cx="5318260" cy="3756106"/>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descr="Icon&#10;&#10;Description automatically generated with medium confidence">
            <a:extLst>
              <a:ext uri="{FF2B5EF4-FFF2-40B4-BE49-F238E27FC236}">
                <a16:creationId xmlns:a16="http://schemas.microsoft.com/office/drawing/2014/main" id="{7EE5475B-8C95-9D96-46A0-3BDF2B3346B5}"/>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4" name="Title 1">
            <a:extLst>
              <a:ext uri="{FF2B5EF4-FFF2-40B4-BE49-F238E27FC236}">
                <a16:creationId xmlns:a16="http://schemas.microsoft.com/office/drawing/2014/main" id="{EBB169AF-72DA-FCB0-F058-8F8576A2A7E8}"/>
              </a:ext>
            </a:extLst>
          </p:cNvPr>
          <p:cNvSpPr>
            <a:spLocks noGrp="1"/>
          </p:cNvSpPr>
          <p:nvPr>
            <p:ph type="title" hasCustomPrompt="1"/>
          </p:nvPr>
        </p:nvSpPr>
        <p:spPr>
          <a:xfrm>
            <a:off x="585741" y="431999"/>
            <a:ext cx="11032518" cy="507801"/>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a:t>Click to edit page title</a:t>
            </a:r>
          </a:p>
        </p:txBody>
      </p:sp>
      <p:sp>
        <p:nvSpPr>
          <p:cNvPr id="19" name="Parallelogram 18">
            <a:extLst>
              <a:ext uri="{FF2B5EF4-FFF2-40B4-BE49-F238E27FC236}">
                <a16:creationId xmlns:a16="http://schemas.microsoft.com/office/drawing/2014/main" id="{AE60B3B6-5B54-6BC3-C29E-92F75E5EBFD7}"/>
              </a:ext>
            </a:extLst>
          </p:cNvPr>
          <p:cNvSpPr/>
          <p:nvPr userDrawn="1"/>
        </p:nvSpPr>
        <p:spPr>
          <a:xfrm rot="10800000">
            <a:off x="585741" y="136612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20" name="Parallelogram 19">
            <a:extLst>
              <a:ext uri="{FF2B5EF4-FFF2-40B4-BE49-F238E27FC236}">
                <a16:creationId xmlns:a16="http://schemas.microsoft.com/office/drawing/2014/main" id="{65C8235D-D819-F512-50EF-C360F926FD16}"/>
              </a:ext>
            </a:extLst>
          </p:cNvPr>
          <p:cNvSpPr/>
          <p:nvPr userDrawn="1"/>
        </p:nvSpPr>
        <p:spPr>
          <a:xfrm rot="10800000">
            <a:off x="6313441" y="1366123"/>
            <a:ext cx="1378414" cy="175775"/>
          </a:xfrm>
          <a:prstGeom prst="parallelogram">
            <a:avLst>
              <a:gd name="adj" fmla="val 620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17900157-FBA8-8D56-3C1D-6A4520660AC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2982035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E9E479-4835-8797-7C88-85CF8DA8C4FD}"/>
              </a:ext>
            </a:extLst>
          </p:cNvPr>
          <p:cNvSpPr>
            <a:spLocks noGrp="1"/>
          </p:cNvSpPr>
          <p:nvPr>
            <p:ph type="sldNum" sz="quarter" idx="4"/>
          </p:nvPr>
        </p:nvSpPr>
        <p:spPr>
          <a:xfrm>
            <a:off x="11368344" y="6131063"/>
            <a:ext cx="436107" cy="432000"/>
          </a:xfrm>
          <a:prstGeom prst="rect">
            <a:avLst/>
          </a:prstGeom>
        </p:spPr>
        <p:txBody>
          <a:bodyPr anchor="ctr"/>
          <a:lstStyle>
            <a:lvl1pPr algn="r">
              <a:defRPr lang="en-US" smtClean="0"/>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4265608002"/>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49" r:id="rId18"/>
    <p:sldLayoutId id="214748366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D_114ED33C.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1_C0310C3F.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C_4C21AA2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D_EFA548CD.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22_BDB5E35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0_88B04137.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 charging at a charging station&#10;&#10;Description automatically generated">
            <a:extLst>
              <a:ext uri="{FF2B5EF4-FFF2-40B4-BE49-F238E27FC236}">
                <a16:creationId xmlns:a16="http://schemas.microsoft.com/office/drawing/2014/main" id="{E5520FB5-BFAF-3107-135C-8BB13D2464B3}"/>
              </a:ext>
            </a:extLst>
          </p:cNvPr>
          <p:cNvPicPr>
            <a:picLocks noChangeAspect="1"/>
          </p:cNvPicPr>
          <p:nvPr/>
        </p:nvPicPr>
        <p:blipFill>
          <a:blip r:embed="rId3"/>
          <a:stretch>
            <a:fillRect/>
          </a:stretch>
        </p:blipFill>
        <p:spPr>
          <a:xfrm>
            <a:off x="1" y="-37457"/>
            <a:ext cx="12295908" cy="6906025"/>
          </a:xfrm>
          <a:prstGeom prst="rect">
            <a:avLst/>
          </a:prstGeom>
        </p:spPr>
      </p:pic>
      <p:sp>
        <p:nvSpPr>
          <p:cNvPr id="7" name="Title 6">
            <a:extLst>
              <a:ext uri="{FF2B5EF4-FFF2-40B4-BE49-F238E27FC236}">
                <a16:creationId xmlns:a16="http://schemas.microsoft.com/office/drawing/2014/main" id="{DEB6E584-B0F7-4E32-DDEE-58AF534F7159}"/>
              </a:ext>
            </a:extLst>
          </p:cNvPr>
          <p:cNvSpPr>
            <a:spLocks noGrp="1"/>
          </p:cNvSpPr>
          <p:nvPr>
            <p:ph type="title"/>
          </p:nvPr>
        </p:nvSpPr>
        <p:spPr>
          <a:xfrm>
            <a:off x="-1" y="1736355"/>
            <a:ext cx="6909343" cy="1486561"/>
          </a:xfrm>
        </p:spPr>
        <p:txBody>
          <a:bodyPr/>
          <a:lstStyle/>
          <a:p>
            <a:r>
              <a:rPr lang="en-US">
                <a:latin typeface="Inter Black"/>
                <a:ea typeface="Inter Black"/>
                <a:cs typeface="Inter Black"/>
              </a:rPr>
              <a:t>Electric Roll</a:t>
            </a:r>
            <a:endParaRPr lang="en-US"/>
          </a:p>
        </p:txBody>
      </p:sp>
      <p:sp>
        <p:nvSpPr>
          <p:cNvPr id="2" name="Parallelogram 1">
            <a:extLst>
              <a:ext uri="{FF2B5EF4-FFF2-40B4-BE49-F238E27FC236}">
                <a16:creationId xmlns:a16="http://schemas.microsoft.com/office/drawing/2014/main" id="{C7BB84EC-1154-92EA-C16D-08827B9C6878}"/>
              </a:ext>
            </a:extLst>
          </p:cNvPr>
          <p:cNvSpPr/>
          <p:nvPr/>
        </p:nvSpPr>
        <p:spPr>
          <a:xfrm rot="10800000">
            <a:off x="951534" y="4967620"/>
            <a:ext cx="2043952" cy="369591"/>
          </a:xfrm>
          <a:prstGeom prst="parallelogram">
            <a:avLst>
              <a:gd name="adj" fmla="val 551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Tree>
    <p:extLst>
      <p:ext uri="{BB962C8B-B14F-4D97-AF65-F5344CB8AC3E}">
        <p14:creationId xmlns:p14="http://schemas.microsoft.com/office/powerpoint/2010/main" val="3096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a university&#10;&#10;Description automatically generated">
            <a:extLst>
              <a:ext uri="{FF2B5EF4-FFF2-40B4-BE49-F238E27FC236}">
                <a16:creationId xmlns:a16="http://schemas.microsoft.com/office/drawing/2014/main" id="{01AFCB3A-13AB-24AB-58C2-18CF55AEF715}"/>
              </a:ext>
            </a:extLst>
          </p:cNvPr>
          <p:cNvPicPr>
            <a:picLocks noChangeAspect="1"/>
          </p:cNvPicPr>
          <p:nvPr/>
        </p:nvPicPr>
        <p:blipFill>
          <a:blip r:embed="rId3"/>
          <a:stretch>
            <a:fillRect/>
          </a:stretch>
        </p:blipFill>
        <p:spPr>
          <a:xfrm>
            <a:off x="4964974" y="1548147"/>
            <a:ext cx="6810777" cy="3705393"/>
          </a:xfrm>
          <a:prstGeom prst="rect">
            <a:avLst/>
          </a:prstGeom>
        </p:spPr>
      </p:pic>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76693" y="1730853"/>
            <a:ext cx="3455821" cy="621055"/>
          </a:xfrm>
        </p:spPr>
        <p:txBody>
          <a:bodyPr vert="horz" lIns="91440" tIns="45720" rIns="91440" bIns="45720" rtlCol="0" anchor="b">
            <a:normAutofit fontScale="90000"/>
          </a:bodyPr>
          <a:lstStyle/>
          <a:p>
            <a:r>
              <a:rPr lang="en-US" sz="3200">
                <a:latin typeface="+mj-lt"/>
                <a:ea typeface="+mj-ea"/>
                <a:cs typeface="+mj-cs"/>
              </a:rPr>
              <a:t>Location 1: SURC</a:t>
            </a:r>
            <a:endParaRPr lang="en-US" sz="3200" kern="1200">
              <a:solidFill>
                <a:schemeClr val="tx1"/>
              </a:solidFill>
              <a:latin typeface="+mj-lt"/>
              <a:ea typeface="Inter Black"/>
              <a:cs typeface="Inter Black"/>
            </a:endParaRPr>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876693" y="2929689"/>
            <a:ext cx="3910746" cy="2492489"/>
          </a:xfrm>
        </p:spPr>
        <p:txBody>
          <a:bodyPr vert="horz" lIns="91440" tIns="45720" rIns="91440" bIns="45720" rtlCol="0" anchor="t">
            <a:normAutofit/>
          </a:bodyPr>
          <a:lstStyle/>
          <a:p>
            <a:pPr marL="0" indent="0">
              <a:buNone/>
            </a:pPr>
            <a:r>
              <a:rPr lang="en-US">
                <a:latin typeface="Inter"/>
                <a:ea typeface="Inter"/>
                <a:cs typeface="Inter"/>
              </a:rPr>
              <a:t>3 </a:t>
            </a:r>
            <a:r>
              <a:rPr lang="en-US">
                <a:latin typeface="Inter"/>
                <a:ea typeface="Inter"/>
                <a:cs typeface="Times New Roman"/>
              </a:rPr>
              <a:t>dual-head Electric Vehicle Chargers (EVC) in </a:t>
            </a:r>
            <a:r>
              <a:rPr lang="en-US" b="1" i="1">
                <a:latin typeface="Inter"/>
                <a:ea typeface="Inter"/>
                <a:cs typeface="Times New Roman"/>
              </a:rPr>
              <a:t>I-15</a:t>
            </a:r>
          </a:p>
          <a:p>
            <a:pPr marL="0" indent="0">
              <a:buNone/>
            </a:pPr>
            <a:endParaRPr lang="en-US" b="1" i="1">
              <a:latin typeface="Inter"/>
              <a:ea typeface="Inter"/>
              <a:cs typeface="Times New Roman"/>
            </a:endParaRPr>
          </a:p>
          <a:p>
            <a:pPr marL="285750" indent="-285750">
              <a:buFont typeface="Calibri" panose="020B0604020202020204" pitchFamily="34" charset="0"/>
              <a:buChar char="-"/>
            </a:pPr>
            <a:r>
              <a:rPr lang="en-US" sz="1800">
                <a:latin typeface="Inter"/>
                <a:ea typeface="Inter"/>
                <a:cs typeface="Segoe UI"/>
              </a:rPr>
              <a:t>Charging Station Land Use: </a:t>
            </a:r>
            <a:r>
              <a:rPr lang="en-US" sz="1800">
                <a:latin typeface="Inter"/>
                <a:ea typeface="Inter"/>
                <a:cs typeface="Calibri"/>
              </a:rPr>
              <a:t>240 sq ft to 295 sq ft </a:t>
            </a:r>
            <a:endParaRPr lang="en-US" sz="1800">
              <a:latin typeface="Inter"/>
              <a:ea typeface="Inter"/>
              <a:cs typeface="Inter"/>
            </a:endParaRPr>
          </a:p>
          <a:p>
            <a:pPr marL="0" indent="0">
              <a:buNone/>
            </a:pPr>
            <a:r>
              <a:rPr lang="en-US" sz="1400">
                <a:latin typeface="Inter"/>
                <a:ea typeface="Inter"/>
                <a:cs typeface="Calibri"/>
              </a:rPr>
              <a:t>              - Note: includes ADA spaces</a:t>
            </a:r>
          </a:p>
          <a:p>
            <a:pPr marL="342900" indent="-342900">
              <a:buFont typeface="Calibri" panose="020B0604020202020204" pitchFamily="34" charset="0"/>
              <a:buChar char="-"/>
            </a:pPr>
            <a:r>
              <a:rPr lang="en-US" sz="1900">
                <a:latin typeface="Inter"/>
                <a:ea typeface="Inter"/>
                <a:cs typeface="Inter"/>
              </a:rPr>
              <a:t>Timeline</a:t>
            </a:r>
            <a:r>
              <a:rPr lang="en-US" sz="1900" b="1">
                <a:latin typeface="Inter"/>
                <a:ea typeface="Inter"/>
                <a:cs typeface="Inter"/>
              </a:rPr>
              <a:t>: </a:t>
            </a:r>
            <a:r>
              <a:rPr lang="en-US" sz="1900">
                <a:latin typeface="Inter"/>
                <a:ea typeface="Inter"/>
                <a:cs typeface="Inter"/>
              </a:rPr>
              <a:t>2-3 year rollout</a:t>
            </a:r>
            <a:endParaRPr lang="en-US" sz="1700">
              <a:latin typeface="Inter"/>
              <a:ea typeface="Inter"/>
              <a:cs typeface="Inter"/>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698CC987-C80E-FA5C-5407-6946696101AE}"/>
              </a:ext>
            </a:extLst>
          </p:cNvPr>
          <p:cNvSpPr/>
          <p:nvPr/>
        </p:nvSpPr>
        <p:spPr>
          <a:xfrm>
            <a:off x="7715249" y="3946071"/>
            <a:ext cx="585108" cy="353786"/>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28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descr="A map of a college campus&#10;&#10;Description automatically generated">
            <a:extLst>
              <a:ext uri="{FF2B5EF4-FFF2-40B4-BE49-F238E27FC236}">
                <a16:creationId xmlns:a16="http://schemas.microsoft.com/office/drawing/2014/main" id="{97E8278E-4D63-4F68-5663-B1C2D89F22B3}"/>
              </a:ext>
            </a:extLst>
          </p:cNvPr>
          <p:cNvPicPr>
            <a:picLocks noChangeAspect="1"/>
          </p:cNvPicPr>
          <p:nvPr/>
        </p:nvPicPr>
        <p:blipFill>
          <a:blip r:embed="rId4"/>
          <a:stretch>
            <a:fillRect/>
          </a:stretch>
        </p:blipFill>
        <p:spPr>
          <a:xfrm>
            <a:off x="6138394" y="1202457"/>
            <a:ext cx="5361903" cy="4153727"/>
          </a:xfrm>
          <a:prstGeom prst="rect">
            <a:avLst/>
          </a:prstGeom>
        </p:spPr>
      </p:pic>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76693" y="543469"/>
            <a:ext cx="3455821" cy="1616203"/>
          </a:xfrm>
        </p:spPr>
        <p:txBody>
          <a:bodyPr vert="horz" lIns="91440" tIns="45720" rIns="91440" bIns="45720" rtlCol="0" anchor="b">
            <a:normAutofit/>
          </a:bodyPr>
          <a:lstStyle/>
          <a:p>
            <a:r>
              <a:rPr lang="en-US" sz="3200">
                <a:latin typeface="+mj-lt"/>
                <a:ea typeface="+mj-ea"/>
                <a:cs typeface="+mj-cs"/>
              </a:rPr>
              <a:t>Location 2</a:t>
            </a:r>
            <a:br>
              <a:rPr lang="en-US" sz="3200">
                <a:latin typeface="+mj-lt"/>
                <a:ea typeface="Inter Black"/>
                <a:cs typeface="Inter Black"/>
              </a:rPr>
            </a:br>
            <a:r>
              <a:rPr lang="en-US" sz="2000">
                <a:latin typeface="+mj-lt"/>
                <a:ea typeface="+mj-ea"/>
                <a:cs typeface="+mj-cs"/>
              </a:rPr>
              <a:t>McIntyre Music Building</a:t>
            </a:r>
            <a:endParaRPr lang="en-US">
              <a:ea typeface="+mj-ea"/>
              <a:cs typeface="+mj-cs"/>
            </a:endParaRPr>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876693" y="2295970"/>
            <a:ext cx="3488018" cy="4199099"/>
          </a:xfrm>
        </p:spPr>
        <p:txBody>
          <a:bodyPr vert="horz" lIns="91440" tIns="45720" rIns="91440" bIns="45720" rtlCol="0" anchor="t">
            <a:normAutofit fontScale="92500" lnSpcReduction="10000"/>
          </a:bodyPr>
          <a:lstStyle/>
          <a:p>
            <a:pPr marL="0" indent="0">
              <a:buNone/>
            </a:pPr>
            <a:endParaRPr lang="en-US"/>
          </a:p>
          <a:p>
            <a:pPr marL="0" indent="0">
              <a:buNone/>
            </a:pPr>
            <a:r>
              <a:rPr lang="en-US">
                <a:latin typeface="+mn-lt"/>
                <a:ea typeface="+mn-ea"/>
                <a:cs typeface="+mn-cs"/>
              </a:rPr>
              <a:t>3 dual headed chargers in parking lot </a:t>
            </a:r>
            <a:r>
              <a:rPr lang="en-US" b="1" i="1">
                <a:latin typeface="Inter Medium"/>
                <a:ea typeface="+mn-ea"/>
                <a:cs typeface="Calibri"/>
              </a:rPr>
              <a:t>N-19</a:t>
            </a:r>
          </a:p>
          <a:p>
            <a:endParaRPr lang="en-US">
              <a:latin typeface="+mn-lt"/>
              <a:ea typeface="+mn-ea"/>
              <a:cs typeface="+mn-cs"/>
            </a:endParaRPr>
          </a:p>
          <a:p>
            <a:pPr marL="285750" indent="-285750">
              <a:buFont typeface="Calibri" panose="020B0604020202020204" pitchFamily="34" charset="0"/>
              <a:buChar char="-"/>
            </a:pPr>
            <a:r>
              <a:rPr lang="en-US" sz="1800">
                <a:latin typeface="Inter Medium"/>
                <a:ea typeface="+mn-ea"/>
                <a:cs typeface="Times New Roman"/>
              </a:rPr>
              <a:t>McIntyre Music Building has approx. 294 standard and 12 ADA spots (12,420 sq ft). </a:t>
            </a:r>
            <a:endParaRPr lang="en-US" sz="1800">
              <a:ea typeface="+mn-ea"/>
            </a:endParaRPr>
          </a:p>
          <a:p>
            <a:pPr marL="0" indent="0">
              <a:buNone/>
            </a:pPr>
            <a:endParaRPr lang="en-US" sz="1800">
              <a:latin typeface="Inter Medium"/>
              <a:ea typeface="+mn-ea"/>
              <a:cs typeface="Calibri"/>
            </a:endParaRPr>
          </a:p>
          <a:p>
            <a:pPr marL="285750" indent="-285750">
              <a:buFont typeface="Calibri" panose="020B0604020202020204" pitchFamily="34" charset="0"/>
              <a:buChar char="-"/>
            </a:pPr>
            <a:r>
              <a:rPr lang="en-US" sz="1800">
                <a:latin typeface="Inter Medium"/>
                <a:ea typeface="+mn-ea"/>
                <a:cs typeface="Calibri"/>
              </a:rPr>
              <a:t>Frequent events where out-of-town visitors fill the 600-seating concert hall</a:t>
            </a:r>
            <a:endParaRPr lang="en-US" sz="1800">
              <a:ea typeface="+mn-ea"/>
            </a:endParaRPr>
          </a:p>
          <a:p>
            <a:pPr marL="0" indent="0">
              <a:buNone/>
            </a:pPr>
            <a:endParaRPr lang="en-US" sz="1800">
              <a:latin typeface="Inter Medium"/>
              <a:ea typeface="+mn-ea"/>
              <a:cs typeface="Calibri"/>
            </a:endParaRPr>
          </a:p>
          <a:p>
            <a:pPr marL="0" indent="0">
              <a:buNone/>
            </a:pPr>
            <a:r>
              <a:rPr lang="en-US" sz="1500" b="1">
                <a:latin typeface="Inter Medium"/>
                <a:ea typeface="+mn-ea"/>
                <a:cs typeface="Calibri"/>
              </a:rPr>
              <a:t>Range:</a:t>
            </a:r>
            <a:r>
              <a:rPr lang="en-US" sz="1500">
                <a:latin typeface="Inter Medium"/>
                <a:ea typeface="+mn-ea"/>
                <a:cs typeface="Calibri"/>
              </a:rPr>
              <a:t> 240 sq ft to 295 sq ft </a:t>
            </a:r>
            <a:endParaRPr lang="en-US" sz="1500">
              <a:ea typeface="+mn-ea"/>
              <a:cs typeface="+mn-cs"/>
            </a:endParaRPr>
          </a:p>
          <a:p>
            <a:pPr marL="0" indent="0">
              <a:buNone/>
            </a:pPr>
            <a:r>
              <a:rPr lang="en-US" sz="1500" b="1">
                <a:latin typeface="+mn-lt"/>
                <a:ea typeface="+mn-ea"/>
                <a:cs typeface="+mn-cs"/>
              </a:rPr>
              <a:t>Timeline:</a:t>
            </a:r>
            <a:r>
              <a:rPr lang="en-US" sz="1500">
                <a:latin typeface="+mn-lt"/>
                <a:ea typeface="+mn-ea"/>
                <a:cs typeface="+mn-cs"/>
              </a:rPr>
              <a:t> 2-3 year rollout</a:t>
            </a:r>
            <a:endParaRPr lang="en-US" sz="1500">
              <a:ea typeface="+mn-ea"/>
              <a:cs typeface="+mn-cs"/>
            </a:endParaRPr>
          </a:p>
          <a:p>
            <a:endParaRPr lang="en-US">
              <a:latin typeface="+mn-lt"/>
              <a:ea typeface="+mn-ea"/>
              <a:cs typeface="+mn-cs"/>
            </a:endParaRPr>
          </a:p>
          <a:p>
            <a:endParaRPr lang="en-US">
              <a:latin typeface="+mn-lt"/>
              <a:ea typeface="+mn-ea"/>
              <a:cs typeface="+mn-cs"/>
            </a:endParaRPr>
          </a:p>
          <a:p>
            <a:endParaRPr lang="en-US">
              <a:latin typeface="+mn-lt"/>
              <a:ea typeface="+mn-ea"/>
              <a:cs typeface="+mn-cs"/>
            </a:endParaRPr>
          </a:p>
          <a:p>
            <a:endParaRPr lang="en-US">
              <a:latin typeface="+mn-lt"/>
              <a:ea typeface="+mn-ea"/>
              <a:cs typeface="+mn-cs"/>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C09C1622-5195-4882-780C-02D9E97E433B}"/>
              </a:ext>
            </a:extLst>
          </p:cNvPr>
          <p:cNvSpPr/>
          <p:nvPr/>
        </p:nvSpPr>
        <p:spPr>
          <a:xfrm>
            <a:off x="8871855" y="3578678"/>
            <a:ext cx="557894" cy="476252"/>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7855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153400" y="1128094"/>
            <a:ext cx="3434180" cy="1415270"/>
          </a:xfrm>
        </p:spPr>
        <p:txBody>
          <a:bodyPr vert="horz" lIns="91440" tIns="45720" rIns="91440" bIns="45720" rtlCol="0" anchor="t">
            <a:normAutofit fontScale="90000"/>
          </a:bodyPr>
          <a:lstStyle/>
          <a:p>
            <a:r>
              <a:rPr lang="en-US" sz="3200">
                <a:latin typeface="+mj-lt"/>
                <a:ea typeface="+mj-ea"/>
                <a:cs typeface="+mj-cs"/>
              </a:rPr>
              <a:t>Why the McIntyre Music Building?</a:t>
            </a:r>
            <a:br>
              <a:rPr lang="en-US" sz="3200">
                <a:latin typeface="+mj-lt"/>
                <a:ea typeface="+mj-ea"/>
                <a:cs typeface="+mj-cs"/>
              </a:rPr>
            </a:br>
            <a:endParaRPr lang="en-US" sz="3200">
              <a:latin typeface="+mj-lt"/>
              <a:ea typeface="+mj-ea"/>
              <a:cs typeface="+mj-cs"/>
            </a:endParaRPr>
          </a:p>
        </p:txBody>
      </p:sp>
      <p:pic>
        <p:nvPicPr>
          <p:cNvPr id="3" name="Picture 2" descr="McIntyre Music Building&quot; by Central Washington University">
            <a:extLst>
              <a:ext uri="{FF2B5EF4-FFF2-40B4-BE49-F238E27FC236}">
                <a16:creationId xmlns:a16="http://schemas.microsoft.com/office/drawing/2014/main" id="{3B8A7901-4A9E-29A0-628C-8487B373AED8}"/>
              </a:ext>
            </a:extLst>
          </p:cNvPr>
          <p:cNvPicPr>
            <a:picLocks noChangeAspect="1"/>
          </p:cNvPicPr>
          <p:nvPr/>
        </p:nvPicPr>
        <p:blipFill rotWithShape="1">
          <a:blip r:embed="rId4"/>
          <a:srcRect l="11584" r="14710" b="-1"/>
          <a:stretch/>
        </p:blipFill>
        <p:spPr>
          <a:xfrm>
            <a:off x="-9886" y="10"/>
            <a:ext cx="7572605" cy="6857990"/>
          </a:xfrm>
          <a:prstGeom prst="rect">
            <a:avLst/>
          </a:prstGeom>
        </p:spPr>
      </p:pic>
      <p:cxnSp>
        <p:nvCxnSpPr>
          <p:cNvPr id="43" name="Straight Connector 42">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8153400" y="2598397"/>
            <a:ext cx="3434180" cy="3599019"/>
          </a:xfrm>
        </p:spPr>
        <p:txBody>
          <a:bodyPr vert="horz" lIns="91440" tIns="45720" rIns="91440" bIns="45720" rtlCol="0">
            <a:normAutofit/>
          </a:bodyPr>
          <a:lstStyle/>
          <a:p>
            <a:pPr marL="0" indent="0">
              <a:buNone/>
            </a:pPr>
            <a:endParaRPr lang="en-US" sz="2400"/>
          </a:p>
          <a:p>
            <a:r>
              <a:rPr lang="en-US" sz="2400">
                <a:latin typeface="+mn-lt"/>
                <a:ea typeface="+mn-ea"/>
                <a:cs typeface="+mn-cs"/>
              </a:rPr>
              <a:t>Recitals, concerts, auditions attract the community</a:t>
            </a:r>
          </a:p>
          <a:p>
            <a:r>
              <a:rPr lang="en-US" sz="2400">
                <a:latin typeface="+mn-lt"/>
                <a:ea typeface="+mn-ea"/>
                <a:cs typeface="+mn-cs"/>
              </a:rPr>
              <a:t>Year-round events</a:t>
            </a:r>
            <a:endParaRPr lang="en-US">
              <a:ea typeface="+mn-ea"/>
              <a:cs typeface="+mn-cs"/>
            </a:endParaRPr>
          </a:p>
          <a:p>
            <a:endParaRPr lang="en-US" sz="2400">
              <a:latin typeface="+mn-lt"/>
              <a:ea typeface="+mn-ea"/>
              <a:cs typeface="+mn-cs"/>
            </a:endParaRPr>
          </a:p>
          <a:p>
            <a:endParaRPr lang="en-US">
              <a:latin typeface="+mn-lt"/>
              <a:ea typeface="+mn-ea"/>
              <a:cs typeface="+mn-cs"/>
            </a:endParaRPr>
          </a:p>
        </p:txBody>
      </p:sp>
    </p:spTree>
    <p:extLst>
      <p:ext uri="{BB962C8B-B14F-4D97-AF65-F5344CB8AC3E}">
        <p14:creationId xmlns:p14="http://schemas.microsoft.com/office/powerpoint/2010/main" val="322443987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C9F6-1834-D4A0-A4D5-89813557A18D}"/>
              </a:ext>
            </a:extLst>
          </p:cNvPr>
          <p:cNvSpPr>
            <a:spLocks noGrp="1"/>
          </p:cNvSpPr>
          <p:nvPr>
            <p:ph type="title"/>
          </p:nvPr>
        </p:nvSpPr>
        <p:spPr>
          <a:xfrm>
            <a:off x="565727" y="2606398"/>
            <a:ext cx="6953352" cy="823948"/>
          </a:xfrm>
        </p:spPr>
        <p:txBody>
          <a:bodyPr lIns="91440" tIns="45720" rIns="91440" bIns="45720" anchor="t"/>
          <a:lstStyle/>
          <a:p>
            <a:r>
              <a:rPr lang="en-US">
                <a:latin typeface="Inter Black"/>
                <a:ea typeface="Inter Black"/>
                <a:cs typeface="Inter Black"/>
              </a:rPr>
              <a:t>Alternative 3</a:t>
            </a:r>
            <a:endParaRPr lang="en-US"/>
          </a:p>
        </p:txBody>
      </p:sp>
      <p:sp>
        <p:nvSpPr>
          <p:cNvPr id="5" name="Subtitle 2">
            <a:extLst>
              <a:ext uri="{FF2B5EF4-FFF2-40B4-BE49-F238E27FC236}">
                <a16:creationId xmlns:a16="http://schemas.microsoft.com/office/drawing/2014/main" id="{5EE7D71D-05E7-7BE3-964E-CA07048733D1}"/>
              </a:ext>
            </a:extLst>
          </p:cNvPr>
          <p:cNvSpPr txBox="1">
            <a:spLocks/>
          </p:cNvSpPr>
          <p:nvPr/>
        </p:nvSpPr>
        <p:spPr>
          <a:xfrm>
            <a:off x="3214795" y="4120429"/>
            <a:ext cx="6003385" cy="8445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2"/>
                </a:solidFill>
                <a:latin typeface="Inter Semi Bold"/>
                <a:ea typeface="Inter Semi Bold"/>
              </a:rPr>
              <a:t>3 Locations – 2 Dual Headed Chargers Each</a:t>
            </a:r>
          </a:p>
        </p:txBody>
      </p:sp>
      <p:sp>
        <p:nvSpPr>
          <p:cNvPr id="3" name="Subtitle 2">
            <a:extLst>
              <a:ext uri="{FF2B5EF4-FFF2-40B4-BE49-F238E27FC236}">
                <a16:creationId xmlns:a16="http://schemas.microsoft.com/office/drawing/2014/main" id="{1305ADF5-3246-0A80-733C-47A8CAF3C848}"/>
              </a:ext>
            </a:extLst>
          </p:cNvPr>
          <p:cNvSpPr txBox="1">
            <a:spLocks/>
          </p:cNvSpPr>
          <p:nvPr/>
        </p:nvSpPr>
        <p:spPr>
          <a:xfrm>
            <a:off x="3214795" y="5153747"/>
            <a:ext cx="6003385" cy="8445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2"/>
                </a:solidFill>
                <a:latin typeface="Inter Semi Bold"/>
                <a:ea typeface="Inter Semi Bold"/>
              </a:rPr>
              <a:t>3+ Year Rollout</a:t>
            </a:r>
          </a:p>
        </p:txBody>
      </p:sp>
    </p:spTree>
    <p:extLst>
      <p:ext uri="{BB962C8B-B14F-4D97-AF65-F5344CB8AC3E}">
        <p14:creationId xmlns:p14="http://schemas.microsoft.com/office/powerpoint/2010/main" val="121589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a university&#10;&#10;Description automatically generated">
            <a:extLst>
              <a:ext uri="{FF2B5EF4-FFF2-40B4-BE49-F238E27FC236}">
                <a16:creationId xmlns:a16="http://schemas.microsoft.com/office/drawing/2014/main" id="{01AFCB3A-13AB-24AB-58C2-18CF55AEF715}"/>
              </a:ext>
            </a:extLst>
          </p:cNvPr>
          <p:cNvPicPr>
            <a:picLocks noChangeAspect="1"/>
          </p:cNvPicPr>
          <p:nvPr/>
        </p:nvPicPr>
        <p:blipFill>
          <a:blip r:embed="rId3"/>
          <a:stretch>
            <a:fillRect/>
          </a:stretch>
        </p:blipFill>
        <p:spPr>
          <a:xfrm>
            <a:off x="4964974" y="1548147"/>
            <a:ext cx="6810777" cy="3705393"/>
          </a:xfrm>
          <a:prstGeom prst="rect">
            <a:avLst/>
          </a:prstGeom>
        </p:spPr>
      </p:pic>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76693" y="1730853"/>
            <a:ext cx="3455821" cy="621055"/>
          </a:xfrm>
        </p:spPr>
        <p:txBody>
          <a:bodyPr vert="horz" lIns="91440" tIns="45720" rIns="91440" bIns="45720" rtlCol="0" anchor="b">
            <a:normAutofit fontScale="90000"/>
          </a:bodyPr>
          <a:lstStyle/>
          <a:p>
            <a:r>
              <a:rPr lang="en-US" sz="3200">
                <a:latin typeface="+mj-lt"/>
                <a:ea typeface="+mj-ea"/>
                <a:cs typeface="+mj-cs"/>
              </a:rPr>
              <a:t>Location 1: SURC</a:t>
            </a:r>
            <a:endParaRPr lang="en-US" sz="3200" kern="1200">
              <a:solidFill>
                <a:schemeClr val="tx1"/>
              </a:solidFill>
              <a:latin typeface="+mj-lt"/>
              <a:ea typeface="Inter Black"/>
              <a:cs typeface="Inter Black"/>
            </a:endParaRPr>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876693" y="3068234"/>
            <a:ext cx="3910746" cy="2492489"/>
          </a:xfrm>
        </p:spPr>
        <p:txBody>
          <a:bodyPr vert="horz" lIns="91440" tIns="45720" rIns="91440" bIns="45720" rtlCol="0" anchor="t">
            <a:normAutofit/>
          </a:bodyPr>
          <a:lstStyle/>
          <a:p>
            <a:pPr marL="0" indent="0">
              <a:buNone/>
            </a:pPr>
            <a:r>
              <a:rPr lang="en-US">
                <a:latin typeface="Inter"/>
                <a:ea typeface="Inter"/>
                <a:cs typeface="Inter"/>
              </a:rPr>
              <a:t>2 </a:t>
            </a:r>
            <a:r>
              <a:rPr lang="en-US">
                <a:latin typeface="Inter"/>
                <a:ea typeface="Inter"/>
                <a:cs typeface="Times New Roman"/>
              </a:rPr>
              <a:t>level 2 dual-head Electric Vehicle Chargers (EVC) in </a:t>
            </a:r>
            <a:r>
              <a:rPr lang="en-US" b="1" i="1">
                <a:latin typeface="Inter"/>
                <a:ea typeface="Inter"/>
                <a:cs typeface="Times New Roman"/>
              </a:rPr>
              <a:t>I-15</a:t>
            </a:r>
          </a:p>
          <a:p>
            <a:pPr marL="0" indent="0">
              <a:buNone/>
            </a:pPr>
            <a:endParaRPr lang="en-US" b="1" i="1">
              <a:latin typeface="Inter"/>
              <a:ea typeface="Inter"/>
              <a:cs typeface="Times New Roman"/>
            </a:endParaRPr>
          </a:p>
          <a:p>
            <a:pPr marL="285750" indent="-285750">
              <a:buFont typeface="Calibri" panose="020B0604020202020204" pitchFamily="34" charset="0"/>
              <a:buChar char="-"/>
            </a:pPr>
            <a:r>
              <a:rPr lang="en-US" sz="1800">
                <a:latin typeface="Inter"/>
                <a:ea typeface="Inter"/>
                <a:cs typeface="Segoe UI"/>
              </a:rPr>
              <a:t>Charging Station Land Use: </a:t>
            </a:r>
            <a:r>
              <a:rPr lang="en-US" sz="1800">
                <a:latin typeface="Inter"/>
                <a:ea typeface="Inter"/>
                <a:cs typeface="Calibri"/>
              </a:rPr>
              <a:t>240 sq ft to 295 sq ft </a:t>
            </a:r>
            <a:endParaRPr lang="en-US" sz="1800">
              <a:latin typeface="Inter"/>
              <a:ea typeface="Inter"/>
              <a:cs typeface="Inter"/>
            </a:endParaRPr>
          </a:p>
          <a:p>
            <a:pPr marL="0" indent="0">
              <a:buNone/>
            </a:pPr>
            <a:r>
              <a:rPr lang="en-US" sz="1400">
                <a:latin typeface="Inter"/>
                <a:ea typeface="Inter"/>
                <a:cs typeface="Calibri"/>
              </a:rPr>
              <a:t>              - Note: includes ADA spaces</a:t>
            </a:r>
          </a:p>
          <a:p>
            <a:pPr marL="342900" indent="-342900">
              <a:buFont typeface="Calibri" panose="020B0604020202020204" pitchFamily="34" charset="0"/>
              <a:buChar char="-"/>
            </a:pPr>
            <a:r>
              <a:rPr lang="en-US" sz="1900">
                <a:latin typeface="Inter"/>
                <a:ea typeface="Inter"/>
                <a:cs typeface="Inter"/>
              </a:rPr>
              <a:t>Timeline</a:t>
            </a:r>
            <a:r>
              <a:rPr lang="en-US" sz="1900" b="1">
                <a:latin typeface="Inter"/>
                <a:ea typeface="Inter"/>
                <a:cs typeface="Inter"/>
              </a:rPr>
              <a:t>: </a:t>
            </a:r>
            <a:r>
              <a:rPr lang="en-US" sz="1900">
                <a:latin typeface="Inter"/>
                <a:ea typeface="Inter"/>
                <a:cs typeface="Inter"/>
              </a:rPr>
              <a:t>3+ year rollout</a:t>
            </a:r>
            <a:endParaRPr lang="en-US" sz="1700">
              <a:latin typeface="Inter"/>
              <a:ea typeface="Inter"/>
              <a:cs typeface="Inter"/>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4D3DC589-F70F-2F49-772B-EF6E401759EC}"/>
                  </a:ext>
                </a:extLst>
              </p14:cNvPr>
              <p14:cNvContentPartPr/>
              <p14:nvPr/>
            </p14:nvContentPartPr>
            <p14:xfrm>
              <a:off x="7117848" y="2929879"/>
              <a:ext cx="869568" cy="838462"/>
            </p14:xfrm>
          </p:contentPart>
        </mc:Choice>
        <mc:Fallback xmlns="">
          <p:pic>
            <p:nvPicPr>
              <p:cNvPr id="17" name="Ink 16">
                <a:extLst>
                  <a:ext uri="{FF2B5EF4-FFF2-40B4-BE49-F238E27FC236}">
                    <a16:creationId xmlns:a16="http://schemas.microsoft.com/office/drawing/2014/main" id="{4D3DC589-F70F-2F49-772B-EF6E401759EC}"/>
                  </a:ext>
                </a:extLst>
              </p:cNvPr>
              <p:cNvPicPr/>
              <p:nvPr/>
            </p:nvPicPr>
            <p:blipFill>
              <a:blip r:embed="rId5"/>
              <a:stretch>
                <a:fillRect/>
              </a:stretch>
            </p:blipFill>
            <p:spPr>
              <a:xfrm>
                <a:off x="7099852" y="2911886"/>
                <a:ext cx="905200" cy="874088"/>
              </a:xfrm>
              <a:prstGeom prst="rect">
                <a:avLst/>
              </a:prstGeom>
            </p:spPr>
          </p:pic>
        </mc:Fallback>
      </mc:AlternateContent>
    </p:spTree>
    <p:extLst>
      <p:ext uri="{BB962C8B-B14F-4D97-AF65-F5344CB8AC3E}">
        <p14:creationId xmlns:p14="http://schemas.microsoft.com/office/powerpoint/2010/main" val="229913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descr="A map of a college campus&#10;&#10;Description automatically generated">
            <a:extLst>
              <a:ext uri="{FF2B5EF4-FFF2-40B4-BE49-F238E27FC236}">
                <a16:creationId xmlns:a16="http://schemas.microsoft.com/office/drawing/2014/main" id="{97E8278E-4D63-4F68-5663-B1C2D89F22B3}"/>
              </a:ext>
            </a:extLst>
          </p:cNvPr>
          <p:cNvPicPr>
            <a:picLocks noChangeAspect="1"/>
          </p:cNvPicPr>
          <p:nvPr/>
        </p:nvPicPr>
        <p:blipFill>
          <a:blip r:embed="rId3"/>
          <a:stretch>
            <a:fillRect/>
          </a:stretch>
        </p:blipFill>
        <p:spPr>
          <a:xfrm>
            <a:off x="5688122" y="913409"/>
            <a:ext cx="5361903" cy="4153727"/>
          </a:xfrm>
          <a:prstGeom prst="rect">
            <a:avLst/>
          </a:prstGeom>
        </p:spPr>
      </p:pic>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1176875" y="1132287"/>
            <a:ext cx="3455821" cy="1616203"/>
          </a:xfrm>
        </p:spPr>
        <p:txBody>
          <a:bodyPr vert="horz" lIns="91440" tIns="45720" rIns="91440" bIns="45720" rtlCol="0" anchor="b">
            <a:normAutofit/>
          </a:bodyPr>
          <a:lstStyle/>
          <a:p>
            <a:r>
              <a:rPr lang="en-US" sz="2900">
                <a:latin typeface="+mj-lt"/>
                <a:ea typeface="+mj-ea"/>
                <a:cs typeface="+mj-cs"/>
              </a:rPr>
              <a:t>Location 2: </a:t>
            </a:r>
            <a:br>
              <a:rPr lang="en-US" sz="2900">
                <a:latin typeface="+mj-lt"/>
                <a:ea typeface="Inter Black"/>
                <a:cs typeface="Inter Black"/>
              </a:rPr>
            </a:br>
            <a:r>
              <a:rPr lang="en-US" sz="2900">
                <a:latin typeface="+mj-lt"/>
                <a:ea typeface="+mj-ea"/>
                <a:cs typeface="+mj-cs"/>
              </a:rPr>
              <a:t>McIntyre Music Building</a:t>
            </a:r>
            <a:endParaRPr lang="en-US" sz="2800"/>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1176875" y="2468759"/>
            <a:ext cx="3488018" cy="4199099"/>
          </a:xfrm>
        </p:spPr>
        <p:txBody>
          <a:bodyPr vert="horz" lIns="91440" tIns="45720" rIns="91440" bIns="45720" rtlCol="0" anchor="t">
            <a:normAutofit lnSpcReduction="10000"/>
          </a:bodyPr>
          <a:lstStyle/>
          <a:p>
            <a:pPr marL="0" indent="0">
              <a:buNone/>
            </a:pPr>
            <a:endParaRPr lang="en-US"/>
          </a:p>
          <a:p>
            <a:pPr marL="0" indent="0">
              <a:buNone/>
            </a:pPr>
            <a:r>
              <a:rPr lang="en-US">
                <a:latin typeface="+mn-lt"/>
                <a:ea typeface="+mn-ea"/>
                <a:cs typeface="+mn-cs"/>
              </a:rPr>
              <a:t>2 dual headed chargers in parking lot </a:t>
            </a:r>
            <a:r>
              <a:rPr lang="en-US" b="1" i="1">
                <a:latin typeface="Inter Medium"/>
                <a:ea typeface="+mn-ea"/>
                <a:cs typeface="Calibri"/>
              </a:rPr>
              <a:t>N-19</a:t>
            </a:r>
          </a:p>
          <a:p>
            <a:endParaRPr lang="en-US">
              <a:latin typeface="+mn-lt"/>
              <a:ea typeface="+mn-ea"/>
              <a:cs typeface="+mn-cs"/>
            </a:endParaRPr>
          </a:p>
          <a:p>
            <a:pPr marL="285750" indent="-285750">
              <a:buFont typeface="Calibri" panose="020B0604020202020204" pitchFamily="34" charset="0"/>
              <a:buChar char="-"/>
            </a:pPr>
            <a:r>
              <a:rPr lang="en-US" sz="1800">
                <a:latin typeface="Inter Medium"/>
                <a:ea typeface="+mn-ea"/>
                <a:cs typeface="Times New Roman"/>
              </a:rPr>
              <a:t>McIntyre Music Building has approx. 294 standard and 12 ADA spots (12,420 sq ft). </a:t>
            </a:r>
            <a:endParaRPr lang="en-US" sz="1800">
              <a:ea typeface="+mn-ea"/>
            </a:endParaRPr>
          </a:p>
          <a:p>
            <a:pPr marL="285750" indent="-285750">
              <a:buFont typeface="Calibri" panose="020B0604020202020204" pitchFamily="34" charset="0"/>
              <a:buChar char="-"/>
            </a:pPr>
            <a:r>
              <a:rPr lang="en-US" sz="1800">
                <a:latin typeface="Inter Medium"/>
                <a:ea typeface="+mn-ea"/>
                <a:cs typeface="Calibri"/>
              </a:rPr>
              <a:t>Frequent events where out-of-town visitors fill the 600-seating concert hall</a:t>
            </a:r>
            <a:endParaRPr lang="en-US" sz="1800">
              <a:ea typeface="+mn-ea"/>
            </a:endParaRPr>
          </a:p>
          <a:p>
            <a:pPr marL="0" indent="0">
              <a:buNone/>
            </a:pPr>
            <a:endParaRPr lang="en-US" sz="1800">
              <a:latin typeface="Inter Medium"/>
              <a:ea typeface="+mn-ea"/>
              <a:cs typeface="Calibri"/>
            </a:endParaRPr>
          </a:p>
          <a:p>
            <a:pPr marL="0" indent="0">
              <a:buNone/>
            </a:pPr>
            <a:r>
              <a:rPr lang="en-US" sz="1500" b="1">
                <a:latin typeface="Inter Medium"/>
                <a:ea typeface="+mn-ea"/>
                <a:cs typeface="Calibri"/>
              </a:rPr>
              <a:t>Range:</a:t>
            </a:r>
            <a:r>
              <a:rPr lang="en-US" sz="1500">
                <a:latin typeface="Inter Medium"/>
                <a:ea typeface="+mn-ea"/>
                <a:cs typeface="Calibri"/>
              </a:rPr>
              <a:t> 240 sq ft to 295 sq ft </a:t>
            </a:r>
            <a:endParaRPr lang="en-US" sz="1500">
              <a:ea typeface="+mn-ea"/>
              <a:cs typeface="+mn-cs"/>
            </a:endParaRPr>
          </a:p>
          <a:p>
            <a:pPr marL="0" indent="0">
              <a:buNone/>
            </a:pPr>
            <a:r>
              <a:rPr lang="en-US" sz="1500" b="1">
                <a:latin typeface="+mn-lt"/>
                <a:ea typeface="+mn-ea"/>
                <a:cs typeface="+mn-cs"/>
              </a:rPr>
              <a:t>Timeline:</a:t>
            </a:r>
            <a:r>
              <a:rPr lang="en-US" sz="1500">
                <a:latin typeface="+mn-lt"/>
                <a:ea typeface="+mn-ea"/>
                <a:cs typeface="+mn-cs"/>
              </a:rPr>
              <a:t> 3+ year rollout</a:t>
            </a:r>
            <a:endParaRPr lang="en-US" sz="1500">
              <a:ea typeface="+mn-ea"/>
              <a:cs typeface="+mn-cs"/>
            </a:endParaRPr>
          </a:p>
          <a:p>
            <a:endParaRPr lang="en-US">
              <a:latin typeface="+mn-lt"/>
              <a:ea typeface="+mn-ea"/>
              <a:cs typeface="+mn-cs"/>
            </a:endParaRPr>
          </a:p>
          <a:p>
            <a:endParaRPr lang="en-US">
              <a:latin typeface="+mn-lt"/>
              <a:ea typeface="+mn-ea"/>
              <a:cs typeface="+mn-cs"/>
            </a:endParaRPr>
          </a:p>
          <a:p>
            <a:endParaRPr lang="en-US">
              <a:latin typeface="+mn-lt"/>
              <a:ea typeface="+mn-ea"/>
              <a:cs typeface="+mn-cs"/>
            </a:endParaRPr>
          </a:p>
          <a:p>
            <a:endParaRPr lang="en-US">
              <a:latin typeface="+mn-lt"/>
              <a:ea typeface="+mn-ea"/>
              <a:cs typeface="+mn-cs"/>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white and black text on a white background&#10;&#10;Description automatically generated">
            <a:extLst>
              <a:ext uri="{FF2B5EF4-FFF2-40B4-BE49-F238E27FC236}">
                <a16:creationId xmlns:a16="http://schemas.microsoft.com/office/drawing/2014/main" id="{DFE325AC-FE5F-C870-C58B-ED0E5ED8C965}"/>
              </a:ext>
            </a:extLst>
          </p:cNvPr>
          <p:cNvPicPr>
            <a:picLocks noChangeAspect="1"/>
          </p:cNvPicPr>
          <p:nvPr/>
        </p:nvPicPr>
        <p:blipFill>
          <a:blip r:embed="rId4"/>
          <a:stretch>
            <a:fillRect/>
          </a:stretch>
        </p:blipFill>
        <p:spPr>
          <a:xfrm>
            <a:off x="5685972" y="5289650"/>
            <a:ext cx="2743200" cy="1058517"/>
          </a:xfrm>
          <a:prstGeom prst="rect">
            <a:avLst/>
          </a:prstGeom>
        </p:spPr>
      </p:pic>
      <p:sp>
        <p:nvSpPr>
          <p:cNvPr id="3" name="TextBox 2">
            <a:extLst>
              <a:ext uri="{FF2B5EF4-FFF2-40B4-BE49-F238E27FC236}">
                <a16:creationId xmlns:a16="http://schemas.microsoft.com/office/drawing/2014/main" id="{2CC1784B-A55D-7768-58C3-EFFFEAEB3220}"/>
              </a:ext>
            </a:extLst>
          </p:cNvPr>
          <p:cNvSpPr txBox="1"/>
          <p:nvPr/>
        </p:nvSpPr>
        <p:spPr>
          <a:xfrm>
            <a:off x="8471646" y="3361764"/>
            <a:ext cx="459441" cy="324970"/>
          </a:xfrm>
          <a:prstGeom prst="rect">
            <a:avLst/>
          </a:prstGeom>
          <a:noFill/>
          <a:ln>
            <a:solidFill>
              <a:srgbClr val="FFFF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76898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76693" y="1476854"/>
            <a:ext cx="3940730" cy="1302236"/>
          </a:xfrm>
        </p:spPr>
        <p:txBody>
          <a:bodyPr vert="horz" lIns="91440" tIns="45720" rIns="91440" bIns="45720" rtlCol="0" anchor="b">
            <a:normAutofit fontScale="90000"/>
          </a:bodyPr>
          <a:lstStyle/>
          <a:p>
            <a:r>
              <a:rPr lang="en-US" sz="3200">
                <a:latin typeface="+mj-lt"/>
                <a:ea typeface="+mj-ea"/>
                <a:cs typeface="+mj-cs"/>
              </a:rPr>
              <a:t>Location 3: Psychology Building</a:t>
            </a:r>
            <a:endParaRPr lang="en-US" sz="3200" kern="1200">
              <a:solidFill>
                <a:schemeClr val="tx1"/>
              </a:solidFill>
              <a:latin typeface="+mj-lt"/>
              <a:ea typeface="Inter Black"/>
              <a:cs typeface="Inter Black"/>
            </a:endParaRPr>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876693" y="3068234"/>
            <a:ext cx="4222473" cy="2492489"/>
          </a:xfrm>
        </p:spPr>
        <p:txBody>
          <a:bodyPr vert="horz" lIns="91440" tIns="45720" rIns="91440" bIns="45720" rtlCol="0" anchor="t">
            <a:normAutofit/>
          </a:bodyPr>
          <a:lstStyle/>
          <a:p>
            <a:pPr marL="0" indent="0">
              <a:buNone/>
            </a:pPr>
            <a:r>
              <a:rPr lang="en-US">
                <a:latin typeface="Inter"/>
                <a:ea typeface="Inter"/>
                <a:cs typeface="Inter"/>
              </a:rPr>
              <a:t>2 </a:t>
            </a:r>
            <a:r>
              <a:rPr lang="en-US">
                <a:latin typeface="Inter"/>
                <a:ea typeface="Inter"/>
                <a:cs typeface="Times New Roman"/>
              </a:rPr>
              <a:t>level 2 dual-head Electric Vehicle Chargers (EVC) in </a:t>
            </a:r>
            <a:r>
              <a:rPr lang="en-US" b="1">
                <a:latin typeface="Inter"/>
                <a:ea typeface="Inter"/>
                <a:cs typeface="Times New Roman"/>
              </a:rPr>
              <a:t>S-10</a:t>
            </a:r>
            <a:endParaRPr lang="en-US" b="1" i="1">
              <a:latin typeface="Inter"/>
              <a:ea typeface="Inter"/>
              <a:cs typeface="Times New Roman"/>
            </a:endParaRPr>
          </a:p>
          <a:p>
            <a:r>
              <a:rPr lang="en-US">
                <a:latin typeface="Inter"/>
                <a:ea typeface="Inter"/>
                <a:cs typeface="Times New Roman"/>
              </a:rPr>
              <a:t>The Psych Building is next to the student village</a:t>
            </a:r>
            <a:endParaRPr lang="en-US" b="1" i="1">
              <a:latin typeface="Inter"/>
              <a:ea typeface="Inter"/>
              <a:cs typeface="Times New Roman"/>
            </a:endParaRPr>
          </a:p>
          <a:p>
            <a:pPr marL="285750" indent="-285750"/>
            <a:r>
              <a:rPr lang="en-US" sz="1800">
                <a:latin typeface="Inter"/>
                <a:ea typeface="Inter"/>
                <a:cs typeface="Segoe UI"/>
              </a:rPr>
              <a:t>204 total parking lots</a:t>
            </a:r>
            <a:endParaRPr lang="en-US" sz="1800">
              <a:latin typeface="Inter"/>
              <a:ea typeface="Inter"/>
              <a:cs typeface="Inter"/>
            </a:endParaRPr>
          </a:p>
          <a:p>
            <a:pPr marL="0" indent="0">
              <a:buNone/>
            </a:pPr>
            <a:r>
              <a:rPr lang="en-US" sz="1400">
                <a:latin typeface="Inter"/>
                <a:ea typeface="Inter"/>
                <a:cs typeface="Calibri"/>
              </a:rPr>
              <a:t>              - Note: includes ADA spaces</a:t>
            </a:r>
          </a:p>
          <a:p>
            <a:pPr marL="342900" indent="-342900"/>
            <a:r>
              <a:rPr lang="en-US" sz="1900">
                <a:latin typeface="Inter"/>
                <a:ea typeface="Inter"/>
                <a:cs typeface="Inter"/>
              </a:rPr>
              <a:t>Timeline</a:t>
            </a:r>
            <a:r>
              <a:rPr lang="en-US" sz="1900" b="1">
                <a:latin typeface="Inter"/>
                <a:ea typeface="Inter"/>
                <a:cs typeface="Inter"/>
              </a:rPr>
              <a:t>: </a:t>
            </a:r>
            <a:r>
              <a:rPr lang="en-US" sz="1900">
                <a:latin typeface="Inter"/>
                <a:ea typeface="Inter"/>
                <a:cs typeface="Inter"/>
              </a:rPr>
              <a:t>3+ year rollout</a:t>
            </a:r>
            <a:endParaRPr lang="en-US" sz="1700">
              <a:latin typeface="Inter"/>
              <a:ea typeface="Inter"/>
              <a:cs typeface="Inter"/>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map of a city&#10;&#10;Description automatically generated">
            <a:extLst>
              <a:ext uri="{FF2B5EF4-FFF2-40B4-BE49-F238E27FC236}">
                <a16:creationId xmlns:a16="http://schemas.microsoft.com/office/drawing/2014/main" id="{9B455963-FCF9-DEAB-BA64-D1002F708FA1}"/>
              </a:ext>
            </a:extLst>
          </p:cNvPr>
          <p:cNvPicPr>
            <a:picLocks noChangeAspect="1"/>
          </p:cNvPicPr>
          <p:nvPr/>
        </p:nvPicPr>
        <p:blipFill>
          <a:blip r:embed="rId3"/>
          <a:stretch>
            <a:fillRect/>
          </a:stretch>
        </p:blipFill>
        <p:spPr>
          <a:xfrm>
            <a:off x="5467896" y="1446645"/>
            <a:ext cx="5504935" cy="4114800"/>
          </a:xfrm>
          <a:prstGeom prst="rect">
            <a:avLst/>
          </a:prstGeom>
        </p:spPr>
      </p:pic>
    </p:spTree>
    <p:extLst>
      <p:ext uri="{BB962C8B-B14F-4D97-AF65-F5344CB8AC3E}">
        <p14:creationId xmlns:p14="http://schemas.microsoft.com/office/powerpoint/2010/main" val="110270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7D3319-73A2-46DD-A472-7A931FD600C6}"/>
              </a:ext>
            </a:extLst>
          </p:cNvPr>
          <p:cNvSpPr>
            <a:spLocks noGrp="1"/>
          </p:cNvSpPr>
          <p:nvPr>
            <p:ph type="title"/>
          </p:nvPr>
        </p:nvSpPr>
        <p:spPr>
          <a:xfrm>
            <a:off x="7910283" y="741391"/>
            <a:ext cx="3397017" cy="1616203"/>
          </a:xfrm>
        </p:spPr>
        <p:txBody>
          <a:bodyPr vert="horz" lIns="91440" tIns="45720" rIns="91440" bIns="45720" rtlCol="0" anchor="b">
            <a:normAutofit/>
          </a:bodyPr>
          <a:lstStyle/>
          <a:p>
            <a:r>
              <a:rPr lang="en-US" sz="3200">
                <a:latin typeface="+mj-lt"/>
                <a:ea typeface="+mj-ea"/>
                <a:cs typeface="+mj-cs"/>
              </a:rPr>
              <a:t>Why the Psych Building?</a:t>
            </a:r>
          </a:p>
        </p:txBody>
      </p:sp>
      <p:pic>
        <p:nvPicPr>
          <p:cNvPr id="4" name="Content Placeholder 3" descr="Psychology Building&quot; by Central Washington University">
            <a:extLst>
              <a:ext uri="{FF2B5EF4-FFF2-40B4-BE49-F238E27FC236}">
                <a16:creationId xmlns:a16="http://schemas.microsoft.com/office/drawing/2014/main" id="{4562E323-8E4E-7C3A-3CE6-54C33EEC6DEF}"/>
              </a:ext>
            </a:extLst>
          </p:cNvPr>
          <p:cNvPicPr>
            <a:picLocks noChangeAspect="1"/>
          </p:cNvPicPr>
          <p:nvPr/>
        </p:nvPicPr>
        <p:blipFill rotWithShape="1">
          <a:blip r:embed="rId3"/>
          <a:srcRect l="10424" r="1586" b="-2"/>
          <a:stretch/>
        </p:blipFill>
        <p:spPr>
          <a:xfrm>
            <a:off x="884698" y="877413"/>
            <a:ext cx="6406903" cy="5043096"/>
          </a:xfrm>
          <a:prstGeom prst="rect">
            <a:avLst/>
          </a:prstGeom>
        </p:spPr>
      </p:pic>
      <p:grpSp>
        <p:nvGrpSpPr>
          <p:cNvPr id="11" name="Group 10">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2" name="Rectangle 11">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099558D1-1F06-7F7E-1CE8-F8002F427753}"/>
              </a:ext>
            </a:extLst>
          </p:cNvPr>
          <p:cNvSpPr>
            <a:spLocks noGrp="1"/>
          </p:cNvSpPr>
          <p:nvPr>
            <p:ph sz="half" idx="1"/>
          </p:nvPr>
        </p:nvSpPr>
        <p:spPr>
          <a:xfrm>
            <a:off x="7910284" y="2533476"/>
            <a:ext cx="3217267" cy="3062129"/>
          </a:xfrm>
        </p:spPr>
        <p:txBody>
          <a:bodyPr vert="horz" lIns="91440" tIns="45720" rIns="91440" bIns="45720" rtlCol="0" anchor="t">
            <a:normAutofit fontScale="92500" lnSpcReduction="10000"/>
          </a:bodyPr>
          <a:lstStyle/>
          <a:p>
            <a:r>
              <a:rPr lang="en-US">
                <a:latin typeface="+mn-lt"/>
                <a:ea typeface="+mn-ea"/>
                <a:cs typeface="+mn-cs"/>
              </a:rPr>
              <a:t>The Psych Parking lot is close to Tomilson Stadium, the Recreation Sports Complex and student housing at Whale complex</a:t>
            </a:r>
          </a:p>
          <a:p>
            <a:r>
              <a:rPr lang="en-US">
                <a:latin typeface="+mn-lt"/>
                <a:ea typeface="+mn-ea"/>
                <a:cs typeface="+mn-cs"/>
              </a:rPr>
              <a:t>Chargers will be accessible to visitors at the stadium during sport events, students living in housing and those attending events at the Sports Complex</a:t>
            </a:r>
          </a:p>
        </p:txBody>
      </p:sp>
    </p:spTree>
    <p:extLst>
      <p:ext uri="{BB962C8B-B14F-4D97-AF65-F5344CB8AC3E}">
        <p14:creationId xmlns:p14="http://schemas.microsoft.com/office/powerpoint/2010/main" val="306749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FD02-9E45-F5F5-7CAE-12CF4EB2724A}"/>
              </a:ext>
            </a:extLst>
          </p:cNvPr>
          <p:cNvSpPr>
            <a:spLocks noGrp="1"/>
          </p:cNvSpPr>
          <p:nvPr>
            <p:ph type="title"/>
          </p:nvPr>
        </p:nvSpPr>
        <p:spPr>
          <a:xfrm>
            <a:off x="0" y="1550207"/>
            <a:ext cx="5695683" cy="2167182"/>
          </a:xfrm>
        </p:spPr>
        <p:txBody>
          <a:bodyPr/>
          <a:lstStyle/>
          <a:p>
            <a:r>
              <a:rPr lang="en-US">
                <a:ea typeface="Inter Black"/>
                <a:cs typeface="Inter Black"/>
              </a:rPr>
              <a:t>Decision Criteria</a:t>
            </a:r>
            <a:endParaRPr lang="en-US"/>
          </a:p>
        </p:txBody>
      </p:sp>
      <p:sp>
        <p:nvSpPr>
          <p:cNvPr id="4" name="Title 1">
            <a:extLst>
              <a:ext uri="{FF2B5EF4-FFF2-40B4-BE49-F238E27FC236}">
                <a16:creationId xmlns:a16="http://schemas.microsoft.com/office/drawing/2014/main" id="{E637F75A-A262-E217-F4FF-068F08DD0892}"/>
              </a:ext>
            </a:extLst>
          </p:cNvPr>
          <p:cNvSpPr txBox="1">
            <a:spLocks/>
          </p:cNvSpPr>
          <p:nvPr/>
        </p:nvSpPr>
        <p:spPr>
          <a:xfrm>
            <a:off x="6761826" y="2630323"/>
            <a:ext cx="4896693" cy="1126462"/>
          </a:xfrm>
          <a:prstGeom prst="rect">
            <a:avLst/>
          </a:prstGeom>
          <a:solidFill>
            <a:schemeClr val="bg2"/>
          </a:solidFill>
        </p:spPr>
        <p:txBody>
          <a:bodyPr wrap="square" lIns="731520" tIns="365760" rIns="365760" bIns="365760" anchor="t" anchorCtr="0">
            <a:spAutoFit/>
          </a:bodyPr>
          <a:lstStyle>
            <a:lvl1pPr algn="l" defTabSz="914400" rtl="0" eaLnBrk="1" latinLnBrk="0" hangingPunct="1">
              <a:lnSpc>
                <a:spcPct val="90000"/>
              </a:lnSpc>
              <a:spcBef>
                <a:spcPct val="0"/>
              </a:spcBef>
              <a:buNone/>
              <a:defRPr lang="en-US" sz="5400" kern="1200" noProof="0" dirty="0">
                <a:solidFill>
                  <a:schemeClr val="tx1"/>
                </a:solidFill>
                <a:latin typeface="+mj-lt"/>
                <a:ea typeface="+mj-ea"/>
                <a:cs typeface="+mj-cs"/>
              </a:defRPr>
            </a:lvl1pPr>
          </a:lstStyle>
          <a:p>
            <a:pPr algn="ctr"/>
            <a:r>
              <a:rPr lang="en-US" sz="2800">
                <a:ea typeface="Inter Black"/>
                <a:cs typeface="Inter Black"/>
              </a:rPr>
              <a:t>Resource Usage </a:t>
            </a:r>
          </a:p>
        </p:txBody>
      </p:sp>
      <p:sp>
        <p:nvSpPr>
          <p:cNvPr id="5" name="Title 1">
            <a:extLst>
              <a:ext uri="{FF2B5EF4-FFF2-40B4-BE49-F238E27FC236}">
                <a16:creationId xmlns:a16="http://schemas.microsoft.com/office/drawing/2014/main" id="{11559142-20F0-F518-E679-E10ECA6BE844}"/>
              </a:ext>
            </a:extLst>
          </p:cNvPr>
          <p:cNvSpPr txBox="1">
            <a:spLocks/>
          </p:cNvSpPr>
          <p:nvPr/>
        </p:nvSpPr>
        <p:spPr>
          <a:xfrm>
            <a:off x="6761826" y="3880595"/>
            <a:ext cx="4896693" cy="1126462"/>
          </a:xfrm>
          <a:prstGeom prst="rect">
            <a:avLst/>
          </a:prstGeom>
          <a:solidFill>
            <a:schemeClr val="bg2"/>
          </a:solidFill>
        </p:spPr>
        <p:txBody>
          <a:bodyPr wrap="square" lIns="731520" tIns="365760" rIns="365760" bIns="365760" anchor="t" anchorCtr="0">
            <a:spAutoFit/>
          </a:bodyPr>
          <a:lstStyle>
            <a:lvl1pPr algn="l" defTabSz="914400" rtl="0" eaLnBrk="1" latinLnBrk="0" hangingPunct="1">
              <a:lnSpc>
                <a:spcPct val="90000"/>
              </a:lnSpc>
              <a:spcBef>
                <a:spcPct val="0"/>
              </a:spcBef>
              <a:buNone/>
              <a:defRPr lang="en-US" sz="5400" kern="1200" noProof="0" dirty="0">
                <a:solidFill>
                  <a:schemeClr val="tx1"/>
                </a:solidFill>
                <a:latin typeface="+mj-lt"/>
                <a:ea typeface="+mj-ea"/>
                <a:cs typeface="+mj-cs"/>
              </a:defRPr>
            </a:lvl1pPr>
          </a:lstStyle>
          <a:p>
            <a:pPr algn="ctr"/>
            <a:r>
              <a:rPr lang="en-US" sz="2800">
                <a:ea typeface="Inter Black"/>
                <a:cs typeface="Inter Black"/>
              </a:rPr>
              <a:t>Equity and Ethics </a:t>
            </a:r>
          </a:p>
        </p:txBody>
      </p:sp>
      <p:sp>
        <p:nvSpPr>
          <p:cNvPr id="6" name="Title 1">
            <a:extLst>
              <a:ext uri="{FF2B5EF4-FFF2-40B4-BE49-F238E27FC236}">
                <a16:creationId xmlns:a16="http://schemas.microsoft.com/office/drawing/2014/main" id="{4E7F779B-4AE5-BC81-8357-F5E050941961}"/>
              </a:ext>
            </a:extLst>
          </p:cNvPr>
          <p:cNvSpPr txBox="1">
            <a:spLocks/>
          </p:cNvSpPr>
          <p:nvPr/>
        </p:nvSpPr>
        <p:spPr>
          <a:xfrm>
            <a:off x="6754428" y="5130867"/>
            <a:ext cx="4904091" cy="1126462"/>
          </a:xfrm>
          <a:prstGeom prst="rect">
            <a:avLst/>
          </a:prstGeom>
          <a:solidFill>
            <a:schemeClr val="bg2"/>
          </a:solidFill>
        </p:spPr>
        <p:txBody>
          <a:bodyPr wrap="square" lIns="731520" tIns="365760" rIns="365760" bIns="365760" anchor="t" anchorCtr="0">
            <a:spAutoFit/>
          </a:bodyPr>
          <a:lstStyle>
            <a:lvl1pPr algn="l" defTabSz="914400" rtl="0" eaLnBrk="1" latinLnBrk="0" hangingPunct="1">
              <a:lnSpc>
                <a:spcPct val="90000"/>
              </a:lnSpc>
              <a:spcBef>
                <a:spcPct val="0"/>
              </a:spcBef>
              <a:buNone/>
              <a:defRPr lang="en-US" sz="5400" kern="1200" noProof="0" dirty="0">
                <a:solidFill>
                  <a:schemeClr val="tx1"/>
                </a:solidFill>
                <a:latin typeface="+mj-lt"/>
                <a:ea typeface="+mj-ea"/>
                <a:cs typeface="+mj-cs"/>
              </a:defRPr>
            </a:lvl1pPr>
          </a:lstStyle>
          <a:p>
            <a:pPr algn="ctr"/>
            <a:r>
              <a:rPr lang="en-US" sz="2800">
                <a:ea typeface="Inter Black"/>
                <a:cs typeface="Inter Black"/>
              </a:rPr>
              <a:t>Return of Investment</a:t>
            </a:r>
          </a:p>
        </p:txBody>
      </p:sp>
    </p:spTree>
    <p:extLst>
      <p:ext uri="{BB962C8B-B14F-4D97-AF65-F5344CB8AC3E}">
        <p14:creationId xmlns:p14="http://schemas.microsoft.com/office/powerpoint/2010/main" val="60946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8A427-6A26-50DC-5E55-F9B32ACA9EC8}"/>
              </a:ext>
            </a:extLst>
          </p:cNvPr>
          <p:cNvSpPr>
            <a:spLocks noGrp="1"/>
          </p:cNvSpPr>
          <p:nvPr>
            <p:ph type="body" idx="1"/>
          </p:nvPr>
        </p:nvSpPr>
        <p:spPr>
          <a:xfrm>
            <a:off x="585740" y="1759121"/>
            <a:ext cx="5318259" cy="628224"/>
          </a:xfrm>
        </p:spPr>
        <p:txBody>
          <a:bodyPr lIns="91440" tIns="45720" rIns="91440" bIns="45720" anchor="t"/>
          <a:lstStyle/>
          <a:p>
            <a:r>
              <a:rPr lang="en-US" sz="3200">
                <a:latin typeface="Inter Black"/>
                <a:ea typeface="Inter Black"/>
                <a:cs typeface="Inter Black"/>
              </a:rPr>
              <a:t>Physical Space</a:t>
            </a:r>
            <a:endParaRPr lang="en-US" sz="3200"/>
          </a:p>
        </p:txBody>
      </p:sp>
      <p:sp>
        <p:nvSpPr>
          <p:cNvPr id="3" name="Content Placeholder 2">
            <a:extLst>
              <a:ext uri="{FF2B5EF4-FFF2-40B4-BE49-F238E27FC236}">
                <a16:creationId xmlns:a16="http://schemas.microsoft.com/office/drawing/2014/main" id="{55CD81AF-3BD5-E917-BDA6-E3B294DBEBDC}"/>
              </a:ext>
            </a:extLst>
          </p:cNvPr>
          <p:cNvSpPr>
            <a:spLocks noGrp="1"/>
          </p:cNvSpPr>
          <p:nvPr>
            <p:ph sz="half" idx="2"/>
          </p:nvPr>
        </p:nvSpPr>
        <p:spPr>
          <a:xfrm>
            <a:off x="585740" y="2434372"/>
            <a:ext cx="5318260" cy="4143945"/>
          </a:xfrm>
        </p:spPr>
        <p:txBody>
          <a:bodyPr lIns="91440" tIns="45720" rIns="91440" bIns="45720" anchor="t">
            <a:normAutofit/>
          </a:bodyPr>
          <a:lstStyle/>
          <a:p>
            <a:r>
              <a:rPr lang="en-US" sz="2400"/>
              <a:t>Each dual head charger occupies 2 parking spaces</a:t>
            </a:r>
          </a:p>
          <a:p>
            <a:r>
              <a:rPr lang="en-US" sz="2400"/>
              <a:t>Each lot with chargers should designate 1 parking space with ADA accessibility</a:t>
            </a:r>
          </a:p>
          <a:p>
            <a:r>
              <a:rPr lang="en-US" sz="2400"/>
              <a:t>Standard parking space under WA State regulations is 8' x 5'</a:t>
            </a:r>
          </a:p>
        </p:txBody>
      </p:sp>
      <p:sp>
        <p:nvSpPr>
          <p:cNvPr id="4" name="Text Placeholder 3">
            <a:extLst>
              <a:ext uri="{FF2B5EF4-FFF2-40B4-BE49-F238E27FC236}">
                <a16:creationId xmlns:a16="http://schemas.microsoft.com/office/drawing/2014/main" id="{5AA297AE-0DE2-8249-C84C-AB3B5D865D73}"/>
              </a:ext>
            </a:extLst>
          </p:cNvPr>
          <p:cNvSpPr>
            <a:spLocks noGrp="1"/>
          </p:cNvSpPr>
          <p:nvPr>
            <p:ph type="body" sz="quarter" idx="13"/>
          </p:nvPr>
        </p:nvSpPr>
        <p:spPr>
          <a:xfrm>
            <a:off x="6300000" y="1759646"/>
            <a:ext cx="5312163" cy="626999"/>
          </a:xfrm>
        </p:spPr>
        <p:txBody>
          <a:bodyPr lIns="91440" tIns="45720" rIns="91440" bIns="45720" anchor="t"/>
          <a:lstStyle/>
          <a:p>
            <a:r>
              <a:rPr lang="en-US" sz="3200">
                <a:latin typeface="Inter Black"/>
                <a:ea typeface="Inter Black"/>
                <a:cs typeface="Inter Black"/>
              </a:rPr>
              <a:t>Energy</a:t>
            </a:r>
            <a:endParaRPr lang="en-US"/>
          </a:p>
        </p:txBody>
      </p:sp>
      <p:sp>
        <p:nvSpPr>
          <p:cNvPr id="5" name="Text Placeholder 4">
            <a:extLst>
              <a:ext uri="{FF2B5EF4-FFF2-40B4-BE49-F238E27FC236}">
                <a16:creationId xmlns:a16="http://schemas.microsoft.com/office/drawing/2014/main" id="{E7A13A6E-9A77-0E6E-35D5-F603454A618F}"/>
              </a:ext>
            </a:extLst>
          </p:cNvPr>
          <p:cNvSpPr>
            <a:spLocks noGrp="1"/>
          </p:cNvSpPr>
          <p:nvPr>
            <p:ph type="body" sz="quarter" idx="12"/>
          </p:nvPr>
        </p:nvSpPr>
        <p:spPr>
          <a:xfrm>
            <a:off x="6299888" y="2388760"/>
            <a:ext cx="5318260" cy="4146250"/>
          </a:xfrm>
        </p:spPr>
        <p:txBody>
          <a:bodyPr lIns="91440" tIns="45720" rIns="91440" bIns="45720" anchor="t">
            <a:normAutofit/>
          </a:bodyPr>
          <a:lstStyle/>
          <a:p>
            <a:r>
              <a:rPr lang="en-US" sz="2400"/>
              <a:t>All chargers in the given alternatives will be Level 2 chargers</a:t>
            </a:r>
          </a:p>
          <a:p>
            <a:r>
              <a:rPr lang="en-US" sz="2400"/>
              <a:t>Each dual head charger uses 208V of electricity (104V per parking space)</a:t>
            </a:r>
          </a:p>
          <a:p>
            <a:r>
              <a:rPr lang="en-US" sz="2400"/>
              <a:t>Total of 1,248V of electricity per alternative</a:t>
            </a:r>
          </a:p>
          <a:p>
            <a:r>
              <a:rPr lang="en-US" sz="2400"/>
              <a:t>Diverting power to separate locations deemed not significant </a:t>
            </a:r>
          </a:p>
        </p:txBody>
      </p:sp>
      <p:sp>
        <p:nvSpPr>
          <p:cNvPr id="6" name="Title 5">
            <a:extLst>
              <a:ext uri="{FF2B5EF4-FFF2-40B4-BE49-F238E27FC236}">
                <a16:creationId xmlns:a16="http://schemas.microsoft.com/office/drawing/2014/main" id="{B85E3125-029A-64CF-E386-E0DD34F86F23}"/>
              </a:ext>
            </a:extLst>
          </p:cNvPr>
          <p:cNvSpPr>
            <a:spLocks noGrp="1"/>
          </p:cNvSpPr>
          <p:nvPr>
            <p:ph type="title"/>
          </p:nvPr>
        </p:nvSpPr>
        <p:spPr>
          <a:xfrm>
            <a:off x="585418" y="189544"/>
            <a:ext cx="11032518" cy="507801"/>
          </a:xfrm>
        </p:spPr>
        <p:txBody>
          <a:bodyPr lIns="91440" tIns="45720" rIns="91440" bIns="45720" anchor="t"/>
          <a:lstStyle/>
          <a:p>
            <a:r>
              <a:rPr lang="en-US" b="1">
                <a:latin typeface="Inter Black"/>
                <a:ea typeface="Inter Black"/>
                <a:cs typeface="Inter Black"/>
              </a:rPr>
              <a:t>Decision Criteria #1</a:t>
            </a:r>
            <a:br>
              <a:rPr lang="en-US" b="1">
                <a:latin typeface="Inter Black"/>
                <a:ea typeface="Inter Black"/>
                <a:cs typeface="Inter Black"/>
              </a:rPr>
            </a:br>
            <a:r>
              <a:rPr lang="en-US" b="1">
                <a:latin typeface="Inter Black"/>
                <a:ea typeface="Inter Black"/>
                <a:cs typeface="Inter Black"/>
              </a:rPr>
              <a:t>Resource Usage: 25%</a:t>
            </a:r>
            <a:endParaRPr lang="en-US" b="1"/>
          </a:p>
        </p:txBody>
      </p:sp>
    </p:spTree>
    <p:extLst>
      <p:ext uri="{BB962C8B-B14F-4D97-AF65-F5344CB8AC3E}">
        <p14:creationId xmlns:p14="http://schemas.microsoft.com/office/powerpoint/2010/main" val="286931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597D-435C-9F7C-51A7-F89137571F94}"/>
              </a:ext>
            </a:extLst>
          </p:cNvPr>
          <p:cNvSpPr>
            <a:spLocks noGrp="1"/>
          </p:cNvSpPr>
          <p:nvPr>
            <p:ph type="title"/>
          </p:nvPr>
        </p:nvSpPr>
        <p:spPr/>
        <p:txBody>
          <a:bodyPr lIns="91440" tIns="45720" rIns="91440" bIns="45720" anchor="t"/>
          <a:lstStyle/>
          <a:p>
            <a:r>
              <a:rPr lang="en-US">
                <a:latin typeface="Inter Black"/>
                <a:ea typeface="Inter Black"/>
                <a:cs typeface="Inter Black"/>
              </a:rPr>
              <a:t>Agenda</a:t>
            </a:r>
            <a:endParaRPr lang="en-US"/>
          </a:p>
        </p:txBody>
      </p:sp>
      <p:sp>
        <p:nvSpPr>
          <p:cNvPr id="3" name="Text Placeholder 2">
            <a:extLst>
              <a:ext uri="{FF2B5EF4-FFF2-40B4-BE49-F238E27FC236}">
                <a16:creationId xmlns:a16="http://schemas.microsoft.com/office/drawing/2014/main" id="{20546577-761D-7BB3-9D5B-A843371A92EF}"/>
              </a:ext>
            </a:extLst>
          </p:cNvPr>
          <p:cNvSpPr>
            <a:spLocks noGrp="1"/>
          </p:cNvSpPr>
          <p:nvPr>
            <p:ph type="body" sz="quarter" idx="34"/>
          </p:nvPr>
        </p:nvSpPr>
        <p:spPr>
          <a:xfrm>
            <a:off x="712339" y="1752496"/>
            <a:ext cx="3364065" cy="992813"/>
          </a:xfrm>
        </p:spPr>
        <p:txBody>
          <a:bodyPr lIns="91440" tIns="45720" rIns="91440" bIns="45720" anchor="ctr"/>
          <a:lstStyle/>
          <a:p>
            <a:r>
              <a:rPr lang="en-US">
                <a:latin typeface="Inter"/>
                <a:ea typeface="Inter"/>
                <a:cs typeface="Inter"/>
              </a:rPr>
              <a:t>Problem Statement</a:t>
            </a:r>
            <a:endParaRPr lang="en-US"/>
          </a:p>
        </p:txBody>
      </p:sp>
      <p:sp>
        <p:nvSpPr>
          <p:cNvPr id="4" name="Text Placeholder 3">
            <a:extLst>
              <a:ext uri="{FF2B5EF4-FFF2-40B4-BE49-F238E27FC236}">
                <a16:creationId xmlns:a16="http://schemas.microsoft.com/office/drawing/2014/main" id="{4EF58A94-8535-085F-DEAD-41250A50CE35}"/>
              </a:ext>
            </a:extLst>
          </p:cNvPr>
          <p:cNvSpPr>
            <a:spLocks noGrp="1"/>
          </p:cNvSpPr>
          <p:nvPr>
            <p:ph type="body" sz="quarter" idx="35"/>
          </p:nvPr>
        </p:nvSpPr>
        <p:spPr>
          <a:xfrm>
            <a:off x="4230602" y="1757120"/>
            <a:ext cx="7007444" cy="992813"/>
          </a:xfrm>
        </p:spPr>
        <p:txBody>
          <a:bodyPr lIns="91440" tIns="45720" rIns="91440" bIns="45720" anchor="ctr"/>
          <a:lstStyle/>
          <a:p>
            <a:r>
              <a:rPr lang="en-US">
                <a:latin typeface="Inter"/>
                <a:ea typeface="Inter"/>
                <a:cs typeface="Inter"/>
              </a:rPr>
              <a:t>What is it CWU is trying to solve?</a:t>
            </a:r>
          </a:p>
        </p:txBody>
      </p:sp>
      <p:sp>
        <p:nvSpPr>
          <p:cNvPr id="5" name="Text Placeholder 4">
            <a:extLst>
              <a:ext uri="{FF2B5EF4-FFF2-40B4-BE49-F238E27FC236}">
                <a16:creationId xmlns:a16="http://schemas.microsoft.com/office/drawing/2014/main" id="{7938308F-552D-35DB-D04A-521B6E6FEB79}"/>
              </a:ext>
            </a:extLst>
          </p:cNvPr>
          <p:cNvSpPr>
            <a:spLocks noGrp="1"/>
          </p:cNvSpPr>
          <p:nvPr>
            <p:ph type="body" sz="quarter" idx="36"/>
          </p:nvPr>
        </p:nvSpPr>
        <p:spPr/>
        <p:txBody>
          <a:bodyPr lIns="91440" tIns="45720" rIns="91440" bIns="45720" anchor="ctr"/>
          <a:lstStyle/>
          <a:p>
            <a:r>
              <a:rPr lang="en-US">
                <a:latin typeface="Inter"/>
                <a:ea typeface="Inter"/>
                <a:cs typeface="Inter"/>
              </a:rPr>
              <a:t>Alternatives</a:t>
            </a:r>
          </a:p>
        </p:txBody>
      </p:sp>
      <p:sp>
        <p:nvSpPr>
          <p:cNvPr id="6" name="Text Placeholder 5">
            <a:extLst>
              <a:ext uri="{FF2B5EF4-FFF2-40B4-BE49-F238E27FC236}">
                <a16:creationId xmlns:a16="http://schemas.microsoft.com/office/drawing/2014/main" id="{43ACD98C-F992-765C-27E7-5E0305D98E8E}"/>
              </a:ext>
            </a:extLst>
          </p:cNvPr>
          <p:cNvSpPr>
            <a:spLocks noGrp="1"/>
          </p:cNvSpPr>
          <p:nvPr>
            <p:ph type="body" sz="quarter" idx="37"/>
          </p:nvPr>
        </p:nvSpPr>
        <p:spPr/>
        <p:txBody>
          <a:bodyPr lIns="91440" tIns="45720" rIns="91440" bIns="45720" anchor="ctr"/>
          <a:lstStyle/>
          <a:p>
            <a:r>
              <a:rPr lang="en-US">
                <a:latin typeface="Inter"/>
                <a:ea typeface="Inter"/>
                <a:cs typeface="Inter"/>
              </a:rPr>
              <a:t>3 alternatives, 3 different timelines</a:t>
            </a:r>
            <a:endParaRPr lang="en-US"/>
          </a:p>
        </p:txBody>
      </p:sp>
      <p:sp>
        <p:nvSpPr>
          <p:cNvPr id="7" name="Text Placeholder 6">
            <a:extLst>
              <a:ext uri="{FF2B5EF4-FFF2-40B4-BE49-F238E27FC236}">
                <a16:creationId xmlns:a16="http://schemas.microsoft.com/office/drawing/2014/main" id="{17F4B67E-311A-FC21-2C30-19E4F718E678}"/>
              </a:ext>
            </a:extLst>
          </p:cNvPr>
          <p:cNvSpPr>
            <a:spLocks noGrp="1"/>
          </p:cNvSpPr>
          <p:nvPr>
            <p:ph type="body" sz="quarter" idx="38"/>
          </p:nvPr>
        </p:nvSpPr>
        <p:spPr/>
        <p:txBody>
          <a:bodyPr lIns="91440" tIns="45720" rIns="91440" bIns="45720" anchor="ctr"/>
          <a:lstStyle/>
          <a:p>
            <a:r>
              <a:rPr lang="en-US">
                <a:latin typeface="Inter"/>
                <a:ea typeface="Inter"/>
                <a:cs typeface="Inter"/>
              </a:rPr>
              <a:t>Decision Criteria</a:t>
            </a:r>
          </a:p>
        </p:txBody>
      </p:sp>
      <p:sp>
        <p:nvSpPr>
          <p:cNvPr id="8" name="Text Placeholder 7">
            <a:extLst>
              <a:ext uri="{FF2B5EF4-FFF2-40B4-BE49-F238E27FC236}">
                <a16:creationId xmlns:a16="http://schemas.microsoft.com/office/drawing/2014/main" id="{6CA3E29A-AEEA-DCE1-23DD-5B348EEBFC8B}"/>
              </a:ext>
            </a:extLst>
          </p:cNvPr>
          <p:cNvSpPr>
            <a:spLocks noGrp="1"/>
          </p:cNvSpPr>
          <p:nvPr>
            <p:ph type="body" sz="quarter" idx="39"/>
          </p:nvPr>
        </p:nvSpPr>
        <p:spPr/>
        <p:txBody>
          <a:bodyPr lIns="91440" tIns="45720" rIns="91440" bIns="45720" anchor="ctr"/>
          <a:lstStyle/>
          <a:p>
            <a:r>
              <a:rPr lang="en-US">
                <a:latin typeface="Inter"/>
                <a:ea typeface="Inter"/>
                <a:cs typeface="Inter"/>
              </a:rPr>
              <a:t>How we scored the alternatives</a:t>
            </a:r>
          </a:p>
        </p:txBody>
      </p:sp>
      <p:sp>
        <p:nvSpPr>
          <p:cNvPr id="9" name="Text Placeholder 8">
            <a:extLst>
              <a:ext uri="{FF2B5EF4-FFF2-40B4-BE49-F238E27FC236}">
                <a16:creationId xmlns:a16="http://schemas.microsoft.com/office/drawing/2014/main" id="{044C4FB3-A92D-0716-4286-6DE9BB27D1A1}"/>
              </a:ext>
            </a:extLst>
          </p:cNvPr>
          <p:cNvSpPr>
            <a:spLocks noGrp="1"/>
          </p:cNvSpPr>
          <p:nvPr>
            <p:ph type="body" sz="quarter" idx="40"/>
          </p:nvPr>
        </p:nvSpPr>
        <p:spPr/>
        <p:txBody>
          <a:bodyPr lIns="91440" tIns="45720" rIns="91440" bIns="45720" anchor="ctr"/>
          <a:lstStyle/>
          <a:p>
            <a:r>
              <a:rPr lang="en-US">
                <a:latin typeface="Inter"/>
                <a:ea typeface="Inter"/>
                <a:cs typeface="Inter"/>
              </a:rPr>
              <a:t>Recommendation</a:t>
            </a:r>
          </a:p>
        </p:txBody>
      </p:sp>
      <p:sp>
        <p:nvSpPr>
          <p:cNvPr id="10" name="Text Placeholder 9">
            <a:extLst>
              <a:ext uri="{FF2B5EF4-FFF2-40B4-BE49-F238E27FC236}">
                <a16:creationId xmlns:a16="http://schemas.microsoft.com/office/drawing/2014/main" id="{E5A7547D-4F88-159C-D903-B5A74FE0A8A5}"/>
              </a:ext>
            </a:extLst>
          </p:cNvPr>
          <p:cNvSpPr>
            <a:spLocks noGrp="1"/>
          </p:cNvSpPr>
          <p:nvPr>
            <p:ph type="body" sz="quarter" idx="41"/>
          </p:nvPr>
        </p:nvSpPr>
        <p:spPr/>
        <p:txBody>
          <a:bodyPr lIns="91440" tIns="45720" rIns="91440" bIns="45720" anchor="ctr"/>
          <a:lstStyle/>
          <a:p>
            <a:r>
              <a:rPr lang="en-US">
                <a:latin typeface="Inter"/>
                <a:ea typeface="Inter"/>
                <a:cs typeface="Inter"/>
              </a:rPr>
              <a:t>Alternative we recommend to CWU</a:t>
            </a:r>
            <a:endParaRPr lang="en-US"/>
          </a:p>
        </p:txBody>
      </p:sp>
      <p:sp>
        <p:nvSpPr>
          <p:cNvPr id="11" name="Text Placeholder 10">
            <a:extLst>
              <a:ext uri="{FF2B5EF4-FFF2-40B4-BE49-F238E27FC236}">
                <a16:creationId xmlns:a16="http://schemas.microsoft.com/office/drawing/2014/main" id="{3286E9B3-FFEA-2EA5-69AC-A13ECA272AB1}"/>
              </a:ext>
            </a:extLst>
          </p:cNvPr>
          <p:cNvSpPr>
            <a:spLocks noGrp="1"/>
          </p:cNvSpPr>
          <p:nvPr>
            <p:ph type="body" sz="quarter" idx="42"/>
          </p:nvPr>
        </p:nvSpPr>
        <p:spPr/>
        <p:txBody>
          <a:bodyPr lIns="91440" tIns="45720" rIns="91440" bIns="45720" anchor="ctr"/>
          <a:lstStyle/>
          <a:p>
            <a:r>
              <a:rPr lang="en-US">
                <a:latin typeface="Inter"/>
                <a:ea typeface="Inter"/>
                <a:cs typeface="Inter"/>
              </a:rPr>
              <a:t>Questions?</a:t>
            </a:r>
          </a:p>
        </p:txBody>
      </p:sp>
    </p:spTree>
    <p:extLst>
      <p:ext uri="{BB962C8B-B14F-4D97-AF65-F5344CB8AC3E}">
        <p14:creationId xmlns:p14="http://schemas.microsoft.com/office/powerpoint/2010/main" val="197274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F78E1-CF2C-D7DA-9B69-AC567FC307C5}"/>
              </a:ext>
            </a:extLst>
          </p:cNvPr>
          <p:cNvSpPr>
            <a:spLocks noGrp="1"/>
          </p:cNvSpPr>
          <p:nvPr>
            <p:ph type="title"/>
          </p:nvPr>
        </p:nvSpPr>
        <p:spPr>
          <a:xfrm>
            <a:off x="585740" y="504570"/>
            <a:ext cx="11123659" cy="1213835"/>
          </a:xfrm>
        </p:spPr>
        <p:txBody>
          <a:bodyPr lIns="91440" tIns="45720" rIns="91440" bIns="45720" anchor="t"/>
          <a:lstStyle/>
          <a:p>
            <a:r>
              <a:rPr lang="en-US">
                <a:latin typeface="Inter Black"/>
                <a:ea typeface="Inter Black"/>
                <a:cs typeface="Inter Black"/>
              </a:rPr>
              <a:t>Decision Criteria #2</a:t>
            </a:r>
            <a:br>
              <a:rPr lang="en-US">
                <a:latin typeface="Inter Black"/>
                <a:ea typeface="Inter Black"/>
                <a:cs typeface="Inter Black"/>
              </a:rPr>
            </a:br>
            <a:r>
              <a:rPr lang="en-US">
                <a:latin typeface="Inter Black"/>
                <a:ea typeface="Inter Black"/>
                <a:cs typeface="Inter Black"/>
              </a:rPr>
              <a:t>Equity and Ethics: 35%</a:t>
            </a:r>
          </a:p>
        </p:txBody>
      </p:sp>
      <p:sp>
        <p:nvSpPr>
          <p:cNvPr id="6" name="Rectangle 5">
            <a:extLst>
              <a:ext uri="{FF2B5EF4-FFF2-40B4-BE49-F238E27FC236}">
                <a16:creationId xmlns:a16="http://schemas.microsoft.com/office/drawing/2014/main" id="{26F71D9A-90A4-E7C0-8831-3047278D06D3}"/>
              </a:ext>
            </a:extLst>
          </p:cNvPr>
          <p:cNvSpPr/>
          <p:nvPr/>
        </p:nvSpPr>
        <p:spPr>
          <a:xfrm>
            <a:off x="584446" y="2160232"/>
            <a:ext cx="5252621" cy="11688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Inter Semi Bold"/>
                <a:ea typeface="Inter Semi Bold"/>
              </a:rPr>
              <a:t>The Price of EVs</a:t>
            </a:r>
          </a:p>
        </p:txBody>
      </p:sp>
      <p:sp>
        <p:nvSpPr>
          <p:cNvPr id="7" name="Rectangle 6">
            <a:extLst>
              <a:ext uri="{FF2B5EF4-FFF2-40B4-BE49-F238E27FC236}">
                <a16:creationId xmlns:a16="http://schemas.microsoft.com/office/drawing/2014/main" id="{9C095D16-E079-F43C-5194-48EAF420C3DA}"/>
              </a:ext>
            </a:extLst>
          </p:cNvPr>
          <p:cNvSpPr/>
          <p:nvPr/>
        </p:nvSpPr>
        <p:spPr>
          <a:xfrm>
            <a:off x="584446" y="4357455"/>
            <a:ext cx="5252621" cy="11688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atin typeface="Inter Semi Bold"/>
                <a:ea typeface="Inter Semi Bold"/>
              </a:rPr>
              <a:t>Economies of Scale</a:t>
            </a:r>
          </a:p>
        </p:txBody>
      </p:sp>
      <p:sp>
        <p:nvSpPr>
          <p:cNvPr id="8" name="Rectangle 7">
            <a:extLst>
              <a:ext uri="{FF2B5EF4-FFF2-40B4-BE49-F238E27FC236}">
                <a16:creationId xmlns:a16="http://schemas.microsoft.com/office/drawing/2014/main" id="{CD27BDA5-63C3-3B37-2A8F-AEF38522FEE3}"/>
              </a:ext>
            </a:extLst>
          </p:cNvPr>
          <p:cNvSpPr/>
          <p:nvPr/>
        </p:nvSpPr>
        <p:spPr>
          <a:xfrm>
            <a:off x="6147786" y="2160232"/>
            <a:ext cx="5252621" cy="11688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atin typeface="Inter Semi Bold"/>
                <a:ea typeface="+mn-lt"/>
                <a:cs typeface="+mn-lt"/>
              </a:rPr>
              <a:t>New Clean Vehicle Credit </a:t>
            </a:r>
            <a:endParaRPr lang="en-US"/>
          </a:p>
        </p:txBody>
      </p:sp>
      <p:sp>
        <p:nvSpPr>
          <p:cNvPr id="9" name="Rectangle 8">
            <a:extLst>
              <a:ext uri="{FF2B5EF4-FFF2-40B4-BE49-F238E27FC236}">
                <a16:creationId xmlns:a16="http://schemas.microsoft.com/office/drawing/2014/main" id="{D99CC653-BFEF-2501-3317-F84B4D336831}"/>
              </a:ext>
            </a:extLst>
          </p:cNvPr>
          <p:cNvSpPr/>
          <p:nvPr/>
        </p:nvSpPr>
        <p:spPr>
          <a:xfrm>
            <a:off x="6147786" y="4357455"/>
            <a:ext cx="5252621" cy="11688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atin typeface="Inter Semi Bold"/>
                <a:ea typeface="+mn-lt"/>
                <a:cs typeface="+mn-lt"/>
              </a:rPr>
              <a:t>What is our market?</a:t>
            </a:r>
            <a:endParaRPr lang="en-US"/>
          </a:p>
        </p:txBody>
      </p:sp>
      <p:sp>
        <p:nvSpPr>
          <p:cNvPr id="11" name="Content Placeholder 2">
            <a:extLst>
              <a:ext uri="{FF2B5EF4-FFF2-40B4-BE49-F238E27FC236}">
                <a16:creationId xmlns:a16="http://schemas.microsoft.com/office/drawing/2014/main" id="{9A28BF9B-F8AA-7386-3DE6-F932F98B0705}"/>
              </a:ext>
            </a:extLst>
          </p:cNvPr>
          <p:cNvSpPr txBox="1">
            <a:spLocks/>
          </p:cNvSpPr>
          <p:nvPr/>
        </p:nvSpPr>
        <p:spPr>
          <a:xfrm>
            <a:off x="585740" y="3429559"/>
            <a:ext cx="5318260" cy="652062"/>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Cheapest EV after tax credit: $19,995</a:t>
            </a:r>
          </a:p>
          <a:p>
            <a:endParaRPr lang="en-US"/>
          </a:p>
        </p:txBody>
      </p:sp>
      <p:sp>
        <p:nvSpPr>
          <p:cNvPr id="13" name="Content Placeholder 2">
            <a:extLst>
              <a:ext uri="{FF2B5EF4-FFF2-40B4-BE49-F238E27FC236}">
                <a16:creationId xmlns:a16="http://schemas.microsoft.com/office/drawing/2014/main" id="{10E74512-0292-A9C1-B6D8-0DACCBC5D219}"/>
              </a:ext>
            </a:extLst>
          </p:cNvPr>
          <p:cNvSpPr txBox="1">
            <a:spLocks/>
          </p:cNvSpPr>
          <p:nvPr/>
        </p:nvSpPr>
        <p:spPr>
          <a:xfrm>
            <a:off x="6149080" y="3429558"/>
            <a:ext cx="5251678" cy="65206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$7,500.00 new clean vehicle credit</a:t>
            </a:r>
            <a:endParaRPr lang="en-US"/>
          </a:p>
          <a:p>
            <a:endParaRPr lang="en-US"/>
          </a:p>
        </p:txBody>
      </p:sp>
      <p:sp>
        <p:nvSpPr>
          <p:cNvPr id="14" name="Content Placeholder 2">
            <a:extLst>
              <a:ext uri="{FF2B5EF4-FFF2-40B4-BE49-F238E27FC236}">
                <a16:creationId xmlns:a16="http://schemas.microsoft.com/office/drawing/2014/main" id="{1D271F0D-3DF0-C781-06AD-97AC9BACF568}"/>
              </a:ext>
            </a:extLst>
          </p:cNvPr>
          <p:cNvSpPr txBox="1">
            <a:spLocks/>
          </p:cNvSpPr>
          <p:nvPr/>
        </p:nvSpPr>
        <p:spPr>
          <a:xfrm>
            <a:off x="6149080" y="5604587"/>
            <a:ext cx="5251678" cy="65206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Students, faculty, visitors</a:t>
            </a:r>
          </a:p>
        </p:txBody>
      </p:sp>
      <p:sp>
        <p:nvSpPr>
          <p:cNvPr id="17" name="Content Placeholder 2">
            <a:extLst>
              <a:ext uri="{FF2B5EF4-FFF2-40B4-BE49-F238E27FC236}">
                <a16:creationId xmlns:a16="http://schemas.microsoft.com/office/drawing/2014/main" id="{BCD26DAA-08FA-D30A-C12B-9DD6BC91CCC9}"/>
              </a:ext>
            </a:extLst>
          </p:cNvPr>
          <p:cNvSpPr txBox="1">
            <a:spLocks/>
          </p:cNvSpPr>
          <p:nvPr/>
        </p:nvSpPr>
        <p:spPr>
          <a:xfrm>
            <a:off x="585740" y="5604587"/>
            <a:ext cx="5251678" cy="652062"/>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ea typeface="+mn-lt"/>
                <a:cs typeface="+mn-lt"/>
              </a:rPr>
              <a:t>Demand trending up, price going down</a:t>
            </a:r>
            <a:endParaRPr lang="en-US" sz="2600"/>
          </a:p>
          <a:p>
            <a:endParaRPr lang="en-US"/>
          </a:p>
        </p:txBody>
      </p:sp>
    </p:spTree>
    <p:extLst>
      <p:ext uri="{BB962C8B-B14F-4D97-AF65-F5344CB8AC3E}">
        <p14:creationId xmlns:p14="http://schemas.microsoft.com/office/powerpoint/2010/main" val="127727466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F9B184E-4C17-FD7E-B2B4-7A8C46644A0B}"/>
              </a:ext>
            </a:extLst>
          </p:cNvPr>
          <p:cNvSpPr txBox="1">
            <a:spLocks/>
          </p:cNvSpPr>
          <p:nvPr/>
        </p:nvSpPr>
        <p:spPr>
          <a:xfrm>
            <a:off x="337513" y="1852091"/>
            <a:ext cx="6101386" cy="613472"/>
          </a:xfrm>
          <a:prstGeom prst="rect">
            <a:avLst/>
          </a:prstGeom>
        </p:spPr>
        <p:txBody>
          <a:bodyPr lIns="91440" tIns="45720" rIns="91440" bIns="45720" anchor="t"/>
          <a:lstStyle>
            <a:lvl1pPr algn="ctr" defTabSz="914400" rtl="0" eaLnBrk="1" latinLnBrk="0" hangingPunct="1">
              <a:lnSpc>
                <a:spcPct val="90000"/>
              </a:lnSpc>
              <a:spcBef>
                <a:spcPct val="0"/>
              </a:spcBef>
              <a:buNone/>
              <a:defRPr sz="6000" kern="1200">
                <a:solidFill>
                  <a:schemeClr val="bg1"/>
                </a:solidFill>
                <a:latin typeface="Inter Black" panose="02000503000000020004" pitchFamily="50" charset="0"/>
                <a:ea typeface="Inter Black" panose="02000503000000020004" pitchFamily="50" charset="0"/>
                <a:cs typeface="Inter Black" panose="02000503000000020004" pitchFamily="50" charset="0"/>
              </a:defRPr>
            </a:lvl1pPr>
          </a:lstStyle>
          <a:p>
            <a:pPr algn="l"/>
            <a:r>
              <a:rPr lang="en-US" sz="2000">
                <a:latin typeface="Inter Semi Bold"/>
                <a:ea typeface="Inter Black"/>
                <a:cs typeface="Inter Black"/>
              </a:rPr>
              <a:t>Decision Criteria #2 cont.</a:t>
            </a:r>
          </a:p>
        </p:txBody>
      </p:sp>
      <p:pic>
        <p:nvPicPr>
          <p:cNvPr id="5" name="Picture 4" descr="A table with numbers and text&#10;&#10;Description automatically generated">
            <a:extLst>
              <a:ext uri="{FF2B5EF4-FFF2-40B4-BE49-F238E27FC236}">
                <a16:creationId xmlns:a16="http://schemas.microsoft.com/office/drawing/2014/main" id="{1A1D85DB-1141-D357-3168-26459781925D}"/>
              </a:ext>
            </a:extLst>
          </p:cNvPr>
          <p:cNvPicPr>
            <a:picLocks noChangeAspect="1"/>
          </p:cNvPicPr>
          <p:nvPr/>
        </p:nvPicPr>
        <p:blipFill rotWithShape="1">
          <a:blip r:embed="rId3"/>
          <a:srcRect l="598" t="5446" r="399" b="2970"/>
          <a:stretch/>
        </p:blipFill>
        <p:spPr>
          <a:xfrm>
            <a:off x="859607" y="2956550"/>
            <a:ext cx="10657269" cy="1983359"/>
          </a:xfrm>
          <a:prstGeom prst="rect">
            <a:avLst/>
          </a:prstGeom>
        </p:spPr>
      </p:pic>
    </p:spTree>
    <p:extLst>
      <p:ext uri="{BB962C8B-B14F-4D97-AF65-F5344CB8AC3E}">
        <p14:creationId xmlns:p14="http://schemas.microsoft.com/office/powerpoint/2010/main" val="103311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2E16F-F62F-7FB1-C387-B3315DB80903}"/>
              </a:ext>
            </a:extLst>
          </p:cNvPr>
          <p:cNvSpPr>
            <a:spLocks noGrp="1"/>
          </p:cNvSpPr>
          <p:nvPr>
            <p:ph type="title"/>
          </p:nvPr>
        </p:nvSpPr>
        <p:spPr>
          <a:xfrm>
            <a:off x="533785" y="400165"/>
            <a:ext cx="11123659" cy="323819"/>
          </a:xfrm>
        </p:spPr>
        <p:txBody>
          <a:bodyPr lIns="91440" tIns="45720" rIns="91440" bIns="45720" anchor="t"/>
          <a:lstStyle/>
          <a:p>
            <a:r>
              <a:rPr lang="en-US">
                <a:latin typeface="Inter Black"/>
                <a:ea typeface="Inter Black"/>
                <a:cs typeface="Inter Black"/>
              </a:rPr>
              <a:t>Decision Criteria #3</a:t>
            </a:r>
            <a:br>
              <a:rPr lang="en-US">
                <a:latin typeface="Inter Black"/>
                <a:ea typeface="Inter Black"/>
                <a:cs typeface="Inter Black"/>
              </a:rPr>
            </a:br>
            <a:r>
              <a:rPr lang="en-US">
                <a:latin typeface="Inter Black"/>
                <a:ea typeface="Inter Black"/>
                <a:cs typeface="Inter Black"/>
              </a:rPr>
              <a:t>Return of Investment: 40%</a:t>
            </a:r>
            <a:endParaRPr lang="en-US"/>
          </a:p>
        </p:txBody>
      </p:sp>
      <p:sp>
        <p:nvSpPr>
          <p:cNvPr id="9" name="Rectangle 8">
            <a:extLst>
              <a:ext uri="{FF2B5EF4-FFF2-40B4-BE49-F238E27FC236}">
                <a16:creationId xmlns:a16="http://schemas.microsoft.com/office/drawing/2014/main" id="{29FA1321-5EAD-949C-155F-A8004ADE4ECD}"/>
              </a:ext>
            </a:extLst>
          </p:cNvPr>
          <p:cNvSpPr/>
          <p:nvPr/>
        </p:nvSpPr>
        <p:spPr>
          <a:xfrm>
            <a:off x="865910" y="1939344"/>
            <a:ext cx="2635172" cy="7850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latin typeface="Inter Semi Bold"/>
                <a:ea typeface="Inter Semi Bold"/>
              </a:rPr>
              <a:t>Pricing</a:t>
            </a:r>
          </a:p>
        </p:txBody>
      </p:sp>
      <p:sp>
        <p:nvSpPr>
          <p:cNvPr id="10" name="Rectangle 9">
            <a:extLst>
              <a:ext uri="{FF2B5EF4-FFF2-40B4-BE49-F238E27FC236}">
                <a16:creationId xmlns:a16="http://schemas.microsoft.com/office/drawing/2014/main" id="{59678194-1B51-5C4F-C07C-B4D046DBF33D}"/>
              </a:ext>
            </a:extLst>
          </p:cNvPr>
          <p:cNvSpPr/>
          <p:nvPr/>
        </p:nvSpPr>
        <p:spPr>
          <a:xfrm>
            <a:off x="3825759" y="1941888"/>
            <a:ext cx="3005874" cy="7850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latin typeface="Inter Semi Bold"/>
                <a:ea typeface="Inter Semi Bold"/>
              </a:rPr>
              <a:t>Costs</a:t>
            </a:r>
          </a:p>
        </p:txBody>
      </p:sp>
      <p:sp>
        <p:nvSpPr>
          <p:cNvPr id="12" name="Rectangle 11">
            <a:extLst>
              <a:ext uri="{FF2B5EF4-FFF2-40B4-BE49-F238E27FC236}">
                <a16:creationId xmlns:a16="http://schemas.microsoft.com/office/drawing/2014/main" id="{00CA0A00-1EDE-6BB2-491E-B7D6F4DB67E3}"/>
              </a:ext>
            </a:extLst>
          </p:cNvPr>
          <p:cNvSpPr/>
          <p:nvPr/>
        </p:nvSpPr>
        <p:spPr>
          <a:xfrm>
            <a:off x="7107190" y="1942899"/>
            <a:ext cx="4214090" cy="7850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bg1"/>
                </a:solidFill>
                <a:latin typeface="Inter Semi Bold"/>
                <a:ea typeface="+mn-lt"/>
                <a:cs typeface="+mn-lt"/>
              </a:rPr>
              <a:t>Electrical Services</a:t>
            </a:r>
            <a:endParaRPr lang="en-US">
              <a:solidFill>
                <a:schemeClr val="bg1"/>
              </a:solidFill>
              <a:latin typeface="Inter Semi Bold"/>
            </a:endParaRPr>
          </a:p>
        </p:txBody>
      </p:sp>
      <p:pic>
        <p:nvPicPr>
          <p:cNvPr id="14" name="Picture 13" descr="A white rectangular box with black text&#10;&#10;Description automatically generated">
            <a:extLst>
              <a:ext uri="{FF2B5EF4-FFF2-40B4-BE49-F238E27FC236}">
                <a16:creationId xmlns:a16="http://schemas.microsoft.com/office/drawing/2014/main" id="{F27E7AFA-219F-D0F8-3DE6-80A5DFE919BA}"/>
              </a:ext>
            </a:extLst>
          </p:cNvPr>
          <p:cNvPicPr>
            <a:picLocks noChangeAspect="1"/>
          </p:cNvPicPr>
          <p:nvPr/>
        </p:nvPicPr>
        <p:blipFill>
          <a:blip r:embed="rId4"/>
          <a:stretch>
            <a:fillRect/>
          </a:stretch>
        </p:blipFill>
        <p:spPr>
          <a:xfrm>
            <a:off x="1994536" y="2961715"/>
            <a:ext cx="8218242" cy="2963903"/>
          </a:xfrm>
          <a:prstGeom prst="rect">
            <a:avLst/>
          </a:prstGeom>
        </p:spPr>
      </p:pic>
      <p:sp>
        <p:nvSpPr>
          <p:cNvPr id="19" name="TextBox 18">
            <a:extLst>
              <a:ext uri="{FF2B5EF4-FFF2-40B4-BE49-F238E27FC236}">
                <a16:creationId xmlns:a16="http://schemas.microsoft.com/office/drawing/2014/main" id="{C2F20A56-4DFF-ACF0-DB7C-22FAC7A80385}"/>
              </a:ext>
            </a:extLst>
          </p:cNvPr>
          <p:cNvSpPr txBox="1"/>
          <p:nvPr/>
        </p:nvSpPr>
        <p:spPr>
          <a:xfrm>
            <a:off x="10315864" y="5616863"/>
            <a:ext cx="230909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Inter Semi Bold"/>
                <a:ea typeface="Inter Semi Bold"/>
              </a:rPr>
              <a:t>Table 1.3</a:t>
            </a:r>
            <a:endParaRPr lang="en-US" sz="1400">
              <a:solidFill>
                <a:schemeClr val="bg1"/>
              </a:solidFill>
            </a:endParaRPr>
          </a:p>
        </p:txBody>
      </p:sp>
      <p:sp>
        <p:nvSpPr>
          <p:cNvPr id="2" name="TextBox 1">
            <a:extLst>
              <a:ext uri="{FF2B5EF4-FFF2-40B4-BE49-F238E27FC236}">
                <a16:creationId xmlns:a16="http://schemas.microsoft.com/office/drawing/2014/main" id="{B9927E37-5300-28B3-375B-16A8A45B0A00}"/>
              </a:ext>
            </a:extLst>
          </p:cNvPr>
          <p:cNvSpPr txBox="1"/>
          <p:nvPr/>
        </p:nvSpPr>
        <p:spPr>
          <a:xfrm>
            <a:off x="1997476" y="6007223"/>
            <a:ext cx="63549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*These are national averages without consultation from a contractor. Costs may change based on location, time of year, demand, and availability.  </a:t>
            </a:r>
            <a:endParaRPr lang="en-US"/>
          </a:p>
        </p:txBody>
      </p:sp>
    </p:spTree>
    <p:extLst>
      <p:ext uri="{BB962C8B-B14F-4D97-AF65-F5344CB8AC3E}">
        <p14:creationId xmlns:p14="http://schemas.microsoft.com/office/powerpoint/2010/main" val="402058670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numbers and text&#10;&#10;Description automatically generated">
            <a:extLst>
              <a:ext uri="{FF2B5EF4-FFF2-40B4-BE49-F238E27FC236}">
                <a16:creationId xmlns:a16="http://schemas.microsoft.com/office/drawing/2014/main" id="{A972250A-A932-16D3-6ABC-7ED4F1191088}"/>
              </a:ext>
            </a:extLst>
          </p:cNvPr>
          <p:cNvPicPr>
            <a:picLocks noChangeAspect="1"/>
          </p:cNvPicPr>
          <p:nvPr/>
        </p:nvPicPr>
        <p:blipFill>
          <a:blip r:embed="rId4"/>
          <a:stretch>
            <a:fillRect/>
          </a:stretch>
        </p:blipFill>
        <p:spPr>
          <a:xfrm>
            <a:off x="347272" y="2657138"/>
            <a:ext cx="11494318" cy="2751175"/>
          </a:xfrm>
          <a:prstGeom prst="rect">
            <a:avLst/>
          </a:prstGeom>
        </p:spPr>
      </p:pic>
      <p:sp>
        <p:nvSpPr>
          <p:cNvPr id="6" name="TextBox 5">
            <a:extLst>
              <a:ext uri="{FF2B5EF4-FFF2-40B4-BE49-F238E27FC236}">
                <a16:creationId xmlns:a16="http://schemas.microsoft.com/office/drawing/2014/main" id="{B47F1382-1831-6D12-8162-46FDC8DA2CE9}"/>
              </a:ext>
            </a:extLst>
          </p:cNvPr>
          <p:cNvSpPr txBox="1"/>
          <p:nvPr/>
        </p:nvSpPr>
        <p:spPr>
          <a:xfrm>
            <a:off x="10286272" y="5498494"/>
            <a:ext cx="230909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Inter Semi Bold"/>
                <a:ea typeface="Inter Semi Bold"/>
              </a:rPr>
              <a:t>Table X.2</a:t>
            </a:r>
            <a:endParaRPr lang="en-US" sz="1400">
              <a:solidFill>
                <a:schemeClr val="bg1"/>
              </a:solidFill>
            </a:endParaRPr>
          </a:p>
        </p:txBody>
      </p:sp>
      <p:sp>
        <p:nvSpPr>
          <p:cNvPr id="7" name="TextBox 6">
            <a:extLst>
              <a:ext uri="{FF2B5EF4-FFF2-40B4-BE49-F238E27FC236}">
                <a16:creationId xmlns:a16="http://schemas.microsoft.com/office/drawing/2014/main" id="{98AF2A53-EC73-F3A1-EAEC-43FC94D089CA}"/>
              </a:ext>
            </a:extLst>
          </p:cNvPr>
          <p:cNvSpPr txBox="1"/>
          <p:nvPr/>
        </p:nvSpPr>
        <p:spPr>
          <a:xfrm>
            <a:off x="218636" y="2179176"/>
            <a:ext cx="53917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Inter Semi Bold"/>
                <a:ea typeface="+mn-lt"/>
                <a:cs typeface="+mn-lt"/>
              </a:rPr>
              <a:t>Estimated total upfront cost calculated as ROI</a:t>
            </a:r>
          </a:p>
        </p:txBody>
      </p:sp>
      <p:sp>
        <p:nvSpPr>
          <p:cNvPr id="3" name="Title 2">
            <a:extLst>
              <a:ext uri="{FF2B5EF4-FFF2-40B4-BE49-F238E27FC236}">
                <a16:creationId xmlns:a16="http://schemas.microsoft.com/office/drawing/2014/main" id="{0B9F7923-97DF-33B4-6599-595A1089EC7B}"/>
              </a:ext>
            </a:extLst>
          </p:cNvPr>
          <p:cNvSpPr txBox="1">
            <a:spLocks/>
          </p:cNvSpPr>
          <p:nvPr/>
        </p:nvSpPr>
        <p:spPr>
          <a:xfrm>
            <a:off x="314422" y="1355636"/>
            <a:ext cx="11123659" cy="323819"/>
          </a:xfrm>
          <a:prstGeom prst="rect">
            <a:avLst/>
          </a:prstGeom>
        </p:spPr>
        <p:txBody>
          <a:bodyPr lIns="91440" tIns="45720" rIns="91440" bIns="45720" anchor="t"/>
          <a:lstStyle>
            <a:lvl1pPr algn="ctr" defTabSz="914400" rtl="0" eaLnBrk="1" latinLnBrk="0" hangingPunct="1">
              <a:lnSpc>
                <a:spcPct val="90000"/>
              </a:lnSpc>
              <a:spcBef>
                <a:spcPct val="0"/>
              </a:spcBef>
              <a:buNone/>
              <a:defRPr sz="6000" kern="1200">
                <a:solidFill>
                  <a:schemeClr val="bg1"/>
                </a:solidFill>
                <a:latin typeface="Inter Black" panose="02000503000000020004" pitchFamily="50" charset="0"/>
                <a:ea typeface="Inter Black" panose="02000503000000020004" pitchFamily="50" charset="0"/>
                <a:cs typeface="Inter Black" panose="02000503000000020004" pitchFamily="50" charset="0"/>
              </a:defRPr>
            </a:lvl1pPr>
          </a:lstStyle>
          <a:p>
            <a:pPr algn="l"/>
            <a:r>
              <a:rPr lang="en-US" sz="2000">
                <a:latin typeface="Inter Black"/>
                <a:ea typeface="Inter Black"/>
                <a:cs typeface="Inter Black"/>
              </a:rPr>
              <a:t>Decision Criteria #3 cont.</a:t>
            </a:r>
            <a:endParaRPr lang="en-US" sz="2000"/>
          </a:p>
        </p:txBody>
      </p:sp>
      <p:sp>
        <p:nvSpPr>
          <p:cNvPr id="5" name="TextBox 4">
            <a:extLst>
              <a:ext uri="{FF2B5EF4-FFF2-40B4-BE49-F238E27FC236}">
                <a16:creationId xmlns:a16="http://schemas.microsoft.com/office/drawing/2014/main" id="{C5C65732-F694-6A88-F0F1-C1B697DE8BC4}"/>
              </a:ext>
            </a:extLst>
          </p:cNvPr>
          <p:cNvSpPr txBox="1"/>
          <p:nvPr/>
        </p:nvSpPr>
        <p:spPr>
          <a:xfrm>
            <a:off x="347709" y="5467165"/>
            <a:ext cx="92196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ea typeface="+mn-lt"/>
                <a:cs typeface="+mn-lt"/>
              </a:rPr>
              <a:t>*These are cost estimates based on the current research found by the ITAM cohort. Complete cost estimates will need extensive additional research that is outside the scope of this study.  </a:t>
            </a:r>
            <a:endParaRPr lang="en-US"/>
          </a:p>
        </p:txBody>
      </p:sp>
    </p:spTree>
    <p:extLst>
      <p:ext uri="{BB962C8B-B14F-4D97-AF65-F5344CB8AC3E}">
        <p14:creationId xmlns:p14="http://schemas.microsoft.com/office/powerpoint/2010/main" val="3182814037"/>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42324-7B82-7141-A054-14A0C03E93B9}"/>
              </a:ext>
            </a:extLst>
          </p:cNvPr>
          <p:cNvSpPr>
            <a:spLocks noGrp="1"/>
          </p:cNvSpPr>
          <p:nvPr>
            <p:ph sz="half" idx="1"/>
          </p:nvPr>
        </p:nvSpPr>
        <p:spPr>
          <a:xfrm>
            <a:off x="6147569" y="1781033"/>
            <a:ext cx="5318260" cy="4016144"/>
          </a:xfrm>
        </p:spPr>
        <p:txBody>
          <a:bodyPr>
            <a:normAutofit/>
          </a:bodyPr>
          <a:lstStyle/>
          <a:p>
            <a:pPr>
              <a:lnSpc>
                <a:spcPct val="150000"/>
              </a:lnSpc>
            </a:pPr>
            <a:endParaRPr lang="en-US" sz="3200"/>
          </a:p>
          <a:p>
            <a:pPr marL="0" indent="0">
              <a:lnSpc>
                <a:spcPct val="150000"/>
              </a:lnSpc>
              <a:buNone/>
            </a:pPr>
            <a:r>
              <a:rPr lang="en-US" sz="3200"/>
              <a:t>Alternative 1 (3.8%) : 1 point</a:t>
            </a:r>
          </a:p>
          <a:p>
            <a:pPr marL="0" indent="0">
              <a:lnSpc>
                <a:spcPct val="150000"/>
              </a:lnSpc>
              <a:buNone/>
            </a:pPr>
            <a:r>
              <a:rPr lang="en-US" sz="3200"/>
              <a:t>Alternative 2 (2.2%) : 2 points</a:t>
            </a:r>
          </a:p>
          <a:p>
            <a:pPr marL="0" indent="0">
              <a:lnSpc>
                <a:spcPct val="150000"/>
              </a:lnSpc>
              <a:buNone/>
            </a:pPr>
            <a:r>
              <a:rPr lang="en-US" sz="3200"/>
              <a:t>Alternative 3 (1.9%) : 3 points</a:t>
            </a:r>
          </a:p>
        </p:txBody>
      </p:sp>
      <p:sp>
        <p:nvSpPr>
          <p:cNvPr id="3" name="Title 2">
            <a:extLst>
              <a:ext uri="{FF2B5EF4-FFF2-40B4-BE49-F238E27FC236}">
                <a16:creationId xmlns:a16="http://schemas.microsoft.com/office/drawing/2014/main" id="{DB589E03-2E43-3146-9014-9743F5C6BC71}"/>
              </a:ext>
            </a:extLst>
          </p:cNvPr>
          <p:cNvSpPr>
            <a:spLocks noGrp="1"/>
          </p:cNvSpPr>
          <p:nvPr>
            <p:ph type="title"/>
          </p:nvPr>
        </p:nvSpPr>
        <p:spPr/>
        <p:txBody>
          <a:bodyPr/>
          <a:lstStyle/>
          <a:p>
            <a:r>
              <a:rPr lang="en-US"/>
              <a:t>Resource Usage Scoring (25%)</a:t>
            </a:r>
          </a:p>
        </p:txBody>
      </p:sp>
      <p:sp>
        <p:nvSpPr>
          <p:cNvPr id="7" name="Text Placeholder 6">
            <a:extLst>
              <a:ext uri="{FF2B5EF4-FFF2-40B4-BE49-F238E27FC236}">
                <a16:creationId xmlns:a16="http://schemas.microsoft.com/office/drawing/2014/main" id="{ECB47DD1-A9D7-0544-812C-D35E82C18156}"/>
              </a:ext>
            </a:extLst>
          </p:cNvPr>
          <p:cNvSpPr>
            <a:spLocks noGrp="1"/>
          </p:cNvSpPr>
          <p:nvPr>
            <p:ph type="body" sz="quarter" idx="32"/>
          </p:nvPr>
        </p:nvSpPr>
        <p:spPr>
          <a:xfrm>
            <a:off x="585740" y="1410253"/>
            <a:ext cx="11032518" cy="741560"/>
          </a:xfrm>
        </p:spPr>
        <p:txBody>
          <a:bodyPr/>
          <a:lstStyle/>
          <a:p>
            <a:r>
              <a:rPr lang="en-US" sz="2800"/>
              <a:t>How much space will the EVCs occupy in each respective parking lot?</a:t>
            </a:r>
          </a:p>
        </p:txBody>
      </p:sp>
      <p:graphicFrame>
        <p:nvGraphicFramePr>
          <p:cNvPr id="5" name="Table 4">
            <a:extLst>
              <a:ext uri="{FF2B5EF4-FFF2-40B4-BE49-F238E27FC236}">
                <a16:creationId xmlns:a16="http://schemas.microsoft.com/office/drawing/2014/main" id="{5D318971-8C8F-0A4C-9E00-5D4C4DA84F99}"/>
              </a:ext>
            </a:extLst>
          </p:cNvPr>
          <p:cNvGraphicFramePr>
            <a:graphicFrameLocks noGrp="1"/>
          </p:cNvGraphicFramePr>
          <p:nvPr>
            <p:extLst>
              <p:ext uri="{D42A27DB-BD31-4B8C-83A1-F6EECF244321}">
                <p14:modId xmlns:p14="http://schemas.microsoft.com/office/powerpoint/2010/main" val="2630083807"/>
              </p:ext>
            </p:extLst>
          </p:nvPr>
        </p:nvGraphicFramePr>
        <p:xfrm>
          <a:off x="952320" y="2729843"/>
          <a:ext cx="4457879" cy="2379780"/>
        </p:xfrm>
        <a:graphic>
          <a:graphicData uri="http://schemas.openxmlformats.org/drawingml/2006/table">
            <a:tbl>
              <a:tblPr firstRow="1" firstCol="1" bandRow="1">
                <a:tableStyleId>{5C22544A-7EE6-4342-B048-85BDC9FD1C3A}</a:tableStyleId>
              </a:tblPr>
              <a:tblGrid>
                <a:gridCol w="1740242">
                  <a:extLst>
                    <a:ext uri="{9D8B030D-6E8A-4147-A177-3AD203B41FA5}">
                      <a16:colId xmlns:a16="http://schemas.microsoft.com/office/drawing/2014/main" val="2713928278"/>
                    </a:ext>
                  </a:extLst>
                </a:gridCol>
                <a:gridCol w="2717637">
                  <a:extLst>
                    <a:ext uri="{9D8B030D-6E8A-4147-A177-3AD203B41FA5}">
                      <a16:colId xmlns:a16="http://schemas.microsoft.com/office/drawing/2014/main" val="2184451722"/>
                    </a:ext>
                  </a:extLst>
                </a:gridCol>
              </a:tblGrid>
              <a:tr h="594945">
                <a:tc>
                  <a:txBody>
                    <a:bodyPr/>
                    <a:lstStyle/>
                    <a:p>
                      <a:pPr>
                        <a:spcAft>
                          <a:spcPts val="0"/>
                        </a:spcAft>
                      </a:pPr>
                      <a:r>
                        <a:rPr lang="en-US" sz="2800" b="1">
                          <a:solidFill>
                            <a:schemeClr val="bg1"/>
                          </a:solidFill>
                          <a:effectLst/>
                          <a:latin typeface="Times New Roman"/>
                          <a:ea typeface="Times New Roman" panose="02020603050405020304" pitchFamily="18" charset="0"/>
                        </a:rPr>
                        <a:t>Score</a:t>
                      </a:r>
                      <a:endParaRPr lang="en-US" sz="2800">
                        <a:solidFill>
                          <a:schemeClr val="bg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0F32"/>
                    </a:solidFill>
                  </a:tcPr>
                </a:tc>
                <a:tc>
                  <a:txBody>
                    <a:bodyPr/>
                    <a:lstStyle/>
                    <a:p>
                      <a:pPr>
                        <a:spcAft>
                          <a:spcPts val="0"/>
                        </a:spcAft>
                      </a:pPr>
                      <a:r>
                        <a:rPr lang="en-US" sz="2800" b="1">
                          <a:solidFill>
                            <a:schemeClr val="bg1"/>
                          </a:solidFill>
                          <a:effectLst/>
                          <a:latin typeface="Times New Roman"/>
                          <a:ea typeface="Times New Roman" panose="02020603050405020304" pitchFamily="18" charset="0"/>
                        </a:rPr>
                        <a:t>Percentage</a:t>
                      </a:r>
                      <a:endParaRPr lang="en-US" sz="2800">
                        <a:solidFill>
                          <a:schemeClr val="bg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0F32"/>
                    </a:solidFill>
                  </a:tcPr>
                </a:tc>
                <a:extLst>
                  <a:ext uri="{0D108BD9-81ED-4DB2-BD59-A6C34878D82A}">
                    <a16:rowId xmlns:a16="http://schemas.microsoft.com/office/drawing/2014/main" val="2166379830"/>
                  </a:ext>
                </a:extLst>
              </a:tr>
              <a:tr h="594945">
                <a:tc>
                  <a:txBody>
                    <a:bodyPr/>
                    <a:lstStyle/>
                    <a:p>
                      <a:pPr>
                        <a:spcAft>
                          <a:spcPts val="0"/>
                        </a:spcAft>
                      </a:pPr>
                      <a:r>
                        <a:rPr lang="en-US" sz="2800">
                          <a:solidFill>
                            <a:schemeClr val="tx1"/>
                          </a:solidFill>
                          <a:effectLst/>
                          <a:latin typeface="Times New Roman"/>
                          <a:ea typeface="Times New Roman" panose="02020603050405020304" pitchFamily="18" charset="0"/>
                        </a:rPr>
                        <a:t>1</a:t>
                      </a:r>
                      <a:endParaRPr lang="en-US" sz="2800">
                        <a:solidFill>
                          <a:schemeClr val="tx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2800">
                          <a:solidFill>
                            <a:schemeClr val="tx1"/>
                          </a:solidFill>
                          <a:effectLst/>
                          <a:latin typeface="Times New Roman"/>
                          <a:ea typeface="Times New Roman" panose="02020603050405020304" pitchFamily="18" charset="0"/>
                        </a:rPr>
                        <a:t> 3% or Higher</a:t>
                      </a:r>
                      <a:endParaRPr lang="en-US" sz="2800">
                        <a:solidFill>
                          <a:schemeClr val="tx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55285"/>
                  </a:ext>
                </a:extLst>
              </a:tr>
              <a:tr h="594945">
                <a:tc>
                  <a:txBody>
                    <a:bodyPr/>
                    <a:lstStyle/>
                    <a:p>
                      <a:pPr>
                        <a:spcAft>
                          <a:spcPts val="0"/>
                        </a:spcAft>
                      </a:pPr>
                      <a:r>
                        <a:rPr lang="en-US" sz="2800">
                          <a:solidFill>
                            <a:schemeClr val="tx1"/>
                          </a:solidFill>
                          <a:effectLst/>
                          <a:latin typeface="Times New Roman"/>
                          <a:ea typeface="Times New Roman" panose="02020603050405020304" pitchFamily="18" charset="0"/>
                        </a:rPr>
                        <a:t>2</a:t>
                      </a:r>
                      <a:endParaRPr lang="en-US" sz="2800">
                        <a:solidFill>
                          <a:schemeClr val="tx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2800">
                          <a:solidFill>
                            <a:schemeClr val="tx1"/>
                          </a:solidFill>
                          <a:effectLst/>
                          <a:latin typeface="Times New Roman"/>
                          <a:ea typeface="Times New Roman" panose="02020603050405020304" pitchFamily="18" charset="0"/>
                        </a:rPr>
                        <a:t> 2% - 3%</a:t>
                      </a:r>
                      <a:endParaRPr lang="en-US" sz="2800">
                        <a:solidFill>
                          <a:schemeClr val="tx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3672501"/>
                  </a:ext>
                </a:extLst>
              </a:tr>
              <a:tr h="594945">
                <a:tc>
                  <a:txBody>
                    <a:bodyPr/>
                    <a:lstStyle/>
                    <a:p>
                      <a:pPr>
                        <a:spcAft>
                          <a:spcPts val="0"/>
                        </a:spcAft>
                      </a:pPr>
                      <a:r>
                        <a:rPr lang="en-US" sz="2800">
                          <a:solidFill>
                            <a:schemeClr val="tx1"/>
                          </a:solidFill>
                          <a:effectLst/>
                          <a:latin typeface="Times New Roman"/>
                          <a:ea typeface="Times New Roman" panose="02020603050405020304" pitchFamily="18" charset="0"/>
                        </a:rPr>
                        <a:t>3</a:t>
                      </a:r>
                      <a:endParaRPr lang="en-US" sz="2800">
                        <a:solidFill>
                          <a:schemeClr val="tx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2800">
                          <a:solidFill>
                            <a:schemeClr val="tx1"/>
                          </a:solidFill>
                          <a:effectLst/>
                          <a:latin typeface="Times New Roman"/>
                          <a:ea typeface="Times New Roman" panose="02020603050405020304" pitchFamily="18" charset="0"/>
                        </a:rPr>
                        <a:t> 1% - 2%</a:t>
                      </a:r>
                      <a:endParaRPr lang="en-US" sz="2800">
                        <a:solidFill>
                          <a:schemeClr val="tx1"/>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3651853"/>
                  </a:ext>
                </a:extLst>
              </a:tr>
            </a:tbl>
          </a:graphicData>
        </a:graphic>
      </p:graphicFrame>
    </p:spTree>
    <p:extLst>
      <p:ext uri="{BB962C8B-B14F-4D97-AF65-F5344CB8AC3E}">
        <p14:creationId xmlns:p14="http://schemas.microsoft.com/office/powerpoint/2010/main" val="222095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3009D-E148-3946-8A27-268E27440CC4}"/>
              </a:ext>
            </a:extLst>
          </p:cNvPr>
          <p:cNvSpPr>
            <a:spLocks noGrp="1"/>
          </p:cNvSpPr>
          <p:nvPr>
            <p:ph type="body" sz="quarter" idx="12"/>
          </p:nvPr>
        </p:nvSpPr>
        <p:spPr>
          <a:xfrm>
            <a:off x="5885542" y="2520900"/>
            <a:ext cx="5823857" cy="3125403"/>
          </a:xfrm>
          <a:noFill/>
        </p:spPr>
        <p:txBody>
          <a:bodyPr>
            <a:normAutofit/>
          </a:bodyPr>
          <a:lstStyle/>
          <a:p>
            <a:pPr marL="0" indent="0" algn="ctr">
              <a:lnSpc>
                <a:spcPct val="150000"/>
              </a:lnSpc>
              <a:buNone/>
            </a:pPr>
            <a:r>
              <a:rPr lang="en-US" sz="3200"/>
              <a:t>Alternative 1 (1-2 years) : 2 points</a:t>
            </a:r>
          </a:p>
          <a:p>
            <a:pPr marL="0" indent="0" algn="ctr">
              <a:lnSpc>
                <a:spcPct val="150000"/>
              </a:lnSpc>
              <a:buNone/>
            </a:pPr>
            <a:r>
              <a:rPr lang="en-US" sz="3200"/>
              <a:t>Alternative 2 (2-3 years) : 2 points</a:t>
            </a:r>
          </a:p>
          <a:p>
            <a:pPr marL="0" indent="0" algn="ctr">
              <a:lnSpc>
                <a:spcPct val="150000"/>
              </a:lnSpc>
              <a:buNone/>
            </a:pPr>
            <a:r>
              <a:rPr lang="en-US" sz="3200"/>
              <a:t>Alternative 3 (3+ years) : 3 points</a:t>
            </a:r>
          </a:p>
          <a:p>
            <a:endParaRPr lang="en-US"/>
          </a:p>
        </p:txBody>
      </p:sp>
      <p:sp>
        <p:nvSpPr>
          <p:cNvPr id="4" name="Title 3">
            <a:extLst>
              <a:ext uri="{FF2B5EF4-FFF2-40B4-BE49-F238E27FC236}">
                <a16:creationId xmlns:a16="http://schemas.microsoft.com/office/drawing/2014/main" id="{F83E78F7-6815-5B40-BAF2-E2223104C006}"/>
              </a:ext>
            </a:extLst>
          </p:cNvPr>
          <p:cNvSpPr>
            <a:spLocks noGrp="1"/>
          </p:cNvSpPr>
          <p:nvPr>
            <p:ph type="title"/>
          </p:nvPr>
        </p:nvSpPr>
        <p:spPr/>
        <p:txBody>
          <a:bodyPr/>
          <a:lstStyle/>
          <a:p>
            <a:r>
              <a:rPr lang="en-US"/>
              <a:t>Equity &amp; Ethics Scoring (35%)</a:t>
            </a:r>
          </a:p>
        </p:txBody>
      </p:sp>
      <p:sp>
        <p:nvSpPr>
          <p:cNvPr id="5" name="Text Placeholder 4">
            <a:extLst>
              <a:ext uri="{FF2B5EF4-FFF2-40B4-BE49-F238E27FC236}">
                <a16:creationId xmlns:a16="http://schemas.microsoft.com/office/drawing/2014/main" id="{48F719D7-30A9-5246-A43D-93246BB78BA4}"/>
              </a:ext>
            </a:extLst>
          </p:cNvPr>
          <p:cNvSpPr>
            <a:spLocks noGrp="1"/>
          </p:cNvSpPr>
          <p:nvPr>
            <p:ph type="body" sz="quarter" idx="32"/>
          </p:nvPr>
        </p:nvSpPr>
        <p:spPr>
          <a:xfrm>
            <a:off x="585740" y="1441756"/>
            <a:ext cx="11032518" cy="828645"/>
          </a:xfrm>
        </p:spPr>
        <p:txBody>
          <a:bodyPr/>
          <a:lstStyle/>
          <a:p>
            <a:r>
              <a:rPr lang="en-US" sz="2800"/>
              <a:t>Expected cost of affordable EV’s within our alternative timeline </a:t>
            </a:r>
          </a:p>
        </p:txBody>
      </p:sp>
      <p:graphicFrame>
        <p:nvGraphicFramePr>
          <p:cNvPr id="6" name="Table 5">
            <a:extLst>
              <a:ext uri="{FF2B5EF4-FFF2-40B4-BE49-F238E27FC236}">
                <a16:creationId xmlns:a16="http://schemas.microsoft.com/office/drawing/2014/main" id="{464E1FAB-2A8F-1F40-AE93-A0DFB308AF45}"/>
              </a:ext>
            </a:extLst>
          </p:cNvPr>
          <p:cNvGraphicFramePr>
            <a:graphicFrameLocks noGrp="1"/>
          </p:cNvGraphicFramePr>
          <p:nvPr>
            <p:extLst>
              <p:ext uri="{D42A27DB-BD31-4B8C-83A1-F6EECF244321}">
                <p14:modId xmlns:p14="http://schemas.microsoft.com/office/powerpoint/2010/main" val="1006685530"/>
              </p:ext>
            </p:extLst>
          </p:nvPr>
        </p:nvGraphicFramePr>
        <p:xfrm>
          <a:off x="585740" y="2520900"/>
          <a:ext cx="4680858" cy="2895344"/>
        </p:xfrm>
        <a:graphic>
          <a:graphicData uri="http://schemas.openxmlformats.org/drawingml/2006/table">
            <a:tbl>
              <a:tblPr firstRow="1" firstCol="1" bandRow="1">
                <a:tableStyleId>{5C22544A-7EE6-4342-B048-85BDC9FD1C3A}</a:tableStyleId>
              </a:tblPr>
              <a:tblGrid>
                <a:gridCol w="1497048">
                  <a:extLst>
                    <a:ext uri="{9D8B030D-6E8A-4147-A177-3AD203B41FA5}">
                      <a16:colId xmlns:a16="http://schemas.microsoft.com/office/drawing/2014/main" val="2304814761"/>
                    </a:ext>
                  </a:extLst>
                </a:gridCol>
                <a:gridCol w="3183810">
                  <a:extLst>
                    <a:ext uri="{9D8B030D-6E8A-4147-A177-3AD203B41FA5}">
                      <a16:colId xmlns:a16="http://schemas.microsoft.com/office/drawing/2014/main" val="2060473791"/>
                    </a:ext>
                  </a:extLst>
                </a:gridCol>
              </a:tblGrid>
              <a:tr h="569232">
                <a:tc>
                  <a:txBody>
                    <a:bodyPr/>
                    <a:lstStyle/>
                    <a:p>
                      <a:pPr marL="0" marR="0">
                        <a:lnSpc>
                          <a:spcPct val="107000"/>
                        </a:lnSpc>
                        <a:spcBef>
                          <a:spcPts val="0"/>
                        </a:spcBef>
                        <a:spcAft>
                          <a:spcPts val="0"/>
                        </a:spcAft>
                      </a:pPr>
                      <a:r>
                        <a:rPr lang="en-US" sz="3200">
                          <a:solidFill>
                            <a:schemeClr val="bg1"/>
                          </a:solidFill>
                          <a:effectLst/>
                          <a:latin typeface="Times New Roman"/>
                          <a:ea typeface="Calibri" panose="020F0502020204030204" pitchFamily="34" charset="0"/>
                          <a:cs typeface="Arial"/>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0F32"/>
                    </a:solidFill>
                  </a:tcPr>
                </a:tc>
                <a:tc>
                  <a:txBody>
                    <a:bodyPr/>
                    <a:lstStyle/>
                    <a:p>
                      <a:pPr marL="0" marR="0">
                        <a:lnSpc>
                          <a:spcPct val="107000"/>
                        </a:lnSpc>
                        <a:spcBef>
                          <a:spcPts val="0"/>
                        </a:spcBef>
                        <a:spcAft>
                          <a:spcPts val="0"/>
                        </a:spcAft>
                      </a:pPr>
                      <a:r>
                        <a:rPr lang="en-US" sz="2800" b="1">
                          <a:solidFill>
                            <a:schemeClr val="bg1"/>
                          </a:solidFill>
                          <a:effectLst/>
                          <a:latin typeface="Times New Roman"/>
                          <a:ea typeface="Times New Roman" panose="02020603050405020304" pitchFamily="18" charset="0"/>
                          <a:cs typeface="Arial"/>
                        </a:rPr>
                        <a:t>Forecasted Price of Affordable EV’s</a:t>
                      </a:r>
                      <a:endParaRPr lang="en-US" sz="2800" b="1">
                        <a:solidFill>
                          <a:schemeClr val="bg1"/>
                        </a:solidFill>
                        <a:effectLst/>
                        <a:latin typeface="Times New Roman"/>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0F32"/>
                    </a:solidFill>
                  </a:tcPr>
                </a:tc>
                <a:extLst>
                  <a:ext uri="{0D108BD9-81ED-4DB2-BD59-A6C34878D82A}">
                    <a16:rowId xmlns:a16="http://schemas.microsoft.com/office/drawing/2014/main" val="2863067640"/>
                  </a:ext>
                </a:extLst>
              </a:tr>
              <a:tr h="668035">
                <a:tc>
                  <a:txBody>
                    <a:bodyPr/>
                    <a:lstStyle/>
                    <a:p>
                      <a:pPr marL="0" marR="0">
                        <a:lnSpc>
                          <a:spcPct val="107000"/>
                        </a:lnSpc>
                        <a:spcBef>
                          <a:spcPts val="0"/>
                        </a:spcBef>
                        <a:spcAft>
                          <a:spcPts val="0"/>
                        </a:spcAft>
                      </a:pPr>
                      <a:r>
                        <a:rPr lang="en-US" sz="2400">
                          <a:solidFill>
                            <a:schemeClr val="tx1"/>
                          </a:solidFill>
                          <a:effectLst/>
                          <a:latin typeface="Times New Roman"/>
                          <a:ea typeface="Calibri" panose="020F0502020204030204" pitchFamily="34" charset="0"/>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800">
                          <a:solidFill>
                            <a:schemeClr val="tx1"/>
                          </a:solidFill>
                          <a:effectLst/>
                          <a:latin typeface="Times New Roman"/>
                          <a:ea typeface="Times New Roman" panose="02020603050405020304" pitchFamily="18" charset="0"/>
                          <a:cs typeface="Arial"/>
                        </a:rPr>
                        <a:t>$30,000 +</a:t>
                      </a:r>
                      <a:endParaRPr lang="en-US" sz="2800">
                        <a:solidFill>
                          <a:schemeClr val="tx1"/>
                        </a:solidFill>
                        <a:effectLst/>
                        <a:latin typeface="Times New Roman"/>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084763"/>
                  </a:ext>
                </a:extLst>
              </a:tr>
              <a:tr h="668035">
                <a:tc>
                  <a:txBody>
                    <a:bodyPr/>
                    <a:lstStyle/>
                    <a:p>
                      <a:pPr marL="0" marR="0">
                        <a:lnSpc>
                          <a:spcPct val="107000"/>
                        </a:lnSpc>
                        <a:spcBef>
                          <a:spcPts val="0"/>
                        </a:spcBef>
                        <a:spcAft>
                          <a:spcPts val="0"/>
                        </a:spcAft>
                      </a:pPr>
                      <a:r>
                        <a:rPr lang="en-US" sz="2400">
                          <a:solidFill>
                            <a:schemeClr val="tx1"/>
                          </a:solidFill>
                          <a:effectLst/>
                          <a:latin typeface="Times New Roman"/>
                          <a:ea typeface="Calibri" panose="020F0502020204030204" pitchFamily="34" charset="0"/>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800">
                          <a:solidFill>
                            <a:schemeClr val="tx1"/>
                          </a:solidFill>
                          <a:effectLst/>
                          <a:latin typeface="Times New Roman"/>
                          <a:ea typeface="Times New Roman" panose="02020603050405020304" pitchFamily="18" charset="0"/>
                          <a:cs typeface="Arial"/>
                        </a:rPr>
                        <a:t>$25,000 - $30,000</a:t>
                      </a:r>
                      <a:endParaRPr lang="en-US" sz="2800">
                        <a:solidFill>
                          <a:schemeClr val="tx1"/>
                        </a:solidFill>
                        <a:effectLst/>
                        <a:latin typeface="Times New Roman"/>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35206"/>
                  </a:ext>
                </a:extLst>
              </a:tr>
              <a:tr h="676941">
                <a:tc>
                  <a:txBody>
                    <a:bodyPr/>
                    <a:lstStyle/>
                    <a:p>
                      <a:pPr marL="0" marR="0">
                        <a:lnSpc>
                          <a:spcPct val="107000"/>
                        </a:lnSpc>
                        <a:spcBef>
                          <a:spcPts val="0"/>
                        </a:spcBef>
                        <a:spcAft>
                          <a:spcPts val="0"/>
                        </a:spcAft>
                      </a:pPr>
                      <a:r>
                        <a:rPr lang="en-US" sz="2400">
                          <a:solidFill>
                            <a:schemeClr val="tx1"/>
                          </a:solidFill>
                          <a:effectLst/>
                          <a:latin typeface="Times New Roman"/>
                          <a:ea typeface="Calibri" panose="020F0502020204030204" pitchFamily="34" charset="0"/>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800">
                          <a:solidFill>
                            <a:schemeClr val="tx1"/>
                          </a:solidFill>
                          <a:effectLst/>
                          <a:latin typeface="Times New Roman"/>
                          <a:ea typeface="Times New Roman" panose="02020603050405020304" pitchFamily="18" charset="0"/>
                          <a:cs typeface="Arial"/>
                        </a:rPr>
                        <a:t>$20,000 - $25,000</a:t>
                      </a:r>
                      <a:endParaRPr lang="en-US" sz="2800">
                        <a:solidFill>
                          <a:schemeClr val="tx1"/>
                        </a:solidFill>
                        <a:effectLst/>
                        <a:latin typeface="Times New Roman"/>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483891"/>
                  </a:ext>
                </a:extLst>
              </a:tr>
            </a:tbl>
          </a:graphicData>
        </a:graphic>
      </p:graphicFrame>
    </p:spTree>
    <p:extLst>
      <p:ext uri="{BB962C8B-B14F-4D97-AF65-F5344CB8AC3E}">
        <p14:creationId xmlns:p14="http://schemas.microsoft.com/office/powerpoint/2010/main" val="162680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1A187D-D70B-9C43-9661-EA4903EB6289}"/>
              </a:ext>
            </a:extLst>
          </p:cNvPr>
          <p:cNvSpPr>
            <a:spLocks noGrp="1"/>
          </p:cNvSpPr>
          <p:nvPr>
            <p:ph type="body" sz="quarter" idx="12"/>
          </p:nvPr>
        </p:nvSpPr>
        <p:spPr>
          <a:xfrm>
            <a:off x="6009176" y="2728644"/>
            <a:ext cx="5609083" cy="4016144"/>
          </a:xfrm>
        </p:spPr>
        <p:txBody>
          <a:bodyPr/>
          <a:lstStyle/>
          <a:p>
            <a:pPr marL="0" indent="0">
              <a:lnSpc>
                <a:spcPct val="150000"/>
              </a:lnSpc>
              <a:buNone/>
            </a:pPr>
            <a:r>
              <a:rPr lang="en-US" sz="3000"/>
              <a:t>Alternative 1 ($102,480) : 3 points</a:t>
            </a:r>
          </a:p>
          <a:p>
            <a:pPr marL="0" indent="0">
              <a:lnSpc>
                <a:spcPct val="150000"/>
              </a:lnSpc>
              <a:buNone/>
            </a:pPr>
            <a:r>
              <a:rPr lang="en-US" sz="3000"/>
              <a:t>Alternative 2 ($115,980) : 2 points</a:t>
            </a:r>
          </a:p>
          <a:p>
            <a:pPr marL="0" indent="0">
              <a:lnSpc>
                <a:spcPct val="150000"/>
              </a:lnSpc>
              <a:buNone/>
            </a:pPr>
            <a:r>
              <a:rPr lang="en-US" sz="3000"/>
              <a:t>Alternative 3 ($129,480) : 1 point</a:t>
            </a:r>
          </a:p>
          <a:p>
            <a:pPr marL="0" indent="0">
              <a:buNone/>
            </a:pPr>
            <a:endParaRPr lang="en-US"/>
          </a:p>
        </p:txBody>
      </p:sp>
      <p:sp>
        <p:nvSpPr>
          <p:cNvPr id="4" name="Title 3">
            <a:extLst>
              <a:ext uri="{FF2B5EF4-FFF2-40B4-BE49-F238E27FC236}">
                <a16:creationId xmlns:a16="http://schemas.microsoft.com/office/drawing/2014/main" id="{4E54F7AD-BC0C-8D4A-892A-C673C0394F63}"/>
              </a:ext>
            </a:extLst>
          </p:cNvPr>
          <p:cNvSpPr>
            <a:spLocks noGrp="1"/>
          </p:cNvSpPr>
          <p:nvPr>
            <p:ph type="title"/>
          </p:nvPr>
        </p:nvSpPr>
        <p:spPr/>
        <p:txBody>
          <a:bodyPr/>
          <a:lstStyle/>
          <a:p>
            <a:r>
              <a:rPr lang="en-US"/>
              <a:t>Return of Investment Scoring (40%)</a:t>
            </a:r>
          </a:p>
        </p:txBody>
      </p:sp>
      <p:sp>
        <p:nvSpPr>
          <p:cNvPr id="5" name="Text Placeholder 4">
            <a:extLst>
              <a:ext uri="{FF2B5EF4-FFF2-40B4-BE49-F238E27FC236}">
                <a16:creationId xmlns:a16="http://schemas.microsoft.com/office/drawing/2014/main" id="{7ED7879A-A562-FE4B-8C88-746E291D85EF}"/>
              </a:ext>
            </a:extLst>
          </p:cNvPr>
          <p:cNvSpPr>
            <a:spLocks noGrp="1"/>
          </p:cNvSpPr>
          <p:nvPr>
            <p:ph type="body" sz="quarter" idx="32"/>
          </p:nvPr>
        </p:nvSpPr>
        <p:spPr>
          <a:xfrm>
            <a:off x="585741" y="1420933"/>
            <a:ext cx="11032518" cy="574604"/>
          </a:xfrm>
        </p:spPr>
        <p:txBody>
          <a:bodyPr/>
          <a:lstStyle/>
          <a:p>
            <a:r>
              <a:rPr lang="en-US" sz="2800"/>
              <a:t>How much we expect the EVC’s and their installation to cost</a:t>
            </a:r>
          </a:p>
        </p:txBody>
      </p:sp>
      <p:graphicFrame>
        <p:nvGraphicFramePr>
          <p:cNvPr id="6" name="Table 5">
            <a:extLst>
              <a:ext uri="{FF2B5EF4-FFF2-40B4-BE49-F238E27FC236}">
                <a16:creationId xmlns:a16="http://schemas.microsoft.com/office/drawing/2014/main" id="{25B0C55D-6492-854F-8924-D915A79324A2}"/>
              </a:ext>
            </a:extLst>
          </p:cNvPr>
          <p:cNvGraphicFramePr>
            <a:graphicFrameLocks noGrp="1"/>
          </p:cNvGraphicFramePr>
          <p:nvPr>
            <p:extLst>
              <p:ext uri="{D42A27DB-BD31-4B8C-83A1-F6EECF244321}">
                <p14:modId xmlns:p14="http://schemas.microsoft.com/office/powerpoint/2010/main" val="2439789820"/>
              </p:ext>
            </p:extLst>
          </p:nvPr>
        </p:nvGraphicFramePr>
        <p:xfrm>
          <a:off x="727253" y="2477773"/>
          <a:ext cx="4584975" cy="3384701"/>
        </p:xfrm>
        <a:graphic>
          <a:graphicData uri="http://schemas.openxmlformats.org/drawingml/2006/table">
            <a:tbl>
              <a:tblPr firstRow="1" firstCol="1" bandRow="1">
                <a:tableStyleId>{5C22544A-7EE6-4342-B048-85BDC9FD1C3A}</a:tableStyleId>
              </a:tblPr>
              <a:tblGrid>
                <a:gridCol w="1070500">
                  <a:extLst>
                    <a:ext uri="{9D8B030D-6E8A-4147-A177-3AD203B41FA5}">
                      <a16:colId xmlns:a16="http://schemas.microsoft.com/office/drawing/2014/main" val="3086188060"/>
                    </a:ext>
                  </a:extLst>
                </a:gridCol>
                <a:gridCol w="3514475">
                  <a:extLst>
                    <a:ext uri="{9D8B030D-6E8A-4147-A177-3AD203B41FA5}">
                      <a16:colId xmlns:a16="http://schemas.microsoft.com/office/drawing/2014/main" val="1006007911"/>
                    </a:ext>
                  </a:extLst>
                </a:gridCol>
              </a:tblGrid>
              <a:tr h="675888">
                <a:tc>
                  <a:txBody>
                    <a:bodyPr/>
                    <a:lstStyle/>
                    <a:p>
                      <a:pPr marL="0" marR="0">
                        <a:lnSpc>
                          <a:spcPct val="200000"/>
                        </a:lnSpc>
                        <a:spcBef>
                          <a:spcPts val="0"/>
                        </a:spcBef>
                        <a:spcAft>
                          <a:spcPts val="0"/>
                        </a:spcAft>
                      </a:pPr>
                      <a:r>
                        <a:rPr lang="en-US" sz="2800" b="1">
                          <a:solidFill>
                            <a:schemeClr val="bg1"/>
                          </a:solidFill>
                          <a:effectLst/>
                          <a:latin typeface="Times New Roman"/>
                          <a:ea typeface="Calibri" panose="020F0502020204030204" pitchFamily="34" charset="0"/>
                          <a:cs typeface="Arial"/>
                        </a:rPr>
                        <a:t> Score</a:t>
                      </a:r>
                      <a:endParaRPr lang="en-US" sz="2800">
                        <a:solidFill>
                          <a:schemeClr val="bg1"/>
                        </a:solidFill>
                        <a:effectLst/>
                        <a:latin typeface="Times New Roman"/>
                        <a:ea typeface="Calibri" panose="020F0502020204030204" pitchFamily="34" charset="0"/>
                        <a:cs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0F32"/>
                    </a:solidFill>
                  </a:tcPr>
                </a:tc>
                <a:tc>
                  <a:txBody>
                    <a:bodyPr/>
                    <a:lstStyle/>
                    <a:p>
                      <a:pPr marL="0" marR="0">
                        <a:lnSpc>
                          <a:spcPct val="200000"/>
                        </a:lnSpc>
                        <a:spcBef>
                          <a:spcPts val="0"/>
                        </a:spcBef>
                        <a:spcAft>
                          <a:spcPts val="0"/>
                        </a:spcAft>
                      </a:pPr>
                      <a:r>
                        <a:rPr lang="en-US" sz="2800" b="1">
                          <a:solidFill>
                            <a:schemeClr val="bg1"/>
                          </a:solidFill>
                          <a:effectLst/>
                          <a:latin typeface="Times New Roman"/>
                          <a:ea typeface="Calibri" panose="020F0502020204030204" pitchFamily="34" charset="0"/>
                          <a:cs typeface="Arial"/>
                        </a:rPr>
                        <a:t> Total Cost Estimate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0F32"/>
                    </a:solidFill>
                  </a:tcPr>
                </a:tc>
                <a:extLst>
                  <a:ext uri="{0D108BD9-81ED-4DB2-BD59-A6C34878D82A}">
                    <a16:rowId xmlns:a16="http://schemas.microsoft.com/office/drawing/2014/main" val="868411003"/>
                  </a:ext>
                </a:extLst>
              </a:tr>
              <a:tr h="883928">
                <a:tc>
                  <a:txBody>
                    <a:bodyPr/>
                    <a:lstStyle/>
                    <a:p>
                      <a:pPr marL="0" marR="0">
                        <a:lnSpc>
                          <a:spcPct val="200000"/>
                        </a:lnSpc>
                        <a:spcBef>
                          <a:spcPts val="0"/>
                        </a:spcBef>
                        <a:spcAft>
                          <a:spcPts val="0"/>
                        </a:spcAft>
                      </a:pPr>
                      <a:r>
                        <a:rPr lang="en-US" sz="2400">
                          <a:solidFill>
                            <a:schemeClr val="tx1"/>
                          </a:solidFill>
                          <a:effectLst/>
                          <a:latin typeface="Times New Roman"/>
                          <a:ea typeface="Calibri" panose="020F0502020204030204" pitchFamily="34" charset="0"/>
                          <a:cs typeface="Arial"/>
                        </a:rPr>
                        <a:t>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2400">
                          <a:solidFill>
                            <a:schemeClr val="tx1"/>
                          </a:solidFill>
                          <a:effectLst/>
                          <a:latin typeface="Times New Roman"/>
                          <a:ea typeface="Times New Roman" panose="02020603050405020304" pitchFamily="18" charset="0"/>
                          <a:cs typeface="Arial"/>
                        </a:rPr>
                        <a:t> $120,000 – $130,000</a:t>
                      </a:r>
                      <a:endParaRPr lang="en-US" sz="2400">
                        <a:solidFill>
                          <a:schemeClr val="tx1"/>
                        </a:solidFill>
                        <a:effectLst/>
                        <a:latin typeface="Times New Roman"/>
                        <a:ea typeface="Calibri" panose="020F0502020204030204" pitchFamily="34" charset="0"/>
                        <a:cs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2618021"/>
                  </a:ext>
                </a:extLst>
              </a:tr>
              <a:tr h="883928">
                <a:tc>
                  <a:txBody>
                    <a:bodyPr/>
                    <a:lstStyle/>
                    <a:p>
                      <a:pPr marL="0" marR="0">
                        <a:lnSpc>
                          <a:spcPct val="200000"/>
                        </a:lnSpc>
                        <a:spcBef>
                          <a:spcPts val="0"/>
                        </a:spcBef>
                        <a:spcAft>
                          <a:spcPts val="0"/>
                        </a:spcAft>
                      </a:pPr>
                      <a:r>
                        <a:rPr lang="en-US" sz="2400">
                          <a:solidFill>
                            <a:schemeClr val="tx1"/>
                          </a:solidFill>
                          <a:effectLst/>
                          <a:latin typeface="Times New Roman"/>
                          <a:ea typeface="Calibri" panose="020F0502020204030204" pitchFamily="34" charset="0"/>
                          <a:cs typeface="Arial"/>
                        </a:rPr>
                        <a:t>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2400">
                          <a:solidFill>
                            <a:schemeClr val="tx1"/>
                          </a:solidFill>
                          <a:effectLst/>
                          <a:latin typeface="Times New Roman"/>
                          <a:ea typeface="Times New Roman" panose="02020603050405020304" pitchFamily="18" charset="0"/>
                          <a:cs typeface="Arial"/>
                        </a:rPr>
                        <a:t> $110,000 – $120,000</a:t>
                      </a:r>
                      <a:endParaRPr lang="en-US" sz="2400">
                        <a:solidFill>
                          <a:schemeClr val="tx1"/>
                        </a:solidFill>
                        <a:effectLst/>
                        <a:latin typeface="Times New Roman"/>
                        <a:ea typeface="Calibri" panose="020F0502020204030204" pitchFamily="34" charset="0"/>
                        <a:cs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317226"/>
                  </a:ext>
                </a:extLst>
              </a:tr>
              <a:tr h="883928">
                <a:tc>
                  <a:txBody>
                    <a:bodyPr/>
                    <a:lstStyle/>
                    <a:p>
                      <a:pPr marL="0" marR="0">
                        <a:lnSpc>
                          <a:spcPct val="200000"/>
                        </a:lnSpc>
                        <a:spcBef>
                          <a:spcPts val="0"/>
                        </a:spcBef>
                        <a:spcAft>
                          <a:spcPts val="0"/>
                        </a:spcAft>
                      </a:pPr>
                      <a:r>
                        <a:rPr lang="en-US" sz="2400">
                          <a:solidFill>
                            <a:schemeClr val="tx1"/>
                          </a:solidFill>
                          <a:effectLst/>
                          <a:latin typeface="Times New Roman"/>
                          <a:ea typeface="Calibri" panose="020F0502020204030204" pitchFamily="34" charset="0"/>
                          <a:cs typeface="Arial"/>
                        </a:rPr>
                        <a:t>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2400">
                          <a:solidFill>
                            <a:schemeClr val="tx1"/>
                          </a:solidFill>
                          <a:effectLst/>
                          <a:latin typeface="Times New Roman"/>
                          <a:ea typeface="Times New Roman" panose="02020603050405020304" pitchFamily="18" charset="0"/>
                          <a:cs typeface="Arial"/>
                        </a:rPr>
                        <a:t> $100,000 – $110,000</a:t>
                      </a:r>
                      <a:endParaRPr lang="en-US" sz="2400">
                        <a:solidFill>
                          <a:schemeClr val="tx1"/>
                        </a:solidFill>
                        <a:effectLst/>
                        <a:latin typeface="Times New Roman"/>
                        <a:ea typeface="Calibri" panose="020F0502020204030204" pitchFamily="34" charset="0"/>
                        <a:cs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188015"/>
                  </a:ext>
                </a:extLst>
              </a:tr>
            </a:tbl>
          </a:graphicData>
        </a:graphic>
      </p:graphicFrame>
    </p:spTree>
    <p:extLst>
      <p:ext uri="{BB962C8B-B14F-4D97-AF65-F5344CB8AC3E}">
        <p14:creationId xmlns:p14="http://schemas.microsoft.com/office/powerpoint/2010/main" val="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A6ED-1E7D-D5C2-BD60-950D0A2AC501}"/>
              </a:ext>
            </a:extLst>
          </p:cNvPr>
          <p:cNvSpPr>
            <a:spLocks noGrp="1"/>
          </p:cNvSpPr>
          <p:nvPr>
            <p:ph type="title"/>
          </p:nvPr>
        </p:nvSpPr>
        <p:spPr>
          <a:xfrm>
            <a:off x="1615440" y="1962427"/>
            <a:ext cx="8965032" cy="1470547"/>
          </a:xfrm>
        </p:spPr>
        <p:txBody>
          <a:bodyPr/>
          <a:lstStyle/>
          <a:p>
            <a:r>
              <a:rPr lang="en-US">
                <a:ea typeface="Inter Black"/>
                <a:cs typeface="Inter Black"/>
              </a:rPr>
              <a:t>Our Recommendation</a:t>
            </a:r>
            <a:endParaRPr lang="en-US"/>
          </a:p>
        </p:txBody>
      </p:sp>
      <p:sp>
        <p:nvSpPr>
          <p:cNvPr id="3" name="TextBox 2">
            <a:extLst>
              <a:ext uri="{FF2B5EF4-FFF2-40B4-BE49-F238E27FC236}">
                <a16:creationId xmlns:a16="http://schemas.microsoft.com/office/drawing/2014/main" id="{F850D5B9-BFD5-0052-3E9E-CEFCE87A10FB}"/>
              </a:ext>
            </a:extLst>
          </p:cNvPr>
          <p:cNvSpPr txBox="1"/>
          <p:nvPr/>
        </p:nvSpPr>
        <p:spPr>
          <a:xfrm>
            <a:off x="2505779" y="4032412"/>
            <a:ext cx="718108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bg1"/>
                </a:solidFill>
              </a:rPr>
              <a:t>Alternative 3</a:t>
            </a:r>
          </a:p>
          <a:p>
            <a:pPr algn="ctr"/>
            <a:endParaRPr lang="en-US" sz="2800">
              <a:solidFill>
                <a:schemeClr val="bg1"/>
              </a:solidFill>
            </a:endParaRPr>
          </a:p>
          <a:p>
            <a:pPr algn="ctr"/>
            <a:r>
              <a:rPr lang="en-US" sz="2800">
                <a:solidFill>
                  <a:schemeClr val="bg1"/>
                </a:solidFill>
                <a:latin typeface="Inter Semi Bold"/>
                <a:ea typeface="Inter Semi Bold"/>
              </a:rPr>
              <a:t>3 Locations – 2 Dual Headed Chargers</a:t>
            </a:r>
          </a:p>
          <a:p>
            <a:pPr algn="ctr"/>
            <a:r>
              <a:rPr lang="en-US" sz="2800">
                <a:solidFill>
                  <a:schemeClr val="bg1"/>
                </a:solidFill>
                <a:latin typeface="Inter Semi Bold"/>
                <a:ea typeface="Inter Semi Bold"/>
              </a:rPr>
              <a:t>3+ Year Rollout</a:t>
            </a:r>
          </a:p>
        </p:txBody>
      </p:sp>
    </p:spTree>
    <p:extLst>
      <p:ext uri="{BB962C8B-B14F-4D97-AF65-F5344CB8AC3E}">
        <p14:creationId xmlns:p14="http://schemas.microsoft.com/office/powerpoint/2010/main" val="371549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488A7-6192-99E0-EBA8-2CF77A107868}"/>
              </a:ext>
            </a:extLst>
          </p:cNvPr>
          <p:cNvSpPr>
            <a:spLocks noGrp="1"/>
          </p:cNvSpPr>
          <p:nvPr>
            <p:ph sz="half" idx="1"/>
          </p:nvPr>
        </p:nvSpPr>
        <p:spPr>
          <a:xfrm>
            <a:off x="267631" y="1910190"/>
            <a:ext cx="6063980" cy="5468925"/>
          </a:xfrm>
        </p:spPr>
        <p:txBody>
          <a:bodyPr lIns="91440" tIns="45720" rIns="91440" bIns="45720" anchor="t">
            <a:normAutofit/>
          </a:bodyPr>
          <a:lstStyle/>
          <a:p>
            <a:pPr marL="342900"/>
            <a:r>
              <a:rPr lang="en-US" sz="2800">
                <a:latin typeface="Arial"/>
                <a:cs typeface="Arial"/>
              </a:rPr>
              <a:t>Gives the university the most time (3+ years)</a:t>
            </a:r>
          </a:p>
          <a:p>
            <a:pPr marL="342900"/>
            <a:r>
              <a:rPr lang="en-US" sz="2800">
                <a:latin typeface="Arial"/>
                <a:cs typeface="Arial"/>
              </a:rPr>
              <a:t>Possibility of new technology in coming years (lower EVC costs, faster charging)</a:t>
            </a:r>
          </a:p>
          <a:p>
            <a:pPr marL="342900"/>
            <a:r>
              <a:rPr lang="en-US" sz="2800">
                <a:latin typeface="Arial"/>
                <a:cs typeface="Arial"/>
              </a:rPr>
              <a:t>Electric vehicle prices continue to fall; demand expected to increase</a:t>
            </a:r>
          </a:p>
          <a:p>
            <a:r>
              <a:rPr lang="en-US" sz="2800">
                <a:latin typeface="Arial"/>
                <a:cs typeface="Arial"/>
              </a:rPr>
              <a:t>Conserves space (maximum of 215 sq ft in each of the 3 parking lots)</a:t>
            </a:r>
          </a:p>
        </p:txBody>
      </p:sp>
      <p:sp>
        <p:nvSpPr>
          <p:cNvPr id="4" name="Title 3">
            <a:extLst>
              <a:ext uri="{FF2B5EF4-FFF2-40B4-BE49-F238E27FC236}">
                <a16:creationId xmlns:a16="http://schemas.microsoft.com/office/drawing/2014/main" id="{F77C7FAA-749D-4666-62CA-931639599453}"/>
              </a:ext>
            </a:extLst>
          </p:cNvPr>
          <p:cNvSpPr>
            <a:spLocks noGrp="1"/>
          </p:cNvSpPr>
          <p:nvPr>
            <p:ph type="title"/>
          </p:nvPr>
        </p:nvSpPr>
        <p:spPr>
          <a:xfrm>
            <a:off x="755648" y="415576"/>
            <a:ext cx="5740945" cy="506699"/>
          </a:xfrm>
        </p:spPr>
        <p:txBody>
          <a:bodyPr lIns="91440" tIns="45720" rIns="91440" bIns="45720" anchor="t"/>
          <a:lstStyle/>
          <a:p>
            <a:r>
              <a:rPr lang="en-US">
                <a:latin typeface="Inter Black"/>
                <a:ea typeface="Inter Black"/>
                <a:cs typeface="Inter Black"/>
              </a:rPr>
              <a:t>Why Alternative 3?</a:t>
            </a:r>
            <a:endParaRPr lang="en-US"/>
          </a:p>
        </p:txBody>
      </p:sp>
      <p:pic>
        <p:nvPicPr>
          <p:cNvPr id="6" name="Picture 5" descr="Hey EV Owners: It'd Take a Fraction of You to Prop Up the Grid | WIRED">
            <a:extLst>
              <a:ext uri="{FF2B5EF4-FFF2-40B4-BE49-F238E27FC236}">
                <a16:creationId xmlns:a16="http://schemas.microsoft.com/office/drawing/2014/main" id="{B690973E-8FAB-F436-5CDC-5189D86B6D31}"/>
              </a:ext>
            </a:extLst>
          </p:cNvPr>
          <p:cNvPicPr>
            <a:picLocks noChangeAspect="1"/>
          </p:cNvPicPr>
          <p:nvPr/>
        </p:nvPicPr>
        <p:blipFill rotWithShape="1">
          <a:blip r:embed="rId3"/>
          <a:srcRect l="7458" r="-2" b="-2"/>
          <a:stretch/>
        </p:blipFill>
        <p:spPr>
          <a:xfrm>
            <a:off x="6697911" y="1563213"/>
            <a:ext cx="5037294" cy="4103295"/>
          </a:xfrm>
          <a:prstGeom prst="rect">
            <a:avLst/>
          </a:prstGeom>
        </p:spPr>
      </p:pic>
    </p:spTree>
    <p:extLst>
      <p:ext uri="{BB962C8B-B14F-4D97-AF65-F5344CB8AC3E}">
        <p14:creationId xmlns:p14="http://schemas.microsoft.com/office/powerpoint/2010/main" val="245711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7084-50FF-F5FA-C0A4-E22DACFD85AF}"/>
              </a:ext>
            </a:extLst>
          </p:cNvPr>
          <p:cNvSpPr>
            <a:spLocks noGrp="1"/>
          </p:cNvSpPr>
          <p:nvPr>
            <p:ph type="title"/>
          </p:nvPr>
        </p:nvSpPr>
        <p:spPr>
          <a:xfrm>
            <a:off x="0" y="1779547"/>
            <a:ext cx="6953352" cy="1486561"/>
          </a:xfrm>
        </p:spPr>
        <p:txBody>
          <a:bodyPr/>
          <a:lstStyle/>
          <a:p>
            <a:r>
              <a:rPr lang="en-US">
                <a:ea typeface="Inter Black"/>
                <a:cs typeface="Inter Black"/>
              </a:rPr>
              <a:t>Questions?</a:t>
            </a:r>
            <a:endParaRPr lang="en-US"/>
          </a:p>
        </p:txBody>
      </p:sp>
    </p:spTree>
    <p:extLst>
      <p:ext uri="{BB962C8B-B14F-4D97-AF65-F5344CB8AC3E}">
        <p14:creationId xmlns:p14="http://schemas.microsoft.com/office/powerpoint/2010/main" val="406688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A4757-4F3C-3EED-D2A8-A3BB06B9FCF6}"/>
              </a:ext>
            </a:extLst>
          </p:cNvPr>
          <p:cNvSpPr>
            <a:spLocks noGrp="1"/>
          </p:cNvSpPr>
          <p:nvPr>
            <p:ph type="ctrTitle"/>
          </p:nvPr>
        </p:nvSpPr>
        <p:spPr>
          <a:xfrm>
            <a:off x="1812410" y="2348078"/>
            <a:ext cx="8469086" cy="847279"/>
          </a:xfrm>
        </p:spPr>
        <p:txBody>
          <a:bodyPr lIns="91440" tIns="45720" rIns="91440" bIns="45720" anchor="t"/>
          <a:lstStyle/>
          <a:p>
            <a:r>
              <a:rPr lang="en-US">
                <a:latin typeface="Inter Black"/>
                <a:ea typeface="Inter Black"/>
                <a:cs typeface="Inter Black"/>
              </a:rPr>
              <a:t>CWU Mission</a:t>
            </a:r>
            <a:endParaRPr lang="en-US"/>
          </a:p>
        </p:txBody>
      </p:sp>
      <p:sp>
        <p:nvSpPr>
          <p:cNvPr id="4" name="Subtitle 3">
            <a:extLst>
              <a:ext uri="{FF2B5EF4-FFF2-40B4-BE49-F238E27FC236}">
                <a16:creationId xmlns:a16="http://schemas.microsoft.com/office/drawing/2014/main" id="{6D3F3CC0-D219-7456-9A73-2D219488D385}"/>
              </a:ext>
            </a:extLst>
          </p:cNvPr>
          <p:cNvSpPr>
            <a:spLocks noGrp="1"/>
          </p:cNvSpPr>
          <p:nvPr>
            <p:ph type="subTitle" idx="1"/>
          </p:nvPr>
        </p:nvSpPr>
        <p:spPr>
          <a:xfrm>
            <a:off x="1817707" y="3512574"/>
            <a:ext cx="8562984" cy="2595350"/>
          </a:xfrm>
          <a:solidFill>
            <a:schemeClr val="bg1"/>
          </a:solidFill>
        </p:spPr>
        <p:txBody>
          <a:bodyPr lIns="91440" tIns="45720" rIns="91440" bIns="45720" anchor="t"/>
          <a:lstStyle/>
          <a:p>
            <a:r>
              <a:rPr lang="en-US">
                <a:solidFill>
                  <a:schemeClr val="tx1"/>
                </a:solidFill>
                <a:latin typeface="Inter"/>
              </a:rPr>
              <a:t>In order to build a community of equity and belonging, Central Washington University nurtures culturally sustaining practices that expand access and success to all students. </a:t>
            </a:r>
            <a:r>
              <a:rPr lang="en-US" b="1">
                <a:solidFill>
                  <a:schemeClr val="tx1"/>
                </a:solidFill>
                <a:latin typeface="Inter"/>
              </a:rPr>
              <a:t>We are committed to fostering high impact practices, sustainability, and authentic community partnerships</a:t>
            </a:r>
            <a:r>
              <a:rPr lang="en-US">
                <a:solidFill>
                  <a:schemeClr val="tx1"/>
                </a:solidFill>
                <a:latin typeface="Inter"/>
              </a:rPr>
              <a:t> that are grounded in meaningful relationships.</a:t>
            </a:r>
          </a:p>
          <a:p>
            <a:endParaRPr lang="en-US">
              <a:solidFill>
                <a:srgbClr val="A30F32"/>
              </a:solidFill>
            </a:endParaRPr>
          </a:p>
          <a:p>
            <a:endParaRPr lang="en-US">
              <a:solidFill>
                <a:srgbClr val="A30F32"/>
              </a:solidFill>
            </a:endParaRPr>
          </a:p>
          <a:p>
            <a:endParaRPr lang="en-US"/>
          </a:p>
          <a:p>
            <a:endParaRPr lang="en-US"/>
          </a:p>
        </p:txBody>
      </p:sp>
      <p:sp>
        <p:nvSpPr>
          <p:cNvPr id="5" name="Parallelogram 4">
            <a:extLst>
              <a:ext uri="{FF2B5EF4-FFF2-40B4-BE49-F238E27FC236}">
                <a16:creationId xmlns:a16="http://schemas.microsoft.com/office/drawing/2014/main" id="{8B221865-8057-9414-460C-7751C69C0410}"/>
              </a:ext>
            </a:extLst>
          </p:cNvPr>
          <p:cNvSpPr/>
          <p:nvPr/>
        </p:nvSpPr>
        <p:spPr>
          <a:xfrm>
            <a:off x="5140816" y="1660781"/>
            <a:ext cx="1808922" cy="193813"/>
          </a:xfrm>
          <a:prstGeom prst="parallelogram">
            <a:avLst>
              <a:gd name="adj" fmla="val 634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Semi Bold" panose="02000503000000020004" pitchFamily="2" charset="0"/>
            </a:endParaRPr>
          </a:p>
        </p:txBody>
      </p:sp>
    </p:spTree>
    <p:extLst>
      <p:ext uri="{BB962C8B-B14F-4D97-AF65-F5344CB8AC3E}">
        <p14:creationId xmlns:p14="http://schemas.microsoft.com/office/powerpoint/2010/main" val="189010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A4757-4F3C-3EED-D2A8-A3BB06B9FCF6}"/>
              </a:ext>
            </a:extLst>
          </p:cNvPr>
          <p:cNvSpPr>
            <a:spLocks noGrp="1"/>
          </p:cNvSpPr>
          <p:nvPr>
            <p:ph type="ctrTitle"/>
          </p:nvPr>
        </p:nvSpPr>
        <p:spPr>
          <a:xfrm>
            <a:off x="1861457" y="3078471"/>
            <a:ext cx="8469086" cy="2445844"/>
          </a:xfrm>
        </p:spPr>
        <p:txBody>
          <a:bodyPr lIns="91440" tIns="45720" rIns="91440" bIns="45720" anchor="t"/>
          <a:lstStyle/>
          <a:p>
            <a:r>
              <a:rPr lang="en-US" sz="4000">
                <a:latin typeface="Inter Black"/>
                <a:ea typeface="Inter Black"/>
                <a:cs typeface="Inter Black"/>
              </a:rPr>
              <a:t>Thank you Jeff for giving us this research opportunity!</a:t>
            </a:r>
            <a:endParaRPr lang="en-US" sz="4000"/>
          </a:p>
        </p:txBody>
      </p:sp>
      <p:sp>
        <p:nvSpPr>
          <p:cNvPr id="5" name="Parallelogram 4">
            <a:extLst>
              <a:ext uri="{FF2B5EF4-FFF2-40B4-BE49-F238E27FC236}">
                <a16:creationId xmlns:a16="http://schemas.microsoft.com/office/drawing/2014/main" id="{8B221865-8057-9414-460C-7751C69C0410}"/>
              </a:ext>
            </a:extLst>
          </p:cNvPr>
          <p:cNvSpPr/>
          <p:nvPr/>
        </p:nvSpPr>
        <p:spPr>
          <a:xfrm>
            <a:off x="5140816" y="1660781"/>
            <a:ext cx="1808922" cy="193813"/>
          </a:xfrm>
          <a:prstGeom prst="parallelogram">
            <a:avLst>
              <a:gd name="adj" fmla="val 634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Semi Bold" panose="02000503000000020004" pitchFamily="2" charset="0"/>
            </a:endParaRPr>
          </a:p>
        </p:txBody>
      </p:sp>
    </p:spTree>
    <p:extLst>
      <p:ext uri="{BB962C8B-B14F-4D97-AF65-F5344CB8AC3E}">
        <p14:creationId xmlns:p14="http://schemas.microsoft.com/office/powerpoint/2010/main" val="231522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38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5FABAFA-5E4A-61E6-E948-349628FB1B87}"/>
              </a:ext>
            </a:extLst>
          </p:cNvPr>
          <p:cNvSpPr>
            <a:spLocks noGrp="1"/>
          </p:cNvSpPr>
          <p:nvPr>
            <p:ph type="title"/>
          </p:nvPr>
        </p:nvSpPr>
        <p:spPr>
          <a:xfrm>
            <a:off x="0" y="1736355"/>
            <a:ext cx="4908332" cy="2234458"/>
          </a:xfrm>
        </p:spPr>
        <p:txBody>
          <a:bodyPr/>
          <a:lstStyle/>
          <a:p>
            <a:r>
              <a:rPr lang="en-US"/>
              <a:t>Problem Statement</a:t>
            </a:r>
          </a:p>
        </p:txBody>
      </p:sp>
      <p:sp>
        <p:nvSpPr>
          <p:cNvPr id="4" name="Parallelogram 3">
            <a:extLst>
              <a:ext uri="{FF2B5EF4-FFF2-40B4-BE49-F238E27FC236}">
                <a16:creationId xmlns:a16="http://schemas.microsoft.com/office/drawing/2014/main" id="{7CF1EB01-0AF1-8050-D446-C92BBA708475}"/>
              </a:ext>
            </a:extLst>
          </p:cNvPr>
          <p:cNvSpPr/>
          <p:nvPr/>
        </p:nvSpPr>
        <p:spPr>
          <a:xfrm rot="10800000">
            <a:off x="951534" y="4967620"/>
            <a:ext cx="2043952" cy="369591"/>
          </a:xfrm>
          <a:prstGeom prst="parallelogram">
            <a:avLst>
              <a:gd name="adj" fmla="val 551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Inter Semi Bold" panose="02000503000000020004" pitchFamily="2" charset="0"/>
              </a:rPr>
              <a:t>  </a:t>
            </a:r>
          </a:p>
        </p:txBody>
      </p:sp>
      <p:sp>
        <p:nvSpPr>
          <p:cNvPr id="3" name="Title 6">
            <a:extLst>
              <a:ext uri="{FF2B5EF4-FFF2-40B4-BE49-F238E27FC236}">
                <a16:creationId xmlns:a16="http://schemas.microsoft.com/office/drawing/2014/main" id="{498992D3-A64F-1358-8425-9BF73F9E6E0D}"/>
              </a:ext>
            </a:extLst>
          </p:cNvPr>
          <p:cNvSpPr txBox="1">
            <a:spLocks/>
          </p:cNvSpPr>
          <p:nvPr/>
        </p:nvSpPr>
        <p:spPr>
          <a:xfrm>
            <a:off x="5506159" y="3639331"/>
            <a:ext cx="6074980" cy="1735860"/>
          </a:xfrm>
          <a:prstGeom prst="rect">
            <a:avLst/>
          </a:prstGeom>
          <a:solidFill>
            <a:schemeClr val="bg2"/>
          </a:solidFill>
        </p:spPr>
        <p:txBody>
          <a:bodyPr wrap="square" lIns="731520" tIns="365760" rIns="365760" bIns="365760" anchor="t" anchorCtr="0">
            <a:spAutoFit/>
          </a:bodyPr>
          <a:lstStyle>
            <a:lvl1pPr algn="l" defTabSz="914400" rtl="0" eaLnBrk="1" latinLnBrk="0" hangingPunct="1">
              <a:lnSpc>
                <a:spcPct val="90000"/>
              </a:lnSpc>
              <a:spcBef>
                <a:spcPct val="0"/>
              </a:spcBef>
              <a:buNone/>
              <a:defRPr lang="en-US" sz="5400" kern="1200" noProof="0" dirty="0">
                <a:solidFill>
                  <a:schemeClr val="tx1"/>
                </a:solidFill>
                <a:latin typeface="+mj-lt"/>
                <a:ea typeface="+mj-ea"/>
                <a:cs typeface="+mj-cs"/>
              </a:defRPr>
            </a:lvl1pPr>
          </a:lstStyle>
          <a:p>
            <a:r>
              <a:rPr lang="en-US" sz="1800" b="0" i="0">
                <a:solidFill>
                  <a:srgbClr val="000000"/>
                </a:solidFill>
                <a:effectLst/>
                <a:latin typeface="Inter"/>
                <a:ea typeface="Inter"/>
                <a:cs typeface="Inter"/>
              </a:rPr>
              <a:t>To meet its climate action goals and be eligible for upcoming grant funding, CWU needs a plan for installing electric vehicle chargers (EVCs) at its Ellensburg campus. </a:t>
            </a:r>
            <a:endParaRPr lang="en-US">
              <a:latin typeface="Inter"/>
              <a:ea typeface="Inter"/>
              <a:cs typeface="Inter"/>
            </a:endParaRPr>
          </a:p>
        </p:txBody>
      </p:sp>
    </p:spTree>
    <p:extLst>
      <p:ext uri="{BB962C8B-B14F-4D97-AF65-F5344CB8AC3E}">
        <p14:creationId xmlns:p14="http://schemas.microsoft.com/office/powerpoint/2010/main" val="181017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A4757-4F3C-3EED-D2A8-A3BB06B9FCF6}"/>
              </a:ext>
            </a:extLst>
          </p:cNvPr>
          <p:cNvSpPr>
            <a:spLocks noGrp="1"/>
          </p:cNvSpPr>
          <p:nvPr>
            <p:ph type="ctrTitle"/>
          </p:nvPr>
        </p:nvSpPr>
        <p:spPr>
          <a:xfrm>
            <a:off x="1861457" y="1851914"/>
            <a:ext cx="8469086" cy="829481"/>
          </a:xfrm>
        </p:spPr>
        <p:txBody>
          <a:bodyPr lIns="91440" tIns="45720" rIns="91440" bIns="45720" anchor="t"/>
          <a:lstStyle/>
          <a:p>
            <a:r>
              <a:rPr lang="en-US">
                <a:latin typeface="Inter Black"/>
                <a:ea typeface="Inter Black"/>
                <a:cs typeface="Inter Black"/>
              </a:rPr>
              <a:t>Alternatives</a:t>
            </a:r>
          </a:p>
        </p:txBody>
      </p:sp>
      <p:sp>
        <p:nvSpPr>
          <p:cNvPr id="5" name="Parallelogram 4">
            <a:extLst>
              <a:ext uri="{FF2B5EF4-FFF2-40B4-BE49-F238E27FC236}">
                <a16:creationId xmlns:a16="http://schemas.microsoft.com/office/drawing/2014/main" id="{8B221865-8057-9414-460C-7751C69C0410}"/>
              </a:ext>
            </a:extLst>
          </p:cNvPr>
          <p:cNvSpPr/>
          <p:nvPr/>
        </p:nvSpPr>
        <p:spPr>
          <a:xfrm>
            <a:off x="5187950" y="1566513"/>
            <a:ext cx="1808922" cy="193813"/>
          </a:xfrm>
          <a:prstGeom prst="parallelogram">
            <a:avLst>
              <a:gd name="adj" fmla="val 634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Semi Bold" panose="02000503000000020004" pitchFamily="2" charset="0"/>
            </a:endParaRPr>
          </a:p>
        </p:txBody>
      </p:sp>
      <p:graphicFrame>
        <p:nvGraphicFramePr>
          <p:cNvPr id="4" name="Table 3">
            <a:extLst>
              <a:ext uri="{FF2B5EF4-FFF2-40B4-BE49-F238E27FC236}">
                <a16:creationId xmlns:a16="http://schemas.microsoft.com/office/drawing/2014/main" id="{AB539663-22B4-95F9-943F-497D68D41D83}"/>
              </a:ext>
            </a:extLst>
          </p:cNvPr>
          <p:cNvGraphicFramePr>
            <a:graphicFrameLocks noGrp="1"/>
          </p:cNvGraphicFramePr>
          <p:nvPr>
            <p:extLst>
              <p:ext uri="{D42A27DB-BD31-4B8C-83A1-F6EECF244321}">
                <p14:modId xmlns:p14="http://schemas.microsoft.com/office/powerpoint/2010/main" val="1469594678"/>
              </p:ext>
            </p:extLst>
          </p:nvPr>
        </p:nvGraphicFramePr>
        <p:xfrm>
          <a:off x="1044804" y="3016577"/>
          <a:ext cx="10101186" cy="3393520"/>
        </p:xfrm>
        <a:graphic>
          <a:graphicData uri="http://schemas.openxmlformats.org/drawingml/2006/table">
            <a:tbl>
              <a:tblPr firstRow="1" bandRow="1">
                <a:tableStyleId>{5C22544A-7EE6-4342-B048-85BDC9FD1C3A}</a:tableStyleId>
              </a:tblPr>
              <a:tblGrid>
                <a:gridCol w="2388123">
                  <a:extLst>
                    <a:ext uri="{9D8B030D-6E8A-4147-A177-3AD203B41FA5}">
                      <a16:colId xmlns:a16="http://schemas.microsoft.com/office/drawing/2014/main" val="430764204"/>
                    </a:ext>
                  </a:extLst>
                </a:gridCol>
                <a:gridCol w="1775381">
                  <a:extLst>
                    <a:ext uri="{9D8B030D-6E8A-4147-A177-3AD203B41FA5}">
                      <a16:colId xmlns:a16="http://schemas.microsoft.com/office/drawing/2014/main" val="1339637296"/>
                    </a:ext>
                  </a:extLst>
                </a:gridCol>
                <a:gridCol w="2969443">
                  <a:extLst>
                    <a:ext uri="{9D8B030D-6E8A-4147-A177-3AD203B41FA5}">
                      <a16:colId xmlns:a16="http://schemas.microsoft.com/office/drawing/2014/main" val="968874739"/>
                    </a:ext>
                  </a:extLst>
                </a:gridCol>
                <a:gridCol w="2968239">
                  <a:extLst>
                    <a:ext uri="{9D8B030D-6E8A-4147-A177-3AD203B41FA5}">
                      <a16:colId xmlns:a16="http://schemas.microsoft.com/office/drawing/2014/main" val="3833174582"/>
                    </a:ext>
                  </a:extLst>
                </a:gridCol>
              </a:tblGrid>
              <a:tr h="848380">
                <a:tc>
                  <a:txBody>
                    <a:bodyPr/>
                    <a:lstStyle/>
                    <a:p>
                      <a:pPr algn="ctr"/>
                      <a:endParaRPr lang="en-US"/>
                    </a:p>
                  </a:txBody>
                  <a:tcPr anchor="ctr"/>
                </a:tc>
                <a:tc>
                  <a:txBody>
                    <a:bodyPr/>
                    <a:lstStyle/>
                    <a:p>
                      <a:pPr algn="ctr"/>
                      <a:r>
                        <a:rPr lang="en-US" sz="2000"/>
                        <a:t># of Locations</a:t>
                      </a:r>
                    </a:p>
                  </a:txBody>
                  <a:tcPr anchor="ctr"/>
                </a:tc>
                <a:tc>
                  <a:txBody>
                    <a:bodyPr/>
                    <a:lstStyle/>
                    <a:p>
                      <a:pPr algn="ctr"/>
                      <a:r>
                        <a:rPr lang="en-US" sz="2000"/>
                        <a:t># of Chargers/Location</a:t>
                      </a:r>
                    </a:p>
                  </a:txBody>
                  <a:tcPr anchor="ctr"/>
                </a:tc>
                <a:tc>
                  <a:txBody>
                    <a:bodyPr/>
                    <a:lstStyle/>
                    <a:p>
                      <a:pPr algn="ctr"/>
                      <a:r>
                        <a:rPr lang="en-US" sz="2000"/>
                        <a:t>Timeline</a:t>
                      </a:r>
                    </a:p>
                  </a:txBody>
                  <a:tcPr anchor="ctr"/>
                </a:tc>
                <a:extLst>
                  <a:ext uri="{0D108BD9-81ED-4DB2-BD59-A6C34878D82A}">
                    <a16:rowId xmlns:a16="http://schemas.microsoft.com/office/drawing/2014/main" val="3699847239"/>
                  </a:ext>
                </a:extLst>
              </a:tr>
              <a:tr h="848380">
                <a:tc>
                  <a:txBody>
                    <a:bodyPr/>
                    <a:lstStyle/>
                    <a:p>
                      <a:pPr algn="ctr"/>
                      <a:r>
                        <a:rPr lang="en-US" sz="2400">
                          <a:latin typeface="Inter Semi Bold"/>
                        </a:rPr>
                        <a:t>Alternative 1</a:t>
                      </a:r>
                    </a:p>
                  </a:txBody>
                  <a:tcPr anchor="ctr"/>
                </a:tc>
                <a:tc>
                  <a:txBody>
                    <a:bodyPr/>
                    <a:lstStyle/>
                    <a:p>
                      <a:pPr algn="ctr"/>
                      <a:r>
                        <a:rPr lang="en-US" sz="2800">
                          <a:latin typeface="Inter Semi Bold"/>
                        </a:rPr>
                        <a:t>1</a:t>
                      </a:r>
                    </a:p>
                  </a:txBody>
                  <a:tcPr anchor="ctr"/>
                </a:tc>
                <a:tc>
                  <a:txBody>
                    <a:bodyPr/>
                    <a:lstStyle/>
                    <a:p>
                      <a:pPr algn="ctr"/>
                      <a:r>
                        <a:rPr lang="en-US" sz="2800">
                          <a:latin typeface="Inter Semi Bold"/>
                        </a:rPr>
                        <a:t>6 dual-heads</a:t>
                      </a:r>
                    </a:p>
                  </a:txBody>
                  <a:tcPr anchor="ctr"/>
                </a:tc>
                <a:tc>
                  <a:txBody>
                    <a:bodyPr/>
                    <a:lstStyle/>
                    <a:p>
                      <a:pPr algn="ctr"/>
                      <a:r>
                        <a:rPr lang="en-US" sz="2800">
                          <a:latin typeface="Inter Semi Bold"/>
                        </a:rPr>
                        <a:t>1-2 years</a:t>
                      </a:r>
                    </a:p>
                  </a:txBody>
                  <a:tcPr anchor="ctr"/>
                </a:tc>
                <a:extLst>
                  <a:ext uri="{0D108BD9-81ED-4DB2-BD59-A6C34878D82A}">
                    <a16:rowId xmlns:a16="http://schemas.microsoft.com/office/drawing/2014/main" val="4137755106"/>
                  </a:ext>
                </a:extLst>
              </a:tr>
              <a:tr h="848380">
                <a:tc>
                  <a:txBody>
                    <a:bodyPr/>
                    <a:lstStyle/>
                    <a:p>
                      <a:pPr lvl="0" algn="ctr">
                        <a:buNone/>
                      </a:pPr>
                      <a:r>
                        <a:rPr lang="en-US" sz="2400" b="0" i="0" u="none" strike="noStrike" noProof="0">
                          <a:solidFill>
                            <a:srgbClr val="000000"/>
                          </a:solidFill>
                          <a:latin typeface="Inter Semi Bold"/>
                        </a:rPr>
                        <a:t>Alternative</a:t>
                      </a:r>
                      <a:r>
                        <a:rPr lang="en-US" sz="2400" b="0" i="0" u="none" strike="noStrike" noProof="0">
                          <a:solidFill>
                            <a:srgbClr val="000000"/>
                          </a:solidFill>
                        </a:rPr>
                        <a:t> </a:t>
                      </a:r>
                      <a:r>
                        <a:rPr lang="en-US" sz="2400">
                          <a:latin typeface="Inter Semi Bold"/>
                        </a:rPr>
                        <a:t>2</a:t>
                      </a:r>
                    </a:p>
                  </a:txBody>
                  <a:tcPr anchor="ctr"/>
                </a:tc>
                <a:tc>
                  <a:txBody>
                    <a:bodyPr/>
                    <a:lstStyle/>
                    <a:p>
                      <a:pPr algn="ctr"/>
                      <a:r>
                        <a:rPr lang="en-US" sz="2800">
                          <a:latin typeface="Inter Semi Bold"/>
                        </a:rPr>
                        <a:t>2</a:t>
                      </a:r>
                    </a:p>
                  </a:txBody>
                  <a:tcPr anchor="ctr"/>
                </a:tc>
                <a:tc>
                  <a:txBody>
                    <a:bodyPr/>
                    <a:lstStyle/>
                    <a:p>
                      <a:pPr algn="ctr"/>
                      <a:r>
                        <a:rPr lang="en-US" sz="2800">
                          <a:latin typeface="Inter Semi Bold"/>
                        </a:rPr>
                        <a:t>3 </a:t>
                      </a:r>
                      <a:r>
                        <a:rPr lang="en-US" sz="2800" b="0" i="0" u="none" strike="noStrike" noProof="0">
                          <a:latin typeface="Inter Semi Bold"/>
                        </a:rPr>
                        <a:t>dual-heads</a:t>
                      </a:r>
                      <a:endParaRPr lang="en-US" sz="2800">
                        <a:latin typeface="Inter Semi Bold"/>
                      </a:endParaRPr>
                    </a:p>
                  </a:txBody>
                  <a:tcPr anchor="ctr"/>
                </a:tc>
                <a:tc>
                  <a:txBody>
                    <a:bodyPr/>
                    <a:lstStyle/>
                    <a:p>
                      <a:pPr algn="ctr"/>
                      <a:r>
                        <a:rPr lang="en-US" sz="2800">
                          <a:latin typeface="Inter Semi Bold"/>
                        </a:rPr>
                        <a:t>2-3 years</a:t>
                      </a:r>
                    </a:p>
                  </a:txBody>
                  <a:tcPr anchor="ctr"/>
                </a:tc>
                <a:extLst>
                  <a:ext uri="{0D108BD9-81ED-4DB2-BD59-A6C34878D82A}">
                    <a16:rowId xmlns:a16="http://schemas.microsoft.com/office/drawing/2014/main" val="1032764196"/>
                  </a:ext>
                </a:extLst>
              </a:tr>
              <a:tr h="848380">
                <a:tc>
                  <a:txBody>
                    <a:bodyPr/>
                    <a:lstStyle/>
                    <a:p>
                      <a:pPr algn="ctr"/>
                      <a:r>
                        <a:rPr lang="en-US" sz="2400">
                          <a:latin typeface="Inter Semi Bold"/>
                        </a:rPr>
                        <a:t> </a:t>
                      </a:r>
                      <a:r>
                        <a:rPr lang="en-US" sz="2400" b="0" i="0" u="none" strike="noStrike" noProof="0">
                          <a:solidFill>
                            <a:srgbClr val="000000"/>
                          </a:solidFill>
                          <a:latin typeface="Inter Semi Bold"/>
                        </a:rPr>
                        <a:t>Alternative</a:t>
                      </a:r>
                      <a:r>
                        <a:rPr lang="en-US" sz="2400" b="0" i="0" u="none" strike="noStrike" noProof="0">
                          <a:solidFill>
                            <a:srgbClr val="000000"/>
                          </a:solidFill>
                        </a:rPr>
                        <a:t> </a:t>
                      </a:r>
                      <a:r>
                        <a:rPr lang="en-US" sz="2400">
                          <a:latin typeface="Inter Semi Bold"/>
                        </a:rPr>
                        <a:t>3</a:t>
                      </a:r>
                    </a:p>
                  </a:txBody>
                  <a:tcPr anchor="ctr"/>
                </a:tc>
                <a:tc>
                  <a:txBody>
                    <a:bodyPr/>
                    <a:lstStyle/>
                    <a:p>
                      <a:pPr algn="ctr"/>
                      <a:r>
                        <a:rPr lang="en-US" sz="2800">
                          <a:latin typeface="Inter Semi Bold"/>
                        </a:rPr>
                        <a:t>3</a:t>
                      </a:r>
                    </a:p>
                  </a:txBody>
                  <a:tcPr anchor="ctr"/>
                </a:tc>
                <a:tc>
                  <a:txBody>
                    <a:bodyPr/>
                    <a:lstStyle/>
                    <a:p>
                      <a:pPr algn="ctr"/>
                      <a:r>
                        <a:rPr lang="en-US" sz="2800">
                          <a:latin typeface="Inter Semi Bold"/>
                        </a:rPr>
                        <a:t>2 dual-heads</a:t>
                      </a:r>
                    </a:p>
                  </a:txBody>
                  <a:tcPr anchor="ctr"/>
                </a:tc>
                <a:tc>
                  <a:txBody>
                    <a:bodyPr/>
                    <a:lstStyle/>
                    <a:p>
                      <a:pPr algn="ctr"/>
                      <a:r>
                        <a:rPr lang="en-US" sz="2800">
                          <a:latin typeface="Inter Semi Bold"/>
                        </a:rPr>
                        <a:t>3+ years</a:t>
                      </a:r>
                    </a:p>
                  </a:txBody>
                  <a:tcPr anchor="ctr"/>
                </a:tc>
                <a:extLst>
                  <a:ext uri="{0D108BD9-81ED-4DB2-BD59-A6C34878D82A}">
                    <a16:rowId xmlns:a16="http://schemas.microsoft.com/office/drawing/2014/main" val="4049378267"/>
                  </a:ext>
                </a:extLst>
              </a:tr>
            </a:tbl>
          </a:graphicData>
        </a:graphic>
      </p:graphicFrame>
    </p:spTree>
    <p:extLst>
      <p:ext uri="{BB962C8B-B14F-4D97-AF65-F5344CB8AC3E}">
        <p14:creationId xmlns:p14="http://schemas.microsoft.com/office/powerpoint/2010/main" val="229325240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A4757-4F3C-3EED-D2A8-A3BB06B9FCF6}"/>
              </a:ext>
            </a:extLst>
          </p:cNvPr>
          <p:cNvSpPr>
            <a:spLocks noGrp="1"/>
          </p:cNvSpPr>
          <p:nvPr>
            <p:ph type="title"/>
          </p:nvPr>
        </p:nvSpPr>
        <p:spPr>
          <a:xfrm>
            <a:off x="519545" y="2501015"/>
            <a:ext cx="6953352" cy="929330"/>
          </a:xfrm>
        </p:spPr>
        <p:txBody>
          <a:bodyPr lIns="91440" tIns="45720" rIns="91440" bIns="45720" anchor="t"/>
          <a:lstStyle/>
          <a:p>
            <a:r>
              <a:rPr lang="en-US">
                <a:latin typeface="Inter Black"/>
                <a:ea typeface="Inter Black"/>
                <a:cs typeface="Inter Black"/>
              </a:rPr>
              <a:t>Alternative 1</a:t>
            </a:r>
          </a:p>
        </p:txBody>
      </p:sp>
      <p:sp>
        <p:nvSpPr>
          <p:cNvPr id="7" name="Subtitle 2">
            <a:extLst>
              <a:ext uri="{FF2B5EF4-FFF2-40B4-BE49-F238E27FC236}">
                <a16:creationId xmlns:a16="http://schemas.microsoft.com/office/drawing/2014/main" id="{644352EC-8C9D-C63D-655B-7104AD23C5A8}"/>
              </a:ext>
            </a:extLst>
          </p:cNvPr>
          <p:cNvSpPr txBox="1">
            <a:spLocks/>
          </p:cNvSpPr>
          <p:nvPr/>
        </p:nvSpPr>
        <p:spPr>
          <a:xfrm>
            <a:off x="3409498" y="4807060"/>
            <a:ext cx="6954361" cy="8445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2"/>
                </a:solidFill>
                <a:latin typeface="Inter Semi Bold"/>
                <a:ea typeface="Inter Semi Bold"/>
              </a:rPr>
              <a:t>1 Location – 6 Dual Headed Chargers</a:t>
            </a:r>
            <a:endParaRPr lang="en-US">
              <a:solidFill>
                <a:schemeClr val="bg2"/>
              </a:solidFill>
            </a:endParaRPr>
          </a:p>
          <a:p>
            <a:pPr marL="0" indent="0">
              <a:buNone/>
            </a:pPr>
            <a:r>
              <a:rPr lang="en-US">
                <a:solidFill>
                  <a:schemeClr val="bg2"/>
                </a:solidFill>
                <a:latin typeface="Inter Semi Bold"/>
                <a:ea typeface="Inter Semi Bold"/>
              </a:rPr>
              <a:t>1-2 Year Rollout</a:t>
            </a:r>
          </a:p>
        </p:txBody>
      </p:sp>
    </p:spTree>
    <p:extLst>
      <p:ext uri="{BB962C8B-B14F-4D97-AF65-F5344CB8AC3E}">
        <p14:creationId xmlns:p14="http://schemas.microsoft.com/office/powerpoint/2010/main" val="208375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a university&#10;&#10;Description automatically generated">
            <a:extLst>
              <a:ext uri="{FF2B5EF4-FFF2-40B4-BE49-F238E27FC236}">
                <a16:creationId xmlns:a16="http://schemas.microsoft.com/office/drawing/2014/main" id="{01AFCB3A-13AB-24AB-58C2-18CF55AEF715}"/>
              </a:ext>
            </a:extLst>
          </p:cNvPr>
          <p:cNvPicPr>
            <a:picLocks noChangeAspect="1"/>
          </p:cNvPicPr>
          <p:nvPr/>
        </p:nvPicPr>
        <p:blipFill>
          <a:blip r:embed="rId3"/>
          <a:stretch>
            <a:fillRect/>
          </a:stretch>
        </p:blipFill>
        <p:spPr>
          <a:xfrm>
            <a:off x="4964974" y="1548147"/>
            <a:ext cx="6810777" cy="3705393"/>
          </a:xfrm>
          <a:prstGeom prst="rect">
            <a:avLst/>
          </a:prstGeom>
        </p:spPr>
      </p:pic>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76693" y="1730853"/>
            <a:ext cx="3455821" cy="621055"/>
          </a:xfrm>
        </p:spPr>
        <p:txBody>
          <a:bodyPr vert="horz" lIns="91440" tIns="45720" rIns="91440" bIns="45720" rtlCol="0" anchor="b">
            <a:normAutofit/>
          </a:bodyPr>
          <a:lstStyle/>
          <a:p>
            <a:r>
              <a:rPr lang="en-US" sz="3200">
                <a:latin typeface="+mj-lt"/>
                <a:ea typeface="+mj-ea"/>
                <a:cs typeface="+mj-cs"/>
              </a:rPr>
              <a:t>Location: SURC</a:t>
            </a:r>
            <a:endParaRPr lang="en-US" sz="3200" kern="1200">
              <a:solidFill>
                <a:schemeClr val="tx1"/>
              </a:solidFill>
              <a:latin typeface="+mj-lt"/>
              <a:ea typeface="Inter Black"/>
              <a:cs typeface="Inter Black"/>
            </a:endParaRPr>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876693" y="2929689"/>
            <a:ext cx="3910746" cy="2492489"/>
          </a:xfrm>
        </p:spPr>
        <p:txBody>
          <a:bodyPr vert="horz" lIns="91440" tIns="45720" rIns="91440" bIns="45720" rtlCol="0" anchor="t">
            <a:normAutofit/>
          </a:bodyPr>
          <a:lstStyle/>
          <a:p>
            <a:pPr marL="0" indent="0">
              <a:buNone/>
            </a:pPr>
            <a:r>
              <a:rPr lang="en-US">
                <a:latin typeface="Inter"/>
                <a:ea typeface="Inter"/>
                <a:cs typeface="Inter"/>
              </a:rPr>
              <a:t>6 </a:t>
            </a:r>
            <a:r>
              <a:rPr lang="en-US">
                <a:latin typeface="Inter"/>
                <a:ea typeface="Inter"/>
                <a:cs typeface="Times New Roman"/>
              </a:rPr>
              <a:t>level 2 dual-head Electric Vehicle Chargers (EVC) in </a:t>
            </a:r>
            <a:r>
              <a:rPr lang="en-US" b="1" i="1">
                <a:latin typeface="Inter"/>
                <a:ea typeface="Inter"/>
                <a:cs typeface="Times New Roman"/>
              </a:rPr>
              <a:t>I-15</a:t>
            </a:r>
          </a:p>
          <a:p>
            <a:pPr marL="0" indent="0">
              <a:buNone/>
            </a:pPr>
            <a:endParaRPr lang="en-US" b="1" i="1">
              <a:latin typeface="Inter"/>
              <a:ea typeface="Inter"/>
              <a:cs typeface="Times New Roman"/>
            </a:endParaRPr>
          </a:p>
          <a:p>
            <a:pPr marL="285750" indent="-285750">
              <a:buFont typeface="Calibri" panose="020B0604020202020204" pitchFamily="34" charset="0"/>
              <a:buChar char="-"/>
            </a:pPr>
            <a:r>
              <a:rPr lang="en-US" sz="1800">
                <a:latin typeface="Inter"/>
                <a:ea typeface="Inter"/>
                <a:cs typeface="Segoe UI"/>
              </a:rPr>
              <a:t>Charging Station Land Use: 48</a:t>
            </a:r>
            <a:r>
              <a:rPr lang="en-US" sz="1800">
                <a:latin typeface="Inter"/>
                <a:ea typeface="Inter"/>
                <a:cs typeface="Calibri"/>
              </a:rPr>
              <a:t>0 sq ft to 590 sq ft </a:t>
            </a:r>
            <a:endParaRPr lang="en-US" sz="1800">
              <a:latin typeface="Inter"/>
              <a:ea typeface="Inter"/>
              <a:cs typeface="Inter"/>
            </a:endParaRPr>
          </a:p>
          <a:p>
            <a:pPr marL="0" indent="0">
              <a:buNone/>
            </a:pPr>
            <a:r>
              <a:rPr lang="en-US" sz="1400">
                <a:latin typeface="Inter"/>
                <a:ea typeface="Inter"/>
                <a:cs typeface="Calibri"/>
              </a:rPr>
              <a:t>              - Note: includes ADA spaces</a:t>
            </a:r>
          </a:p>
          <a:p>
            <a:pPr marL="0" indent="0">
              <a:buNone/>
            </a:pPr>
            <a:endParaRPr lang="en-US" sz="1900">
              <a:latin typeface="Inter"/>
              <a:ea typeface="Inter"/>
              <a:cs typeface="Inter"/>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4D3DC589-F70F-2F49-772B-EF6E401759EC}"/>
                  </a:ext>
                </a:extLst>
              </p14:cNvPr>
              <p14:cNvContentPartPr/>
              <p14:nvPr/>
            </p14:nvContentPartPr>
            <p14:xfrm>
              <a:off x="7117848" y="2929879"/>
              <a:ext cx="869568" cy="838462"/>
            </p14:xfrm>
          </p:contentPart>
        </mc:Choice>
        <mc:Fallback xmlns="">
          <p:pic>
            <p:nvPicPr>
              <p:cNvPr id="17" name="Ink 16">
                <a:extLst>
                  <a:ext uri="{FF2B5EF4-FFF2-40B4-BE49-F238E27FC236}">
                    <a16:creationId xmlns:a16="http://schemas.microsoft.com/office/drawing/2014/main" id="{4D3DC589-F70F-2F49-772B-EF6E401759EC}"/>
                  </a:ext>
                </a:extLst>
              </p:cNvPr>
              <p:cNvPicPr/>
              <p:nvPr/>
            </p:nvPicPr>
            <p:blipFill>
              <a:blip r:embed="rId5"/>
              <a:stretch>
                <a:fillRect/>
              </a:stretch>
            </p:blipFill>
            <p:spPr>
              <a:xfrm>
                <a:off x="7099852" y="2911886"/>
                <a:ext cx="905200" cy="874088"/>
              </a:xfrm>
              <a:prstGeom prst="rect">
                <a:avLst/>
              </a:prstGeom>
            </p:spPr>
          </p:pic>
        </mc:Fallback>
      </mc:AlternateContent>
    </p:spTree>
    <p:extLst>
      <p:ext uri="{BB962C8B-B14F-4D97-AF65-F5344CB8AC3E}">
        <p14:creationId xmlns:p14="http://schemas.microsoft.com/office/powerpoint/2010/main" val="338555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a:xfrm>
            <a:off x="842574" y="1725167"/>
            <a:ext cx="3489940" cy="626741"/>
          </a:xfrm>
        </p:spPr>
        <p:txBody>
          <a:bodyPr vert="horz" lIns="91440" tIns="45720" rIns="91440" bIns="45720" rtlCol="0" anchor="b">
            <a:normAutofit/>
          </a:bodyPr>
          <a:lstStyle/>
          <a:p>
            <a:r>
              <a:rPr lang="en-US" sz="3200">
                <a:latin typeface="+mj-lt"/>
                <a:ea typeface="+mj-ea"/>
                <a:cs typeface="+mj-cs"/>
              </a:rPr>
              <a:t>Why the SURC?</a:t>
            </a:r>
            <a:endParaRPr lang="en-US" sz="3200" kern="1200">
              <a:solidFill>
                <a:schemeClr val="tx1"/>
              </a:solidFill>
              <a:latin typeface="+mj-lt"/>
              <a:ea typeface="Inter Black"/>
              <a:cs typeface="Inter Black"/>
            </a:endParaRPr>
          </a:p>
        </p:txBody>
      </p:sp>
      <p:sp>
        <p:nvSpPr>
          <p:cNvPr id="5" name="Content Placeholder 4">
            <a:extLst>
              <a:ext uri="{FF2B5EF4-FFF2-40B4-BE49-F238E27FC236}">
                <a16:creationId xmlns:a16="http://schemas.microsoft.com/office/drawing/2014/main" id="{A13C14CB-39B8-9353-C47A-8E6617195425}"/>
              </a:ext>
            </a:extLst>
          </p:cNvPr>
          <p:cNvSpPr>
            <a:spLocks noGrp="1"/>
          </p:cNvSpPr>
          <p:nvPr>
            <p:ph sz="half" idx="1"/>
          </p:nvPr>
        </p:nvSpPr>
        <p:spPr>
          <a:xfrm>
            <a:off x="633823" y="3156696"/>
            <a:ext cx="3910746" cy="2492489"/>
          </a:xfrm>
        </p:spPr>
        <p:txBody>
          <a:bodyPr vert="horz" lIns="91440" tIns="45720" rIns="91440" bIns="45720" rtlCol="0" anchor="t">
            <a:normAutofit/>
          </a:bodyPr>
          <a:lstStyle/>
          <a:p>
            <a:r>
              <a:rPr lang="en-US">
                <a:latin typeface="Inter"/>
                <a:ea typeface="Inter"/>
                <a:cs typeface="Times New Roman"/>
              </a:rPr>
              <a:t>Frequent traffic from students, faculty, and community members</a:t>
            </a:r>
          </a:p>
          <a:p>
            <a:r>
              <a:rPr lang="en-US">
                <a:latin typeface="Inter"/>
                <a:ea typeface="Inter"/>
                <a:cs typeface="Times New Roman"/>
              </a:rPr>
              <a:t>Versatile space encouraging diverse events and audiences </a:t>
            </a:r>
          </a:p>
          <a:p>
            <a:r>
              <a:rPr lang="en-US">
                <a:latin typeface="Inter"/>
                <a:ea typeface="Inter"/>
                <a:cs typeface="Times New Roman"/>
              </a:rPr>
              <a:t>Lack of chargers on this side of campus</a:t>
            </a:r>
          </a:p>
          <a:p>
            <a:endParaRPr lang="en-US">
              <a:latin typeface="Inter"/>
              <a:ea typeface="Inter"/>
              <a:cs typeface="Times New Roman"/>
            </a:endParaRPr>
          </a:p>
        </p:txBody>
      </p:sp>
      <p:grpSp>
        <p:nvGrpSpPr>
          <p:cNvPr id="36"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3">
            <a:extLst>
              <a:ext uri="{FF2B5EF4-FFF2-40B4-BE49-F238E27FC236}">
                <a16:creationId xmlns:a16="http://schemas.microsoft.com/office/drawing/2014/main" id="{4F781479-77E0-7A7E-EF32-F56C7019A85D}"/>
              </a:ext>
            </a:extLst>
          </p:cNvPr>
          <p:cNvSpPr txBox="1">
            <a:spLocks/>
          </p:cNvSpPr>
          <p:nvPr/>
        </p:nvSpPr>
        <p:spPr>
          <a:xfrm>
            <a:off x="843422" y="2465084"/>
            <a:ext cx="980845" cy="4959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sz="1800">
                <a:latin typeface="+mj-lt"/>
                <a:ea typeface="+mj-ea"/>
                <a:cs typeface="+mj-cs"/>
              </a:rPr>
              <a:t>Why?</a:t>
            </a:r>
            <a:endParaRPr lang="en-US" sz="1800"/>
          </a:p>
        </p:txBody>
      </p:sp>
      <p:pic>
        <p:nvPicPr>
          <p:cNvPr id="2" name="Picture 1" descr="SURC east patio | Central Washington University | Flickr">
            <a:extLst>
              <a:ext uri="{FF2B5EF4-FFF2-40B4-BE49-F238E27FC236}">
                <a16:creationId xmlns:a16="http://schemas.microsoft.com/office/drawing/2014/main" id="{8F5DFE36-536C-6829-AA7E-F3437EF76C5B}"/>
              </a:ext>
            </a:extLst>
          </p:cNvPr>
          <p:cNvPicPr>
            <a:picLocks noChangeAspect="1"/>
          </p:cNvPicPr>
          <p:nvPr/>
        </p:nvPicPr>
        <p:blipFill>
          <a:blip r:embed="rId3"/>
          <a:stretch>
            <a:fillRect/>
          </a:stretch>
        </p:blipFill>
        <p:spPr>
          <a:xfrm>
            <a:off x="5266944" y="1480512"/>
            <a:ext cx="6266688" cy="4165199"/>
          </a:xfrm>
          <a:prstGeom prst="rect">
            <a:avLst/>
          </a:prstGeom>
        </p:spPr>
      </p:pic>
    </p:spTree>
    <p:extLst>
      <p:ext uri="{BB962C8B-B14F-4D97-AF65-F5344CB8AC3E}">
        <p14:creationId xmlns:p14="http://schemas.microsoft.com/office/powerpoint/2010/main" val="317929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7915-758F-197E-783C-F8E9DF75A300}"/>
              </a:ext>
            </a:extLst>
          </p:cNvPr>
          <p:cNvSpPr>
            <a:spLocks noGrp="1"/>
          </p:cNvSpPr>
          <p:nvPr>
            <p:ph type="title"/>
          </p:nvPr>
        </p:nvSpPr>
        <p:spPr>
          <a:xfrm>
            <a:off x="600364" y="2658423"/>
            <a:ext cx="6953352" cy="771923"/>
          </a:xfrm>
        </p:spPr>
        <p:txBody>
          <a:bodyPr lIns="91440" tIns="45720" rIns="91440" bIns="45720" anchor="t"/>
          <a:lstStyle/>
          <a:p>
            <a:r>
              <a:rPr lang="en-US">
                <a:latin typeface="Inter Black"/>
                <a:ea typeface="Inter Black"/>
                <a:cs typeface="Inter Black"/>
              </a:rPr>
              <a:t>Alternative 2</a:t>
            </a:r>
            <a:endParaRPr lang="en-US"/>
          </a:p>
        </p:txBody>
      </p:sp>
      <p:sp>
        <p:nvSpPr>
          <p:cNvPr id="3" name="Subtitle 2">
            <a:extLst>
              <a:ext uri="{FF2B5EF4-FFF2-40B4-BE49-F238E27FC236}">
                <a16:creationId xmlns:a16="http://schemas.microsoft.com/office/drawing/2014/main" id="{3FA9490C-FFA1-39AE-22AB-44BB647DD027}"/>
              </a:ext>
            </a:extLst>
          </p:cNvPr>
          <p:cNvSpPr>
            <a:spLocks noGrp="1"/>
          </p:cNvSpPr>
          <p:nvPr>
            <p:ph type="subTitle" idx="4294967295"/>
          </p:nvPr>
        </p:nvSpPr>
        <p:spPr>
          <a:xfrm>
            <a:off x="3292103" y="4115441"/>
            <a:ext cx="6552025" cy="844550"/>
          </a:xfrm>
          <a:prstGeom prst="rect">
            <a:avLst/>
          </a:prstGeom>
        </p:spPr>
        <p:txBody>
          <a:bodyPr lIns="91440" tIns="45720" rIns="91440" bIns="45720" anchor="t"/>
          <a:lstStyle/>
          <a:p>
            <a:pPr marL="0" indent="0">
              <a:buNone/>
            </a:pPr>
            <a:r>
              <a:rPr lang="en-US">
                <a:solidFill>
                  <a:schemeClr val="bg2"/>
                </a:solidFill>
                <a:latin typeface="Inter Semi Bold"/>
                <a:ea typeface="Inter Semi Bold"/>
              </a:rPr>
              <a:t>2 Locations – 3 Dual Headed Chargers Each</a:t>
            </a:r>
            <a:endParaRPr lang="en-US"/>
          </a:p>
        </p:txBody>
      </p:sp>
      <p:sp>
        <p:nvSpPr>
          <p:cNvPr id="5" name="Subtitle 2">
            <a:extLst>
              <a:ext uri="{FF2B5EF4-FFF2-40B4-BE49-F238E27FC236}">
                <a16:creationId xmlns:a16="http://schemas.microsoft.com/office/drawing/2014/main" id="{5AD3A8D9-F2F9-32BD-DED3-611631CD7C9F}"/>
              </a:ext>
            </a:extLst>
          </p:cNvPr>
          <p:cNvSpPr txBox="1">
            <a:spLocks/>
          </p:cNvSpPr>
          <p:nvPr/>
        </p:nvSpPr>
        <p:spPr>
          <a:xfrm>
            <a:off x="3292103" y="5171850"/>
            <a:ext cx="6552025" cy="8445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2"/>
                </a:solidFill>
                <a:latin typeface="Inter Semi Bold"/>
                <a:ea typeface="Inter Semi Bold"/>
              </a:rPr>
              <a:t>2-3 Year Rollout</a:t>
            </a:r>
          </a:p>
        </p:txBody>
      </p:sp>
    </p:spTree>
    <p:extLst>
      <p:ext uri="{BB962C8B-B14F-4D97-AF65-F5344CB8AC3E}">
        <p14:creationId xmlns:p14="http://schemas.microsoft.com/office/powerpoint/2010/main" val="2772384003"/>
      </p:ext>
    </p:extLst>
  </p:cSld>
  <p:clrMapOvr>
    <a:masterClrMapping/>
  </p:clrMapOvr>
</p:sld>
</file>

<file path=ppt/theme/theme1.xml><?xml version="1.0" encoding="utf-8"?>
<a:theme xmlns:a="http://schemas.openxmlformats.org/drawingml/2006/main" name="Office Theme">
  <a:themeElements>
    <a:clrScheme name="CWU Colors">
      <a:dk1>
        <a:srgbClr val="000000"/>
      </a:dk1>
      <a:lt1>
        <a:srgbClr val="FFFFFF"/>
      </a:lt1>
      <a:dk2>
        <a:srgbClr val="000000"/>
      </a:dk2>
      <a:lt2>
        <a:srgbClr val="FFFFFF"/>
      </a:lt2>
      <a:accent1>
        <a:srgbClr val="A30F32"/>
      </a:accent1>
      <a:accent2>
        <a:srgbClr val="000000"/>
      </a:accent2>
      <a:accent3>
        <a:srgbClr val="8B0025"/>
      </a:accent3>
      <a:accent4>
        <a:srgbClr val="F1E5C3"/>
      </a:accent4>
      <a:accent5>
        <a:srgbClr val="4C879E"/>
      </a:accent5>
      <a:accent6>
        <a:srgbClr val="FFD632"/>
      </a:accent6>
      <a:hlink>
        <a:srgbClr val="4C879E"/>
      </a:hlink>
      <a:folHlink>
        <a:srgbClr val="B4D0DB"/>
      </a:folHlink>
    </a:clrScheme>
    <a:fontScheme name="CWU fonts">
      <a:majorFont>
        <a:latin typeface="Inter Black"/>
        <a:ea typeface=""/>
        <a:cs typeface=""/>
      </a:majorFont>
      <a:minorFont>
        <a:latin typeface="Inter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3D17EE5607304CAA5B320E96C73ABB" ma:contentTypeVersion="18" ma:contentTypeDescription="Create a new document." ma:contentTypeScope="" ma:versionID="049d11d8ce7a3a3a91839cdd2832ca57">
  <xsd:schema xmlns:xsd="http://www.w3.org/2001/XMLSchema" xmlns:xs="http://www.w3.org/2001/XMLSchema" xmlns:p="http://schemas.microsoft.com/office/2006/metadata/properties" xmlns:ns2="58ca774c-374e-482a-8c46-9fc69a5217bd" xmlns:ns3="9f32762e-c615-4e9c-867b-fa6268a64911" targetNamespace="http://schemas.microsoft.com/office/2006/metadata/properties" ma:root="true" ma:fieldsID="a06c4ee8382544c5669dea456e5d770d" ns2:_="" ns3:_="">
    <xsd:import namespace="58ca774c-374e-482a-8c46-9fc69a5217bd"/>
    <xsd:import namespace="9f32762e-c615-4e9c-867b-fa6268a64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a774c-374e-482a-8c46-9fc69a521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fd73a3d-4756-4a3f-aa93-4c7d32cd11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32762e-c615-4e9c-867b-fa6268a6491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361c948-dfb2-4b0d-9951-b7f04a3151b1}" ma:internalName="TaxCatchAll" ma:showField="CatchAllData" ma:web="9f32762e-c615-4e9c-867b-fa6268a649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8ca774c-374e-482a-8c46-9fc69a5217bd">
      <Terms xmlns="http://schemas.microsoft.com/office/infopath/2007/PartnerControls"/>
    </lcf76f155ced4ddcb4097134ff3c332f>
    <TaxCatchAll xmlns="9f32762e-c615-4e9c-867b-fa6268a649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C72551-AC2F-4D2D-8C45-8AB8AE18640C}"/>
</file>

<file path=customXml/itemProps2.xml><?xml version="1.0" encoding="utf-8"?>
<ds:datastoreItem xmlns:ds="http://schemas.openxmlformats.org/officeDocument/2006/customXml" ds:itemID="{A2F35D15-F023-4970-BD88-F84311E94ABA}">
  <ds:schemaRefs>
    <ds:schemaRef ds:uri="1db62838-d4cd-4c6b-b9dd-6dbffe19a71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CE372EC-0A5D-45A4-8A7D-8B667CCBA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1901</Words>
  <Application>Microsoft Office PowerPoint</Application>
  <PresentationFormat>Widescreen</PresentationFormat>
  <Paragraphs>287</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Inter Semi Bold</vt:lpstr>
      <vt:lpstr>Calibri</vt:lpstr>
      <vt:lpstr>Inter</vt:lpstr>
      <vt:lpstr>Inter Black</vt:lpstr>
      <vt:lpstr>Inter Medium</vt:lpstr>
      <vt:lpstr>Times New Roman</vt:lpstr>
      <vt:lpstr>Arial,Sans-Serif</vt:lpstr>
      <vt:lpstr>Arial</vt:lpstr>
      <vt:lpstr>Office Theme</vt:lpstr>
      <vt:lpstr>Electric Roll</vt:lpstr>
      <vt:lpstr>Agenda</vt:lpstr>
      <vt:lpstr>CWU Mission</vt:lpstr>
      <vt:lpstr>Problem Statement</vt:lpstr>
      <vt:lpstr>Alternatives</vt:lpstr>
      <vt:lpstr>Alternative 1</vt:lpstr>
      <vt:lpstr>Location: SURC</vt:lpstr>
      <vt:lpstr>Why the SURC?</vt:lpstr>
      <vt:lpstr>Alternative 2</vt:lpstr>
      <vt:lpstr>Location 1: SURC</vt:lpstr>
      <vt:lpstr>Location 2 McIntyre Music Building</vt:lpstr>
      <vt:lpstr>Why the McIntyre Music Building? </vt:lpstr>
      <vt:lpstr>Alternative 3</vt:lpstr>
      <vt:lpstr>Location 1: SURC</vt:lpstr>
      <vt:lpstr>Location 2:  McIntyre Music Building</vt:lpstr>
      <vt:lpstr>Location 3: Psychology Building</vt:lpstr>
      <vt:lpstr>Why the Psych Building?</vt:lpstr>
      <vt:lpstr>Decision Criteria</vt:lpstr>
      <vt:lpstr>Decision Criteria #1 Resource Usage: 25%</vt:lpstr>
      <vt:lpstr>Decision Criteria #2 Equity and Ethics: 35%</vt:lpstr>
      <vt:lpstr>PowerPoint Presentation</vt:lpstr>
      <vt:lpstr>Decision Criteria #3 Return of Investment: 40%</vt:lpstr>
      <vt:lpstr>PowerPoint Presentation</vt:lpstr>
      <vt:lpstr>Resource Usage Scoring (25%)</vt:lpstr>
      <vt:lpstr>Equity &amp; Ethics Scoring (35%)</vt:lpstr>
      <vt:lpstr>Return of Investment Scoring (40%)</vt:lpstr>
      <vt:lpstr>Our Recommendation</vt:lpstr>
      <vt:lpstr>Why Alternative 3?</vt:lpstr>
      <vt:lpstr>Questions?</vt:lpstr>
      <vt:lpstr>Thank you Jeff for giving us this research opportunity!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Campbell</dc:creator>
  <cp:lastModifiedBy>Elizabeth Fountain</cp:lastModifiedBy>
  <cp:revision>2</cp:revision>
  <dcterms:created xsi:type="dcterms:W3CDTF">2023-02-03T19:31:04Z</dcterms:created>
  <dcterms:modified xsi:type="dcterms:W3CDTF">2025-05-22T16:25:54Z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0x0101009F3D17EE5607304CAA5B320E96C73ABB</vt:lpwstr>
  </property>
  <property fmtid="{D5CDD505-2E9C-101B-9397-08002B2CF9AE}" pid="3" name="Order">
    <vt:r8>13200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