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sldIdLst>
    <p:sldId id="258" r:id="rId5"/>
    <p:sldId id="259" r:id="rId6"/>
    <p:sldId id="260" r:id="rId7"/>
    <p:sldId id="261" r:id="rId8"/>
    <p:sldId id="263" r:id="rId9"/>
    <p:sldId id="264" r:id="rId10"/>
    <p:sldId id="265" r:id="rId11"/>
    <p:sldId id="268" r:id="rId12"/>
    <p:sldId id="266" r:id="rId13"/>
    <p:sldId id="267" r:id="rId14"/>
    <p:sldId id="269" r:id="rId15"/>
    <p:sldId id="283" r:id="rId16"/>
    <p:sldId id="270" r:id="rId17"/>
    <p:sldId id="280" r:id="rId18"/>
    <p:sldId id="281" r:id="rId19"/>
    <p:sldId id="273" r:id="rId20"/>
    <p:sldId id="274" r:id="rId21"/>
    <p:sldId id="275" r:id="rId22"/>
    <p:sldId id="277" r:id="rId23"/>
    <p:sldId id="282" r:id="rId24"/>
    <p:sldId id="278" r:id="rId25"/>
    <p:sldId id="279" r:id="rId26"/>
    <p:sldId id="262" r:id="rId27"/>
  </p:sldIdLst>
  <p:sldSz cx="12192000" cy="6858000"/>
  <p:notesSz cx="6858000" cy="9144000"/>
  <p:embeddedFontLst>
    <p:embeddedFont>
      <p:font typeface="Inter" panose="02000503000000020004" pitchFamily="50" charset="0"/>
      <p:regular r:id="rId29"/>
      <p:bold r:id="rId30"/>
      <p:italic r:id="rId31"/>
      <p:boldItalic r:id="rId32"/>
    </p:embeddedFont>
    <p:embeddedFont>
      <p:font typeface="Inter Black" panose="02000A03000000020004" pitchFamily="50" charset="0"/>
      <p:bold r:id="rId33"/>
      <p:boldItalic r:id="rId34"/>
    </p:embeddedFont>
    <p:embeddedFont>
      <p:font typeface="Inter Medium" panose="02000603000000020004" pitchFamily="50" charset="0"/>
      <p:regular r:id="rId35"/>
      <p:italic r:id="rId36"/>
    </p:embeddedFont>
    <p:embeddedFont>
      <p:font typeface="Inter Semi Bold" panose="02000703000000020004" pitchFamily="50" charset="0"/>
      <p:bold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E6A"/>
    <a:srgbClr val="A30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B2690-C8FB-44AB-8F42-E583EF981CA0}" v="10" dt="2024-11-29T07:15:53.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90528"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11B9F-5177-47DA-9A18-8301BBA0FE57}"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33A76-05D4-46BB-A7BF-0D5B2E912739}" type="slidenum">
              <a:rPr lang="en-US" smtClean="0"/>
              <a:t>‹#›</a:t>
            </a:fld>
            <a:endParaRPr lang="en-US"/>
          </a:p>
        </p:txBody>
      </p:sp>
    </p:spTree>
    <p:extLst>
      <p:ext uri="{BB962C8B-B14F-4D97-AF65-F5344CB8AC3E}">
        <p14:creationId xmlns:p14="http://schemas.microsoft.com/office/powerpoint/2010/main" val="283834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3B45"/>
                </a:solidFill>
                <a:effectLst/>
                <a:latin typeface="LatoWeb"/>
              </a:rPr>
              <a:t>[Potential Sponsor A], [Potential Sponsor B], Jeff: Thank you for reaching out to our class regarding CWU’s climate commitments and implementing a micromobility program on CWU’s Ellensburg campus. {SLIDE}</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a:t>
            </a:fld>
            <a:endParaRPr lang="en-US"/>
          </a:p>
        </p:txBody>
      </p:sp>
    </p:spTree>
    <p:extLst>
      <p:ext uri="{BB962C8B-B14F-4D97-AF65-F5344CB8AC3E}">
        <p14:creationId xmlns:p14="http://schemas.microsoft.com/office/powerpoint/2010/main" val="170697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10</a:t>
            </a:fld>
            <a:endParaRPr lang="en-US"/>
          </a:p>
        </p:txBody>
      </p:sp>
    </p:spTree>
    <p:extLst>
      <p:ext uri="{BB962C8B-B14F-4D97-AF65-F5344CB8AC3E}">
        <p14:creationId xmlns:p14="http://schemas.microsoft.com/office/powerpoint/2010/main" val="149996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1C1C1C"/>
                </a:solidFill>
                <a:effectLst/>
                <a:latin typeface="Arial" panose="020B0604020202020204" pitchFamily="34" charset="0"/>
              </a:rPr>
              <a:t>By implementing these measures, we can create a safer and more enjoyable environment for campus residents.</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11</a:t>
            </a:fld>
            <a:endParaRPr lang="en-US"/>
          </a:p>
        </p:txBody>
      </p:sp>
    </p:spTree>
    <p:extLst>
      <p:ext uri="{BB962C8B-B14F-4D97-AF65-F5344CB8AC3E}">
        <p14:creationId xmlns:p14="http://schemas.microsoft.com/office/powerpoint/2010/main" val="224724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14</a:t>
            </a:fld>
            <a:endParaRPr lang="en-US"/>
          </a:p>
        </p:txBody>
      </p:sp>
    </p:spTree>
    <p:extLst>
      <p:ext uri="{BB962C8B-B14F-4D97-AF65-F5344CB8AC3E}">
        <p14:creationId xmlns:p14="http://schemas.microsoft.com/office/powerpoint/2010/main" val="249271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15</a:t>
            </a:fld>
            <a:endParaRPr lang="en-US"/>
          </a:p>
        </p:txBody>
      </p:sp>
    </p:spTree>
    <p:extLst>
      <p:ext uri="{BB962C8B-B14F-4D97-AF65-F5344CB8AC3E}">
        <p14:creationId xmlns:p14="http://schemas.microsoft.com/office/powerpoint/2010/main" val="271369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Currently we are looking at WSU as our peer institution, looking at their adoption rate and scaling it to match CWU. What we believe will be the adoption rate, and measured after 3 years of implantation to validate these numbers. </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16</a:t>
            </a:fld>
            <a:endParaRPr lang="en-US"/>
          </a:p>
        </p:txBody>
      </p:sp>
    </p:spTree>
    <p:extLst>
      <p:ext uri="{BB962C8B-B14F-4D97-AF65-F5344CB8AC3E}">
        <p14:creationId xmlns:p14="http://schemas.microsoft.com/office/powerpoint/2010/main" val="26447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 We would welcome feedback from [Jeff] if these numbers should be adjusted, at this time these are the figures we believe would be acceptable. If [Jeff or CWU] believe we can or will be required to match or no overage is acceptable we can adjust. </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17</a:t>
            </a:fld>
            <a:endParaRPr lang="en-US"/>
          </a:p>
        </p:txBody>
      </p:sp>
    </p:spTree>
    <p:extLst>
      <p:ext uri="{BB962C8B-B14F-4D97-AF65-F5344CB8AC3E}">
        <p14:creationId xmlns:p14="http://schemas.microsoft.com/office/powerpoint/2010/main" val="324828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Will the project help CWU meet the goal of 2030, and if the grant has any requirements we will need to take this into account, </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18</a:t>
            </a:fld>
            <a:endParaRPr lang="en-US"/>
          </a:p>
        </p:txBody>
      </p:sp>
    </p:spTree>
    <p:extLst>
      <p:ext uri="{BB962C8B-B14F-4D97-AF65-F5344CB8AC3E}">
        <p14:creationId xmlns:p14="http://schemas.microsoft.com/office/powerpoint/2010/main" val="193472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would like to acknowledge the fact that ease of management and where the program will be managed and operated. This however is difficult to quantify and put into a numeral score. CWU will need to make special considerations related to the chosen alternative.</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19</a:t>
            </a:fld>
            <a:endParaRPr lang="en-US"/>
          </a:p>
        </p:txBody>
      </p:sp>
    </p:spTree>
    <p:extLst>
      <p:ext uri="{BB962C8B-B14F-4D97-AF65-F5344CB8AC3E}">
        <p14:creationId xmlns:p14="http://schemas.microsoft.com/office/powerpoint/2010/main" val="32329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20</a:t>
            </a:fld>
            <a:endParaRPr lang="en-US"/>
          </a:p>
        </p:txBody>
      </p:sp>
    </p:spTree>
    <p:extLst>
      <p:ext uri="{BB962C8B-B14F-4D97-AF65-F5344CB8AC3E}">
        <p14:creationId xmlns:p14="http://schemas.microsoft.com/office/powerpoint/2010/main" val="308658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21</a:t>
            </a:fld>
            <a:endParaRPr lang="en-US"/>
          </a:p>
        </p:txBody>
      </p:sp>
    </p:spTree>
    <p:extLst>
      <p:ext uri="{BB962C8B-B14F-4D97-AF65-F5344CB8AC3E}">
        <p14:creationId xmlns:p14="http://schemas.microsoft.com/office/powerpoint/2010/main" val="183222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3B45"/>
                </a:solidFill>
                <a:effectLst/>
                <a:latin typeface="LatoWeb"/>
              </a:rPr>
              <a:t>While students need to commute to and from campus, there is room to reduce the amount of </a:t>
            </a:r>
            <a:r>
              <a:rPr lang="en-US" b="0" i="0" dirty="0" err="1">
                <a:solidFill>
                  <a:srgbClr val="2D3B45"/>
                </a:solidFill>
                <a:effectLst/>
                <a:latin typeface="LatoWeb"/>
              </a:rPr>
              <a:t>intracampus</a:t>
            </a:r>
            <a:r>
              <a:rPr lang="en-US" b="0" i="0" dirty="0">
                <a:solidFill>
                  <a:srgbClr val="2D3B45"/>
                </a:solidFill>
                <a:effectLst/>
                <a:latin typeface="LatoWeb"/>
              </a:rPr>
              <a:t> commuting that occurs. By implementing micromobility measures and programs that utilize the EPA’s Community Change Grant, CWU can reduce its overall negative effect on climate change.  {SLIDE}</a:t>
            </a:r>
            <a:br>
              <a:rPr lang="en-US" dirty="0"/>
            </a:b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2</a:t>
            </a:fld>
            <a:endParaRPr lang="en-US"/>
          </a:p>
        </p:txBody>
      </p:sp>
    </p:spTree>
    <p:extLst>
      <p:ext uri="{BB962C8B-B14F-4D97-AF65-F5344CB8AC3E}">
        <p14:creationId xmlns:p14="http://schemas.microsoft.com/office/powerpoint/2010/main" val="382375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3B45"/>
                </a:solidFill>
                <a:effectLst/>
                <a:latin typeface="LatoWeb"/>
              </a:rPr>
              <a:t>This leads us to ask: what kind of Ellensburg campus micromobility program can best help CWU meet its emissions reduction commitments? {SLIDE}</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3</a:t>
            </a:fld>
            <a:endParaRPr lang="en-US"/>
          </a:p>
        </p:txBody>
      </p:sp>
    </p:spTree>
    <p:extLst>
      <p:ext uri="{BB962C8B-B14F-4D97-AF65-F5344CB8AC3E}">
        <p14:creationId xmlns:p14="http://schemas.microsoft.com/office/powerpoint/2010/main" val="265294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identify the most practical solutions for micromobility implementation it’s important to understand the existing standards that define such infrastructure for public institutions. At present that includes Washington Administrative Code and procedures for all public agencies, including universities. The primary standard is defined in WAC Title 478 and subsections. Other code not reflected here might include policies and procedures for revisions to traffic flow and public access. It’s important to understand, internalize and adhere to these standards when seeking public funding and when developing implementation to best protect CWU from legal and financial risk and to promote a productive, compliant environment for all users.</a:t>
            </a:r>
          </a:p>
        </p:txBody>
      </p:sp>
      <p:sp>
        <p:nvSpPr>
          <p:cNvPr id="4" name="Slide Number Placeholder 3"/>
          <p:cNvSpPr>
            <a:spLocks noGrp="1"/>
          </p:cNvSpPr>
          <p:nvPr>
            <p:ph type="sldNum" sz="quarter" idx="5"/>
          </p:nvPr>
        </p:nvSpPr>
        <p:spPr/>
        <p:txBody>
          <a:bodyPr/>
          <a:lstStyle/>
          <a:p>
            <a:fld id="{CB133A76-05D4-46BB-A7BF-0D5B2E912739}" type="slidenum">
              <a:rPr lang="en-US" smtClean="0"/>
              <a:t>4</a:t>
            </a:fld>
            <a:endParaRPr lang="en-US"/>
          </a:p>
        </p:txBody>
      </p:sp>
    </p:spTree>
    <p:extLst>
      <p:ext uri="{BB962C8B-B14F-4D97-AF65-F5344CB8AC3E}">
        <p14:creationId xmlns:p14="http://schemas.microsoft.com/office/powerpoint/2010/main" val="322814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their part, a number of institutions in the state and in the region have taken different, individualized approaches to implementing micromobility on campus. </a:t>
            </a:r>
          </a:p>
        </p:txBody>
      </p:sp>
      <p:sp>
        <p:nvSpPr>
          <p:cNvPr id="4" name="Slide Number Placeholder 3"/>
          <p:cNvSpPr>
            <a:spLocks noGrp="1"/>
          </p:cNvSpPr>
          <p:nvPr>
            <p:ph type="sldNum" sz="quarter" idx="5"/>
          </p:nvPr>
        </p:nvSpPr>
        <p:spPr/>
        <p:txBody>
          <a:bodyPr/>
          <a:lstStyle/>
          <a:p>
            <a:fld id="{CB133A76-05D4-46BB-A7BF-0D5B2E912739}" type="slidenum">
              <a:rPr lang="en-US" smtClean="0"/>
              <a:t>5</a:t>
            </a:fld>
            <a:endParaRPr lang="en-US"/>
          </a:p>
        </p:txBody>
      </p:sp>
    </p:spTree>
    <p:extLst>
      <p:ext uri="{BB962C8B-B14F-4D97-AF65-F5344CB8AC3E}">
        <p14:creationId xmlns:p14="http://schemas.microsoft.com/office/powerpoint/2010/main" val="330701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6</a:t>
            </a:fld>
            <a:endParaRPr lang="en-US"/>
          </a:p>
        </p:txBody>
      </p:sp>
    </p:spTree>
    <p:extLst>
      <p:ext uri="{BB962C8B-B14F-4D97-AF65-F5344CB8AC3E}">
        <p14:creationId xmlns:p14="http://schemas.microsoft.com/office/powerpoint/2010/main" val="187776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120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Social Cost of Carbon</a:t>
            </a:r>
            <a:r>
              <a:rPr lang="en-US" sz="1800" b="0" i="0" u="none" strike="noStrike" dirty="0">
                <a:solidFill>
                  <a:srgbClr val="000000"/>
                </a:solidFill>
                <a:effectLst/>
                <a:latin typeface="Arial" panose="020B0604020202020204" pitchFamily="34" charset="0"/>
              </a:rPr>
              <a:t>: Represents the economic damages caused by vehicle emissions.</a:t>
            </a:r>
          </a:p>
          <a:p>
            <a:r>
              <a:rPr lang="en-US" sz="1800" b="1" i="0" u="none" strike="noStrike" dirty="0">
                <a:solidFill>
                  <a:srgbClr val="000000"/>
                </a:solidFill>
                <a:effectLst/>
                <a:latin typeface="Arial" panose="020B0604020202020204" pitchFamily="34" charset="0"/>
              </a:rPr>
              <a:t>Health Benefits Foregone</a:t>
            </a:r>
            <a:r>
              <a:rPr lang="en-US" sz="1800" b="0" i="0" u="none" strike="noStrike" dirty="0">
                <a:solidFill>
                  <a:srgbClr val="000000"/>
                </a:solidFill>
                <a:effectLst/>
                <a:latin typeface="Arial" panose="020B0604020202020204" pitchFamily="34" charset="0"/>
              </a:rPr>
              <a:t>: Represents lost benefits of active transportation, like walking or biking.</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7</a:t>
            </a:fld>
            <a:endParaRPr lang="en-US"/>
          </a:p>
        </p:txBody>
      </p:sp>
    </p:spTree>
    <p:extLst>
      <p:ext uri="{BB962C8B-B14F-4D97-AF65-F5344CB8AC3E}">
        <p14:creationId xmlns:p14="http://schemas.microsoft.com/office/powerpoint/2010/main" val="235393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1C1C1C"/>
                </a:solidFill>
                <a:effectLst/>
                <a:latin typeface="Arial" panose="020B0604020202020204" pitchFamily="34" charset="0"/>
              </a:rPr>
              <a:t>We need to acknowledge a wide range of users with differing interests. Although we all share a common goal of reducing carbon emissions, the methods to achieve this can vary significantly. </a:t>
            </a:r>
            <a:endParaRPr lang="en-US" dirty="0"/>
          </a:p>
        </p:txBody>
      </p:sp>
      <p:sp>
        <p:nvSpPr>
          <p:cNvPr id="4" name="Slide Number Placeholder 3"/>
          <p:cNvSpPr>
            <a:spLocks noGrp="1"/>
          </p:cNvSpPr>
          <p:nvPr>
            <p:ph type="sldNum" sz="quarter" idx="5"/>
          </p:nvPr>
        </p:nvSpPr>
        <p:spPr/>
        <p:txBody>
          <a:bodyPr/>
          <a:lstStyle/>
          <a:p>
            <a:fld id="{CB133A76-05D4-46BB-A7BF-0D5B2E912739}" type="slidenum">
              <a:rPr lang="en-US" smtClean="0"/>
              <a:t>8</a:t>
            </a:fld>
            <a:endParaRPr lang="en-US"/>
          </a:p>
        </p:txBody>
      </p:sp>
    </p:spTree>
    <p:extLst>
      <p:ext uri="{BB962C8B-B14F-4D97-AF65-F5344CB8AC3E}">
        <p14:creationId xmlns:p14="http://schemas.microsoft.com/office/powerpoint/2010/main" val="84674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D3B45"/>
                </a:solidFill>
                <a:effectLst/>
                <a:latin typeface="LatoWeb"/>
              </a:rPr>
              <a:t>Despite the rapid growth in the number of micromobility programs, many residents still lack access to these services (Aman et al., 2021). </a:t>
            </a:r>
          </a:p>
          <a:p>
            <a:pPr algn="l"/>
            <a:endParaRPr lang="en-US" b="0" i="0" dirty="0">
              <a:solidFill>
                <a:srgbClr val="2D3B45"/>
              </a:solidFill>
              <a:effectLst/>
              <a:latin typeface="LatoWeb"/>
            </a:endParaRPr>
          </a:p>
          <a:p>
            <a:pPr algn="l"/>
            <a:r>
              <a:rPr lang="en-US" b="0" i="0" dirty="0">
                <a:solidFill>
                  <a:srgbClr val="2D3B45"/>
                </a:solidFill>
                <a:effectLst/>
                <a:latin typeface="LatoWeb"/>
              </a:rPr>
              <a:t>Spatial: For example, placing devices only at the south end of the campus could limit access for residents of Northside Commons. In addition, stations should be located in visible and safe areas, complemented by clear signage such as banners and flags. </a:t>
            </a:r>
          </a:p>
          <a:p>
            <a:pPr algn="l"/>
            <a:endParaRPr lang="en-US" b="0" i="0" dirty="0">
              <a:solidFill>
                <a:srgbClr val="2D3B45"/>
              </a:solidFill>
              <a:effectLst/>
              <a:latin typeface="LatoWeb"/>
            </a:endParaRPr>
          </a:p>
          <a:p>
            <a:pPr algn="l"/>
            <a:r>
              <a:rPr lang="en-US" b="0" i="0" dirty="0">
                <a:solidFill>
                  <a:srgbClr val="2D3B45"/>
                </a:solidFill>
                <a:effectLst/>
                <a:latin typeface="LatoWeb"/>
              </a:rPr>
              <a:t>Physical: Providing options like seated scooters, tricycles, semi-recumbent bikes, and hand cycles can enhance accessibility for individuals with disabilities. This approach would add a personal touch to the program while improving user safety and overall experience. </a:t>
            </a:r>
          </a:p>
          <a:p>
            <a:pPr algn="l"/>
            <a:endParaRPr lang="en-US" b="0" i="0" dirty="0">
              <a:solidFill>
                <a:srgbClr val="2D3B45"/>
              </a:solidFill>
              <a:effectLst/>
              <a:latin typeface="LatoWeb"/>
            </a:endParaRPr>
          </a:p>
          <a:p>
            <a:pPr algn="l"/>
            <a:r>
              <a:rPr lang="en-US" b="0" i="0" dirty="0">
                <a:solidFill>
                  <a:srgbClr val="2D3B45"/>
                </a:solidFill>
                <a:effectLst/>
                <a:latin typeface="LatoWeb"/>
              </a:rPr>
              <a:t>Tech: The application used for the micromobility program should be compatible with both iOS and Android platforms to accommodate the diverse preferences of users. Additionally, it should be designed to minimize battery usage on users' phones. </a:t>
            </a:r>
          </a:p>
          <a:p>
            <a:pPr algn="l"/>
            <a:endParaRPr lang="en-US" b="0" i="0" dirty="0">
              <a:solidFill>
                <a:srgbClr val="2D3B45"/>
              </a:solidFill>
              <a:effectLst/>
              <a:latin typeface="LatoWeb"/>
            </a:endParaRPr>
          </a:p>
          <a:p>
            <a:pPr algn="l"/>
            <a:r>
              <a:rPr lang="en-US" b="0" i="0" dirty="0">
                <a:solidFill>
                  <a:srgbClr val="2D3B45"/>
                </a:solidFill>
                <a:effectLst/>
                <a:latin typeface="LatoWeb"/>
              </a:rPr>
              <a:t>Cost: As Lucas et al. (2016) highlight, affordability is a significant barrier to accessing transportation. Minimizing financial burdens on users is essential for justifying investments in micromobility. Therefore, fees should be well-considered to support users' accessibility while also facilitating the program’s goals.</a:t>
            </a:r>
          </a:p>
        </p:txBody>
      </p:sp>
      <p:sp>
        <p:nvSpPr>
          <p:cNvPr id="4" name="Slide Number Placeholder 3"/>
          <p:cNvSpPr>
            <a:spLocks noGrp="1"/>
          </p:cNvSpPr>
          <p:nvPr>
            <p:ph type="sldNum" sz="quarter" idx="5"/>
          </p:nvPr>
        </p:nvSpPr>
        <p:spPr/>
        <p:txBody>
          <a:bodyPr/>
          <a:lstStyle/>
          <a:p>
            <a:fld id="{CB133A76-05D4-46BB-A7BF-0D5B2E912739}" type="slidenum">
              <a:rPr lang="en-US" smtClean="0"/>
              <a:t>9</a:t>
            </a:fld>
            <a:endParaRPr lang="en-US"/>
          </a:p>
        </p:txBody>
      </p:sp>
    </p:spTree>
    <p:extLst>
      <p:ext uri="{BB962C8B-B14F-4D97-AF65-F5344CB8AC3E}">
        <p14:creationId xmlns:p14="http://schemas.microsoft.com/office/powerpoint/2010/main" val="3042549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1"/>
        </a:solidFill>
        <a:effectLst/>
      </p:bgPr>
    </p:bg>
    <p:spTree>
      <p:nvGrpSpPr>
        <p:cNvPr id="1" name=""/>
        <p:cNvGrpSpPr/>
        <p:nvPr/>
      </p:nvGrpSpPr>
      <p:grpSpPr>
        <a:xfrm>
          <a:off x="0" y="0"/>
          <a:ext cx="0" cy="0"/>
          <a:chOff x="0" y="0"/>
          <a:chExt cx="0" cy="0"/>
        </a:xfrm>
      </p:grpSpPr>
      <p:pic>
        <p:nvPicPr>
          <p:cNvPr id="11" name="Picture 10" descr="Icon&#10;&#10;Description automatically generated with medium confidence">
            <a:extLst>
              <a:ext uri="{FF2B5EF4-FFF2-40B4-BE49-F238E27FC236}">
                <a16:creationId xmlns:a16="http://schemas.microsoft.com/office/drawing/2014/main" id="{7714F355-5A12-8230-A04F-DB4CFD8AABEA}"/>
              </a:ext>
            </a:extLst>
          </p:cNvPr>
          <p:cNvPicPr>
            <a:picLocks noChangeAspect="1"/>
          </p:cNvPicPr>
          <p:nvPr userDrawn="1"/>
        </p:nvPicPr>
        <p:blipFill>
          <a:blip r:embed="rId2"/>
          <a:stretch>
            <a:fillRect/>
          </a:stretch>
        </p:blipFill>
        <p:spPr>
          <a:xfrm>
            <a:off x="466380" y="444964"/>
            <a:ext cx="2588970" cy="880710"/>
          </a:xfrm>
          <a:prstGeom prst="rect">
            <a:avLst/>
          </a:prstGeom>
        </p:spPr>
      </p:pic>
      <p:sp>
        <p:nvSpPr>
          <p:cNvPr id="32" name="Title 4">
            <a:extLst>
              <a:ext uri="{FF2B5EF4-FFF2-40B4-BE49-F238E27FC236}">
                <a16:creationId xmlns:a16="http://schemas.microsoft.com/office/drawing/2014/main" id="{376BA4C8-0C0E-46AB-C70B-892A65D9005C}"/>
              </a:ext>
            </a:extLst>
          </p:cNvPr>
          <p:cNvSpPr>
            <a:spLocks noGrp="1"/>
          </p:cNvSpPr>
          <p:nvPr>
            <p:ph type="title"/>
          </p:nvPr>
        </p:nvSpPr>
        <p:spPr>
          <a:xfrm>
            <a:off x="-1" y="1736355"/>
            <a:ext cx="6909343" cy="2234458"/>
          </a:xfrm>
          <a:prstGeom prst="rect">
            <a:avLst/>
          </a:prstGeom>
          <a:solidFill>
            <a:schemeClr val="bg1"/>
          </a:solidFill>
        </p:spPr>
        <p:txBody>
          <a:bodyPr wrap="square" lIns="731520" tIns="365760" rIns="365760" bIns="365760" anchor="t" anchorCtr="0">
            <a:spAutoFit/>
          </a:bodyPr>
          <a:lstStyle>
            <a:lvl1pPr algn="l">
              <a:defRPr lang="en-US" sz="5400" noProof="0" dirty="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Master title style</a:t>
            </a:r>
          </a:p>
        </p:txBody>
      </p:sp>
    </p:spTree>
    <p:extLst>
      <p:ext uri="{BB962C8B-B14F-4D97-AF65-F5344CB8AC3E}">
        <p14:creationId xmlns:p14="http://schemas.microsoft.com/office/powerpoint/2010/main" val="2551325276"/>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4152">
          <p15:clr>
            <a:srgbClr val="FBAE40"/>
          </p15:clr>
        </p15:guide>
        <p15:guide id="4" pos="75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singl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0" y="1902080"/>
            <a:ext cx="5318260" cy="4016144"/>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8" y="1901330"/>
            <a:ext cx="5318260" cy="4016144"/>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8" name="Picture 7" descr="Icon&#10;&#10;Description automatically generated with medium confidence">
            <a:extLst>
              <a:ext uri="{FF2B5EF4-FFF2-40B4-BE49-F238E27FC236}">
                <a16:creationId xmlns:a16="http://schemas.microsoft.com/office/drawing/2014/main" id="{C49D5A58-3A7B-6943-4A66-D1701204FF6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5" name="Title 1">
            <a:extLst>
              <a:ext uri="{FF2B5EF4-FFF2-40B4-BE49-F238E27FC236}">
                <a16:creationId xmlns:a16="http://schemas.microsoft.com/office/drawing/2014/main" id="{D47831F9-D762-1DA7-2D48-3C1591EFA25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6" name="Parallelogram 15">
            <a:extLst>
              <a:ext uri="{FF2B5EF4-FFF2-40B4-BE49-F238E27FC236}">
                <a16:creationId xmlns:a16="http://schemas.microsoft.com/office/drawing/2014/main" id="{91810D75-DB40-AA55-1E36-88ECC69BACCA}"/>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0318E29C-24E4-9ED9-8772-1C57DA76D0F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4" name="Subtitle 2">
            <a:extLst>
              <a:ext uri="{FF2B5EF4-FFF2-40B4-BE49-F238E27FC236}">
                <a16:creationId xmlns:a16="http://schemas.microsoft.com/office/drawing/2014/main" id="{FF0074AA-62A3-45C5-ABAB-9694574F8D96}"/>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2033125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with singl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0"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4" name="Picture 3" descr="Icon&#10;&#10;Description automatically generated with medium confidence">
            <a:extLst>
              <a:ext uri="{FF2B5EF4-FFF2-40B4-BE49-F238E27FC236}">
                <a16:creationId xmlns:a16="http://schemas.microsoft.com/office/drawing/2014/main" id="{49BBFFE0-8152-7AE1-18BE-8604218DFDF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7" name="Title 1">
            <a:extLst>
              <a:ext uri="{FF2B5EF4-FFF2-40B4-BE49-F238E27FC236}">
                <a16:creationId xmlns:a16="http://schemas.microsoft.com/office/drawing/2014/main" id="{AFF17DD6-DE9B-7829-0D8B-F8FE2CC40D48}"/>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8" name="Parallelogram 17">
            <a:extLst>
              <a:ext uri="{FF2B5EF4-FFF2-40B4-BE49-F238E27FC236}">
                <a16:creationId xmlns:a16="http://schemas.microsoft.com/office/drawing/2014/main" id="{48644E1B-3978-C198-695B-8A3AE2660C23}"/>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50495FBE-8666-FF3B-A73F-BE8045DC4E71}"/>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6" name="Subtitle 2">
            <a:extLst>
              <a:ext uri="{FF2B5EF4-FFF2-40B4-BE49-F238E27FC236}">
                <a16:creationId xmlns:a16="http://schemas.microsoft.com/office/drawing/2014/main" id="{87847281-BC06-F292-FC80-3EA68433FE4A}"/>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7" name="Content Placeholder 2">
            <a:extLst>
              <a:ext uri="{FF2B5EF4-FFF2-40B4-BE49-F238E27FC236}">
                <a16:creationId xmlns:a16="http://schemas.microsoft.com/office/drawing/2014/main" id="{DF9A43AD-E7E8-AFF2-E082-70DEEBE93C36}"/>
              </a:ext>
            </a:extLst>
          </p:cNvPr>
          <p:cNvSpPr>
            <a:spLocks noGrp="1"/>
          </p:cNvSpPr>
          <p:nvPr>
            <p:ph idx="34"/>
          </p:nvPr>
        </p:nvSpPr>
        <p:spPr>
          <a:xfrm>
            <a:off x="4297129"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2">
            <a:extLst>
              <a:ext uri="{FF2B5EF4-FFF2-40B4-BE49-F238E27FC236}">
                <a16:creationId xmlns:a16="http://schemas.microsoft.com/office/drawing/2014/main" id="{473CD972-1B35-D9AD-780F-F9DFC28E48AF}"/>
              </a:ext>
            </a:extLst>
          </p:cNvPr>
          <p:cNvSpPr>
            <a:spLocks noGrp="1"/>
          </p:cNvSpPr>
          <p:nvPr>
            <p:ph idx="35"/>
          </p:nvPr>
        </p:nvSpPr>
        <p:spPr>
          <a:xfrm>
            <a:off x="8013407"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286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with single subtit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6E5A6EDD-4F1F-CC5A-C4FF-B778DBFE8F7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8" name="Subtitle 2">
            <a:extLst>
              <a:ext uri="{FF2B5EF4-FFF2-40B4-BE49-F238E27FC236}">
                <a16:creationId xmlns:a16="http://schemas.microsoft.com/office/drawing/2014/main" id="{9D11581E-8BBE-658C-2004-44349F0038E4}"/>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9" name="Title 1">
            <a:extLst>
              <a:ext uri="{FF2B5EF4-FFF2-40B4-BE49-F238E27FC236}">
                <a16:creationId xmlns:a16="http://schemas.microsoft.com/office/drawing/2014/main" id="{23B28FC2-0686-7061-5890-2875F02E2AF3}"/>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0" name="Parallelogram 19">
            <a:extLst>
              <a:ext uri="{FF2B5EF4-FFF2-40B4-BE49-F238E27FC236}">
                <a16:creationId xmlns:a16="http://schemas.microsoft.com/office/drawing/2014/main" id="{86F705C5-BB3B-E5C0-0494-739B7E238D50}"/>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23AB276E-98E7-6EC8-8B96-FFEBF6E805A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12" name="Content Placeholder 2">
            <a:extLst>
              <a:ext uri="{FF2B5EF4-FFF2-40B4-BE49-F238E27FC236}">
                <a16:creationId xmlns:a16="http://schemas.microsoft.com/office/drawing/2014/main" id="{E5E69B1F-897B-8DD8-1A22-9E102FE60848}"/>
              </a:ext>
            </a:extLst>
          </p:cNvPr>
          <p:cNvSpPr>
            <a:spLocks noGrp="1"/>
          </p:cNvSpPr>
          <p:nvPr>
            <p:ph idx="1"/>
          </p:nvPr>
        </p:nvSpPr>
        <p:spPr>
          <a:xfrm>
            <a:off x="585739"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2">
            <a:extLst>
              <a:ext uri="{FF2B5EF4-FFF2-40B4-BE49-F238E27FC236}">
                <a16:creationId xmlns:a16="http://schemas.microsoft.com/office/drawing/2014/main" id="{9D34FC05-EA9A-8E0B-4A11-0FB14EC9C834}"/>
              </a:ext>
            </a:extLst>
          </p:cNvPr>
          <p:cNvSpPr>
            <a:spLocks noGrp="1"/>
          </p:cNvSpPr>
          <p:nvPr>
            <p:ph idx="34"/>
          </p:nvPr>
        </p:nvSpPr>
        <p:spPr>
          <a:xfrm>
            <a:off x="2846046"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Content Placeholder 2">
            <a:extLst>
              <a:ext uri="{FF2B5EF4-FFF2-40B4-BE49-F238E27FC236}">
                <a16:creationId xmlns:a16="http://schemas.microsoft.com/office/drawing/2014/main" id="{F3B50B8F-B559-7014-282B-6844AE05C76B}"/>
              </a:ext>
            </a:extLst>
          </p:cNvPr>
          <p:cNvSpPr>
            <a:spLocks noGrp="1"/>
          </p:cNvSpPr>
          <p:nvPr>
            <p:ph idx="35"/>
          </p:nvPr>
        </p:nvSpPr>
        <p:spPr>
          <a:xfrm>
            <a:off x="5107348"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Content Placeholder 2">
            <a:extLst>
              <a:ext uri="{FF2B5EF4-FFF2-40B4-BE49-F238E27FC236}">
                <a16:creationId xmlns:a16="http://schemas.microsoft.com/office/drawing/2014/main" id="{A2427C5A-E328-C88F-4C7C-01FD53DB293E}"/>
              </a:ext>
            </a:extLst>
          </p:cNvPr>
          <p:cNvSpPr>
            <a:spLocks noGrp="1"/>
          </p:cNvSpPr>
          <p:nvPr>
            <p:ph idx="36"/>
          </p:nvPr>
        </p:nvSpPr>
        <p:spPr>
          <a:xfrm>
            <a:off x="7360612"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 name="Content Placeholder 2">
            <a:extLst>
              <a:ext uri="{FF2B5EF4-FFF2-40B4-BE49-F238E27FC236}">
                <a16:creationId xmlns:a16="http://schemas.microsoft.com/office/drawing/2014/main" id="{2218B941-51F6-C20A-8496-F1EFC747C53E}"/>
              </a:ext>
            </a:extLst>
          </p:cNvPr>
          <p:cNvSpPr>
            <a:spLocks noGrp="1"/>
          </p:cNvSpPr>
          <p:nvPr>
            <p:ph idx="37"/>
          </p:nvPr>
        </p:nvSpPr>
        <p:spPr>
          <a:xfrm>
            <a:off x="9613876"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0544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row chart with subtitl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EB8A038-1461-454A-E6C3-66006AC8C16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2" name="Parallelogram 21">
            <a:extLst>
              <a:ext uri="{FF2B5EF4-FFF2-40B4-BE49-F238E27FC236}">
                <a16:creationId xmlns:a16="http://schemas.microsoft.com/office/drawing/2014/main" id="{34030A22-CC8F-BD41-F4A9-C133F1E16E4D}"/>
              </a:ext>
            </a:extLst>
          </p:cNvPr>
          <p:cNvSpPr/>
          <p:nvPr/>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pic>
        <p:nvPicPr>
          <p:cNvPr id="23" name="Picture 22" descr="Icon&#10;&#10;Description automatically generated with medium confidence">
            <a:extLst>
              <a:ext uri="{FF2B5EF4-FFF2-40B4-BE49-F238E27FC236}">
                <a16:creationId xmlns:a16="http://schemas.microsoft.com/office/drawing/2014/main" id="{9A93166F-95FD-34DA-5CA4-A3CD803F8C9B}"/>
              </a:ext>
            </a:extLst>
          </p:cNvPr>
          <p:cNvPicPr>
            <a:picLocks noChangeAspect="1"/>
          </p:cNvPicPr>
          <p:nvPr/>
        </p:nvPicPr>
        <p:blipFill>
          <a:blip r:embed="rId2"/>
          <a:stretch>
            <a:fillRect/>
          </a:stretch>
        </p:blipFill>
        <p:spPr>
          <a:xfrm>
            <a:off x="9817800" y="6094215"/>
            <a:ext cx="1550544" cy="516848"/>
          </a:xfrm>
          <a:prstGeom prst="rect">
            <a:avLst/>
          </a:prstGeom>
        </p:spPr>
      </p:pic>
      <p:sp>
        <p:nvSpPr>
          <p:cNvPr id="2" name="Slide Number Placeholder 5">
            <a:extLst>
              <a:ext uri="{FF2B5EF4-FFF2-40B4-BE49-F238E27FC236}">
                <a16:creationId xmlns:a16="http://schemas.microsoft.com/office/drawing/2014/main" id="{4C4D5AEA-C898-31B9-89B1-E4AD8250BFCD}"/>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5" name="Text Placeholder 4">
            <a:extLst>
              <a:ext uri="{FF2B5EF4-FFF2-40B4-BE49-F238E27FC236}">
                <a16:creationId xmlns:a16="http://schemas.microsoft.com/office/drawing/2014/main" id="{B64900D0-A75A-0071-67CB-7A5D6AF2C721}"/>
              </a:ext>
            </a:extLst>
          </p:cNvPr>
          <p:cNvSpPr>
            <a:spLocks noGrp="1"/>
          </p:cNvSpPr>
          <p:nvPr>
            <p:ph type="body" sz="quarter" idx="34" hasCustomPrompt="1"/>
          </p:nvPr>
        </p:nvSpPr>
        <p:spPr>
          <a:xfrm>
            <a:off x="712339" y="2111083"/>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6" name="Text Placeholder 4">
            <a:extLst>
              <a:ext uri="{FF2B5EF4-FFF2-40B4-BE49-F238E27FC236}">
                <a16:creationId xmlns:a16="http://schemas.microsoft.com/office/drawing/2014/main" id="{7B22906E-8B6C-B1F1-B4AF-98251350FC5D}"/>
              </a:ext>
            </a:extLst>
          </p:cNvPr>
          <p:cNvSpPr>
            <a:spLocks noGrp="1"/>
          </p:cNvSpPr>
          <p:nvPr>
            <p:ph type="body" sz="quarter" idx="35" hasCustomPrompt="1"/>
          </p:nvPr>
        </p:nvSpPr>
        <p:spPr>
          <a:xfrm>
            <a:off x="4230602" y="2115707"/>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7" name="Text Placeholder 4">
            <a:extLst>
              <a:ext uri="{FF2B5EF4-FFF2-40B4-BE49-F238E27FC236}">
                <a16:creationId xmlns:a16="http://schemas.microsoft.com/office/drawing/2014/main" id="{D105E4DA-176A-2166-A797-3921BAD53C2B}"/>
              </a:ext>
            </a:extLst>
          </p:cNvPr>
          <p:cNvSpPr>
            <a:spLocks noGrp="1"/>
          </p:cNvSpPr>
          <p:nvPr>
            <p:ph type="body" sz="quarter" idx="36" hasCustomPrompt="1"/>
          </p:nvPr>
        </p:nvSpPr>
        <p:spPr>
          <a:xfrm>
            <a:off x="712339" y="2903563"/>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8" name="Text Placeholder 4">
            <a:extLst>
              <a:ext uri="{FF2B5EF4-FFF2-40B4-BE49-F238E27FC236}">
                <a16:creationId xmlns:a16="http://schemas.microsoft.com/office/drawing/2014/main" id="{2DB351FF-24AA-4D7E-18ED-92BFD9BD8C28}"/>
              </a:ext>
            </a:extLst>
          </p:cNvPr>
          <p:cNvSpPr>
            <a:spLocks noGrp="1"/>
          </p:cNvSpPr>
          <p:nvPr>
            <p:ph type="body" sz="quarter" idx="37" hasCustomPrompt="1"/>
          </p:nvPr>
        </p:nvSpPr>
        <p:spPr>
          <a:xfrm>
            <a:off x="4230602" y="2908187"/>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9" name="Text Placeholder 4">
            <a:extLst>
              <a:ext uri="{FF2B5EF4-FFF2-40B4-BE49-F238E27FC236}">
                <a16:creationId xmlns:a16="http://schemas.microsoft.com/office/drawing/2014/main" id="{B70D4BEC-DBDB-6E55-4A10-639DB1A79734}"/>
              </a:ext>
            </a:extLst>
          </p:cNvPr>
          <p:cNvSpPr>
            <a:spLocks noGrp="1"/>
          </p:cNvSpPr>
          <p:nvPr>
            <p:ph type="body" sz="quarter" idx="38" hasCustomPrompt="1"/>
          </p:nvPr>
        </p:nvSpPr>
        <p:spPr>
          <a:xfrm>
            <a:off x="712339" y="3687334"/>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0" name="Text Placeholder 4">
            <a:extLst>
              <a:ext uri="{FF2B5EF4-FFF2-40B4-BE49-F238E27FC236}">
                <a16:creationId xmlns:a16="http://schemas.microsoft.com/office/drawing/2014/main" id="{00C60F2A-974D-207C-5B4F-91601F954BDE}"/>
              </a:ext>
            </a:extLst>
          </p:cNvPr>
          <p:cNvSpPr>
            <a:spLocks noGrp="1"/>
          </p:cNvSpPr>
          <p:nvPr>
            <p:ph type="body" sz="quarter" idx="39" hasCustomPrompt="1"/>
          </p:nvPr>
        </p:nvSpPr>
        <p:spPr>
          <a:xfrm>
            <a:off x="4230602" y="3691958"/>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1" name="Text Placeholder 4">
            <a:extLst>
              <a:ext uri="{FF2B5EF4-FFF2-40B4-BE49-F238E27FC236}">
                <a16:creationId xmlns:a16="http://schemas.microsoft.com/office/drawing/2014/main" id="{0FC29A71-A746-B969-2DEB-2C4FB46BB02C}"/>
              </a:ext>
            </a:extLst>
          </p:cNvPr>
          <p:cNvSpPr>
            <a:spLocks noGrp="1"/>
          </p:cNvSpPr>
          <p:nvPr>
            <p:ph type="body" sz="quarter" idx="40" hasCustomPrompt="1"/>
          </p:nvPr>
        </p:nvSpPr>
        <p:spPr>
          <a:xfrm>
            <a:off x="712339" y="4484169"/>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2" name="Text Placeholder 4">
            <a:extLst>
              <a:ext uri="{FF2B5EF4-FFF2-40B4-BE49-F238E27FC236}">
                <a16:creationId xmlns:a16="http://schemas.microsoft.com/office/drawing/2014/main" id="{5BE4ABAE-6AAB-1602-AE93-D5AB736D63AA}"/>
              </a:ext>
            </a:extLst>
          </p:cNvPr>
          <p:cNvSpPr>
            <a:spLocks noGrp="1"/>
          </p:cNvSpPr>
          <p:nvPr>
            <p:ph type="body" sz="quarter" idx="41" hasCustomPrompt="1"/>
          </p:nvPr>
        </p:nvSpPr>
        <p:spPr>
          <a:xfrm>
            <a:off x="4230602" y="4488793"/>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3" name="Text Placeholder 4">
            <a:extLst>
              <a:ext uri="{FF2B5EF4-FFF2-40B4-BE49-F238E27FC236}">
                <a16:creationId xmlns:a16="http://schemas.microsoft.com/office/drawing/2014/main" id="{E9F97BC2-4F8A-53BF-4D67-AC02B96919C1}"/>
              </a:ext>
            </a:extLst>
          </p:cNvPr>
          <p:cNvSpPr>
            <a:spLocks noGrp="1"/>
          </p:cNvSpPr>
          <p:nvPr>
            <p:ph type="body" sz="quarter" idx="42" hasCustomPrompt="1"/>
          </p:nvPr>
        </p:nvSpPr>
        <p:spPr>
          <a:xfrm>
            <a:off x="712339" y="5272294"/>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4" name="Text Placeholder 4">
            <a:extLst>
              <a:ext uri="{FF2B5EF4-FFF2-40B4-BE49-F238E27FC236}">
                <a16:creationId xmlns:a16="http://schemas.microsoft.com/office/drawing/2014/main" id="{6B0E77AB-AD2B-7061-DC78-568FB389D0AA}"/>
              </a:ext>
            </a:extLst>
          </p:cNvPr>
          <p:cNvSpPr>
            <a:spLocks noGrp="1"/>
          </p:cNvSpPr>
          <p:nvPr>
            <p:ph type="body" sz="quarter" idx="43" hasCustomPrompt="1"/>
          </p:nvPr>
        </p:nvSpPr>
        <p:spPr>
          <a:xfrm>
            <a:off x="4230602" y="5276918"/>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5" name="Subtitle 2">
            <a:extLst>
              <a:ext uri="{FF2B5EF4-FFF2-40B4-BE49-F238E27FC236}">
                <a16:creationId xmlns:a16="http://schemas.microsoft.com/office/drawing/2014/main" id="{E3EB6286-445A-C70F-B682-DF467F270CB3}"/>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43146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side image with crimson slant">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41CE15B4-9140-263D-AB86-9966A8D641CA}"/>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6095999" y="1698185"/>
            <a:ext cx="5708451"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6096000"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14" name="Title 1">
            <a:extLst>
              <a:ext uri="{FF2B5EF4-FFF2-40B4-BE49-F238E27FC236}">
                <a16:creationId xmlns:a16="http://schemas.microsoft.com/office/drawing/2014/main" id="{4C98DEBF-232D-F97C-3F1C-9469982BA867}"/>
              </a:ext>
            </a:extLst>
          </p:cNvPr>
          <p:cNvSpPr>
            <a:spLocks noGrp="1"/>
          </p:cNvSpPr>
          <p:nvPr>
            <p:ph type="title" hasCustomPrompt="1"/>
          </p:nvPr>
        </p:nvSpPr>
        <p:spPr>
          <a:xfrm>
            <a:off x="6095999" y="671608"/>
            <a:ext cx="5708452"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6" name="Rectangle 6">
            <a:extLst>
              <a:ext uri="{FF2B5EF4-FFF2-40B4-BE49-F238E27FC236}">
                <a16:creationId xmlns:a16="http://schemas.microsoft.com/office/drawing/2014/main" id="{86A165DE-91A1-AA60-D03C-76913E0BFDF1}"/>
              </a:ext>
            </a:extLst>
          </p:cNvPr>
          <p:cNvSpPr/>
          <p:nvPr userDrawn="1"/>
        </p:nvSpPr>
        <p:spPr>
          <a:xfrm>
            <a:off x="0" y="0"/>
            <a:ext cx="6096000" cy="6858000"/>
          </a:xfrm>
          <a:custGeom>
            <a:avLst/>
            <a:gdLst>
              <a:gd name="connsiteX0" fmla="*/ 0 w 5035549"/>
              <a:gd name="connsiteY0" fmla="*/ 0 h 6858000"/>
              <a:gd name="connsiteX1" fmla="*/ 5035549 w 5035549"/>
              <a:gd name="connsiteY1" fmla="*/ 0 h 6858000"/>
              <a:gd name="connsiteX2" fmla="*/ 5035549 w 5035549"/>
              <a:gd name="connsiteY2" fmla="*/ 6858000 h 6858000"/>
              <a:gd name="connsiteX3" fmla="*/ 0 w 5035549"/>
              <a:gd name="connsiteY3" fmla="*/ 6858000 h 6858000"/>
              <a:gd name="connsiteX4" fmla="*/ 0 w 5035549"/>
              <a:gd name="connsiteY4" fmla="*/ 0 h 6858000"/>
              <a:gd name="connsiteX0" fmla="*/ 0 w 5035549"/>
              <a:gd name="connsiteY0" fmla="*/ 0 h 6858000"/>
              <a:gd name="connsiteX1" fmla="*/ 5035549 w 5035549"/>
              <a:gd name="connsiteY1" fmla="*/ 0 h 6858000"/>
              <a:gd name="connsiteX2" fmla="*/ 1098549 w 5035549"/>
              <a:gd name="connsiteY2" fmla="*/ 6858000 h 6858000"/>
              <a:gd name="connsiteX3" fmla="*/ 0 w 5035549"/>
              <a:gd name="connsiteY3" fmla="*/ 6858000 h 6858000"/>
              <a:gd name="connsiteX4" fmla="*/ 0 w 5035549"/>
              <a:gd name="connsiteY4" fmla="*/ 0 h 6858000"/>
              <a:gd name="connsiteX0" fmla="*/ 0 w 5886449"/>
              <a:gd name="connsiteY0" fmla="*/ 6350 h 6864350"/>
              <a:gd name="connsiteX1" fmla="*/ 5886449 w 5886449"/>
              <a:gd name="connsiteY1" fmla="*/ 0 h 6864350"/>
              <a:gd name="connsiteX2" fmla="*/ 1098549 w 5886449"/>
              <a:gd name="connsiteY2" fmla="*/ 6864350 h 6864350"/>
              <a:gd name="connsiteX3" fmla="*/ 0 w 5886449"/>
              <a:gd name="connsiteY3" fmla="*/ 6864350 h 6864350"/>
              <a:gd name="connsiteX4" fmla="*/ 0 w 5886449"/>
              <a:gd name="connsiteY4" fmla="*/ 6350 h 6864350"/>
              <a:gd name="connsiteX0" fmla="*/ 0 w 5886449"/>
              <a:gd name="connsiteY0" fmla="*/ 6350 h 6864350"/>
              <a:gd name="connsiteX1" fmla="*/ 5886449 w 5886449"/>
              <a:gd name="connsiteY1" fmla="*/ 0 h 6864350"/>
              <a:gd name="connsiteX2" fmla="*/ 2012949 w 5886449"/>
              <a:gd name="connsiteY2" fmla="*/ 6864350 h 6864350"/>
              <a:gd name="connsiteX3" fmla="*/ 0 w 5886449"/>
              <a:gd name="connsiteY3" fmla="*/ 6864350 h 6864350"/>
              <a:gd name="connsiteX4" fmla="*/ 0 w 5886449"/>
              <a:gd name="connsiteY4" fmla="*/ 6350 h 6864350"/>
              <a:gd name="connsiteX0" fmla="*/ 0 w 5003799"/>
              <a:gd name="connsiteY0" fmla="*/ 0 h 6858000"/>
              <a:gd name="connsiteX1" fmla="*/ 5003799 w 5003799"/>
              <a:gd name="connsiteY1" fmla="*/ 0 h 6858000"/>
              <a:gd name="connsiteX2" fmla="*/ 2012949 w 5003799"/>
              <a:gd name="connsiteY2" fmla="*/ 6858000 h 6858000"/>
              <a:gd name="connsiteX3" fmla="*/ 0 w 5003799"/>
              <a:gd name="connsiteY3" fmla="*/ 6858000 h 6858000"/>
              <a:gd name="connsiteX4" fmla="*/ 0 w 50037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799" h="6858000">
                <a:moveTo>
                  <a:pt x="0" y="0"/>
                </a:moveTo>
                <a:lnTo>
                  <a:pt x="5003799" y="0"/>
                </a:lnTo>
                <a:lnTo>
                  <a:pt x="201294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ter Semi Bold" panose="02000503000000020004" pitchFamily="2" charset="0"/>
            </a:endParaRPr>
          </a:p>
        </p:txBody>
      </p:sp>
      <p:sp>
        <p:nvSpPr>
          <p:cNvPr id="15" name="Picture Placeholder 12">
            <a:extLst>
              <a:ext uri="{FF2B5EF4-FFF2-40B4-BE49-F238E27FC236}">
                <a16:creationId xmlns:a16="http://schemas.microsoft.com/office/drawing/2014/main" id="{CD37D7E4-CE85-5A69-0FB3-9B2942D9E8C1}"/>
              </a:ext>
            </a:extLst>
          </p:cNvPr>
          <p:cNvSpPr>
            <a:spLocks noGrp="1"/>
          </p:cNvSpPr>
          <p:nvPr>
            <p:ph type="pic" sz="quarter" idx="34"/>
          </p:nvPr>
        </p:nvSpPr>
        <p:spPr>
          <a:xfrm>
            <a:off x="759595" y="762000"/>
            <a:ext cx="4377556" cy="5085278"/>
          </a:xfrm>
          <a:prstGeom prst="rect">
            <a:avLst/>
          </a:prstGeom>
          <a:solidFill>
            <a:schemeClr val="bg1">
              <a:lumMod val="95000"/>
            </a:schemeClr>
          </a:solidFill>
        </p:spPr>
        <p:txBody>
          <a:bodyPr/>
          <a:lstStyle/>
          <a:p>
            <a:r>
              <a:rPr lang="en-US" dirty="0"/>
              <a:t>Click icon to add picture</a:t>
            </a:r>
          </a:p>
        </p:txBody>
      </p:sp>
      <p:sp>
        <p:nvSpPr>
          <p:cNvPr id="2" name="Slide Number Placeholder 5">
            <a:extLst>
              <a:ext uri="{FF2B5EF4-FFF2-40B4-BE49-F238E27FC236}">
                <a16:creationId xmlns:a16="http://schemas.microsoft.com/office/drawing/2014/main" id="{A24283D6-A5EB-B432-34C4-ABF1B2F0E03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88611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side image with crimson sla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6F93C-C925-6E5A-CCEE-123259C2F144}"/>
              </a:ext>
            </a:extLst>
          </p:cNvPr>
          <p:cNvSpPr/>
          <p:nvPr userDrawn="1"/>
        </p:nvSpPr>
        <p:spPr>
          <a:xfrm flipH="1">
            <a:off x="6265908" y="0"/>
            <a:ext cx="5926091" cy="6858000"/>
          </a:xfrm>
          <a:custGeom>
            <a:avLst/>
            <a:gdLst>
              <a:gd name="connsiteX0" fmla="*/ 0 w 5035549"/>
              <a:gd name="connsiteY0" fmla="*/ 0 h 6858000"/>
              <a:gd name="connsiteX1" fmla="*/ 5035549 w 5035549"/>
              <a:gd name="connsiteY1" fmla="*/ 0 h 6858000"/>
              <a:gd name="connsiteX2" fmla="*/ 5035549 w 5035549"/>
              <a:gd name="connsiteY2" fmla="*/ 6858000 h 6858000"/>
              <a:gd name="connsiteX3" fmla="*/ 0 w 5035549"/>
              <a:gd name="connsiteY3" fmla="*/ 6858000 h 6858000"/>
              <a:gd name="connsiteX4" fmla="*/ 0 w 5035549"/>
              <a:gd name="connsiteY4" fmla="*/ 0 h 6858000"/>
              <a:gd name="connsiteX0" fmla="*/ 0 w 5035549"/>
              <a:gd name="connsiteY0" fmla="*/ 0 h 6858000"/>
              <a:gd name="connsiteX1" fmla="*/ 5035549 w 5035549"/>
              <a:gd name="connsiteY1" fmla="*/ 0 h 6858000"/>
              <a:gd name="connsiteX2" fmla="*/ 1098549 w 5035549"/>
              <a:gd name="connsiteY2" fmla="*/ 6858000 h 6858000"/>
              <a:gd name="connsiteX3" fmla="*/ 0 w 5035549"/>
              <a:gd name="connsiteY3" fmla="*/ 6858000 h 6858000"/>
              <a:gd name="connsiteX4" fmla="*/ 0 w 5035549"/>
              <a:gd name="connsiteY4" fmla="*/ 0 h 6858000"/>
              <a:gd name="connsiteX0" fmla="*/ 0 w 5886449"/>
              <a:gd name="connsiteY0" fmla="*/ 6350 h 6864350"/>
              <a:gd name="connsiteX1" fmla="*/ 5886449 w 5886449"/>
              <a:gd name="connsiteY1" fmla="*/ 0 h 6864350"/>
              <a:gd name="connsiteX2" fmla="*/ 1098549 w 5886449"/>
              <a:gd name="connsiteY2" fmla="*/ 6864350 h 6864350"/>
              <a:gd name="connsiteX3" fmla="*/ 0 w 5886449"/>
              <a:gd name="connsiteY3" fmla="*/ 6864350 h 6864350"/>
              <a:gd name="connsiteX4" fmla="*/ 0 w 5886449"/>
              <a:gd name="connsiteY4" fmla="*/ 6350 h 6864350"/>
              <a:gd name="connsiteX0" fmla="*/ 0 w 5886449"/>
              <a:gd name="connsiteY0" fmla="*/ 6350 h 6864350"/>
              <a:gd name="connsiteX1" fmla="*/ 5886449 w 5886449"/>
              <a:gd name="connsiteY1" fmla="*/ 0 h 6864350"/>
              <a:gd name="connsiteX2" fmla="*/ 2012949 w 5886449"/>
              <a:gd name="connsiteY2" fmla="*/ 6864350 h 6864350"/>
              <a:gd name="connsiteX3" fmla="*/ 0 w 5886449"/>
              <a:gd name="connsiteY3" fmla="*/ 6864350 h 6864350"/>
              <a:gd name="connsiteX4" fmla="*/ 0 w 5886449"/>
              <a:gd name="connsiteY4" fmla="*/ 6350 h 6864350"/>
              <a:gd name="connsiteX0" fmla="*/ 0 w 5003799"/>
              <a:gd name="connsiteY0" fmla="*/ 0 h 6858000"/>
              <a:gd name="connsiteX1" fmla="*/ 5003799 w 5003799"/>
              <a:gd name="connsiteY1" fmla="*/ 0 h 6858000"/>
              <a:gd name="connsiteX2" fmla="*/ 2012949 w 5003799"/>
              <a:gd name="connsiteY2" fmla="*/ 6858000 h 6858000"/>
              <a:gd name="connsiteX3" fmla="*/ 0 w 5003799"/>
              <a:gd name="connsiteY3" fmla="*/ 6858000 h 6858000"/>
              <a:gd name="connsiteX4" fmla="*/ 0 w 50037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799" h="6858000">
                <a:moveTo>
                  <a:pt x="0" y="0"/>
                </a:moveTo>
                <a:lnTo>
                  <a:pt x="5003799" y="0"/>
                </a:lnTo>
                <a:lnTo>
                  <a:pt x="201294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ter Semi Bold" panose="02000503000000020004" pitchFamily="2" charset="0"/>
            </a:endParaRPr>
          </a:p>
        </p:txBody>
      </p:sp>
      <p:pic>
        <p:nvPicPr>
          <p:cNvPr id="4" name="Picture 3">
            <a:extLst>
              <a:ext uri="{FF2B5EF4-FFF2-40B4-BE49-F238E27FC236}">
                <a16:creationId xmlns:a16="http://schemas.microsoft.com/office/drawing/2014/main" id="{41CE15B4-9140-263D-AB86-9966A8D641CA}"/>
              </a:ext>
            </a:extLst>
          </p:cNvPr>
          <p:cNvPicPr>
            <a:picLocks noChangeAspect="1"/>
          </p:cNvPicPr>
          <p:nvPr userDrawn="1"/>
        </p:nvPicPr>
        <p:blipFill>
          <a:blip r:embed="rId2"/>
          <a:srcRect/>
          <a:stretch/>
        </p:blipFill>
        <p:spPr>
          <a:xfrm>
            <a:off x="9817800" y="6094215"/>
            <a:ext cx="1550543" cy="516848"/>
          </a:xfrm>
          <a:prstGeom prst="rect">
            <a:avLst/>
          </a:prstGeom>
        </p:spPr>
      </p:pic>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7058795" y="762000"/>
            <a:ext cx="4377556" cy="5085278"/>
          </a:xfrm>
          <a:prstGeom prst="rect">
            <a:avLst/>
          </a:prstGeom>
          <a:solidFill>
            <a:schemeClr val="bg1">
              <a:lumMod val="95000"/>
            </a:schemeClr>
          </a:solidFill>
        </p:spPr>
        <p:txBody>
          <a:bodyPr/>
          <a:lstStyle/>
          <a:p>
            <a:r>
              <a:rPr lang="en-US"/>
              <a:t>Click icon to add picture</a:t>
            </a:r>
            <a:endParaRPr lang="en-US" dirty="0"/>
          </a:p>
        </p:txBody>
      </p:sp>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755649" y="1698185"/>
            <a:ext cx="5510260"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755649"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14" name="Title 1">
            <a:extLst>
              <a:ext uri="{FF2B5EF4-FFF2-40B4-BE49-F238E27FC236}">
                <a16:creationId xmlns:a16="http://schemas.microsoft.com/office/drawing/2014/main" id="{4C98DEBF-232D-F97C-3F1C-9469982BA867}"/>
              </a:ext>
            </a:extLst>
          </p:cNvPr>
          <p:cNvSpPr>
            <a:spLocks noGrp="1"/>
          </p:cNvSpPr>
          <p:nvPr>
            <p:ph type="title" hasCustomPrompt="1"/>
          </p:nvPr>
        </p:nvSpPr>
        <p:spPr>
          <a:xfrm>
            <a:off x="755648" y="671608"/>
            <a:ext cx="5740945"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 name="Slide Number Placeholder 5">
            <a:extLst>
              <a:ext uri="{FF2B5EF4-FFF2-40B4-BE49-F238E27FC236}">
                <a16:creationId xmlns:a16="http://schemas.microsoft.com/office/drawing/2014/main" id="{05C7A16B-F2DB-30BA-E915-B244071CC7A9}"/>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1154269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ide imag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41CE15B4-9140-263D-AB86-9966A8D641CA}"/>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0" y="0"/>
            <a:ext cx="4991100" cy="6858000"/>
          </a:xfrm>
          <a:prstGeom prst="rect">
            <a:avLst/>
          </a:prstGeom>
          <a:solidFill>
            <a:schemeClr val="bg1">
              <a:lumMod val="95000"/>
            </a:schemeClr>
          </a:solidFill>
        </p:spPr>
        <p:txBody>
          <a:bodyPr/>
          <a:lstStyle/>
          <a:p>
            <a:r>
              <a:rPr lang="en-US"/>
              <a:t>Click icon to add picture</a:t>
            </a:r>
            <a:endParaRPr lang="en-US" dirty="0"/>
          </a:p>
        </p:txBody>
      </p:sp>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5457827" y="1698186"/>
            <a:ext cx="6346624" cy="4080314"/>
          </a:xfrm>
          <a:prstGeom prst="rect">
            <a:avLst/>
          </a:prstGeom>
        </p:spPr>
        <p:txBody>
          <a:bodyPr anchor="t"/>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5457827"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3" name="Title 1">
            <a:extLst>
              <a:ext uri="{FF2B5EF4-FFF2-40B4-BE49-F238E27FC236}">
                <a16:creationId xmlns:a16="http://schemas.microsoft.com/office/drawing/2014/main" id="{554F93D2-73A0-34B5-A1F9-4F4EC7212EA4}"/>
              </a:ext>
            </a:extLst>
          </p:cNvPr>
          <p:cNvSpPr>
            <a:spLocks noGrp="1"/>
          </p:cNvSpPr>
          <p:nvPr>
            <p:ph type="title" hasCustomPrompt="1"/>
          </p:nvPr>
        </p:nvSpPr>
        <p:spPr>
          <a:xfrm>
            <a:off x="5457827" y="671608"/>
            <a:ext cx="6346624"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 name="Slide Number Placeholder 5">
            <a:extLst>
              <a:ext uri="{FF2B5EF4-FFF2-40B4-BE49-F238E27FC236}">
                <a16:creationId xmlns:a16="http://schemas.microsoft.com/office/drawing/2014/main" id="{CC672860-CE9B-8953-B95A-816F0D75499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679530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7200900" y="0"/>
            <a:ext cx="4991100" cy="6858000"/>
          </a:xfrm>
          <a:prstGeom prst="rect">
            <a:avLst/>
          </a:prstGeom>
          <a:solidFill>
            <a:schemeClr val="bg1">
              <a:lumMod val="95000"/>
            </a:schemeClr>
          </a:solidFill>
        </p:spPr>
        <p:txBody>
          <a:bodyPr/>
          <a:lstStyle/>
          <a:p>
            <a:r>
              <a:rPr lang="en-US"/>
              <a:t>Click icon to add picture</a:t>
            </a:r>
            <a:endParaRPr lang="en-US" dirty="0"/>
          </a:p>
        </p:txBody>
      </p:sp>
      <p:pic>
        <p:nvPicPr>
          <p:cNvPr id="4" name="Picture 3">
            <a:extLst>
              <a:ext uri="{FF2B5EF4-FFF2-40B4-BE49-F238E27FC236}">
                <a16:creationId xmlns:a16="http://schemas.microsoft.com/office/drawing/2014/main" id="{41CE15B4-9140-263D-AB86-9966A8D641CA}"/>
              </a:ext>
            </a:extLst>
          </p:cNvPr>
          <p:cNvPicPr>
            <a:picLocks noChangeAspect="1"/>
          </p:cNvPicPr>
          <p:nvPr userDrawn="1"/>
        </p:nvPicPr>
        <p:blipFill>
          <a:blip r:embed="rId2"/>
          <a:srcRect/>
          <a:stretch/>
        </p:blipFill>
        <p:spPr>
          <a:xfrm>
            <a:off x="9817800" y="6094215"/>
            <a:ext cx="1550543" cy="516848"/>
          </a:xfrm>
          <a:prstGeom prst="rect">
            <a:avLst/>
          </a:prstGeom>
        </p:spPr>
      </p:pic>
      <p:sp>
        <p:nvSpPr>
          <p:cNvPr id="2" name="Content Placeholder 2">
            <a:extLst>
              <a:ext uri="{FF2B5EF4-FFF2-40B4-BE49-F238E27FC236}">
                <a16:creationId xmlns:a16="http://schemas.microsoft.com/office/drawing/2014/main" id="{CDB464AD-A88F-6EE8-48CC-7B5A39B345E7}"/>
              </a:ext>
            </a:extLst>
          </p:cNvPr>
          <p:cNvSpPr>
            <a:spLocks noGrp="1"/>
          </p:cNvSpPr>
          <p:nvPr>
            <p:ph sz="half" idx="1"/>
          </p:nvPr>
        </p:nvSpPr>
        <p:spPr>
          <a:xfrm>
            <a:off x="755649" y="1698185"/>
            <a:ext cx="5723528"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arallelogram 6">
            <a:extLst>
              <a:ext uri="{FF2B5EF4-FFF2-40B4-BE49-F238E27FC236}">
                <a16:creationId xmlns:a16="http://schemas.microsoft.com/office/drawing/2014/main" id="{D887F505-FFAA-1B4F-BAF2-0EEFFA6AB255}"/>
              </a:ext>
            </a:extLst>
          </p:cNvPr>
          <p:cNvSpPr/>
          <p:nvPr userDrawn="1"/>
        </p:nvSpPr>
        <p:spPr>
          <a:xfrm rot="10800000">
            <a:off x="755649"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9" name="Title 1">
            <a:extLst>
              <a:ext uri="{FF2B5EF4-FFF2-40B4-BE49-F238E27FC236}">
                <a16:creationId xmlns:a16="http://schemas.microsoft.com/office/drawing/2014/main" id="{6595EC63-2318-AC80-EF4B-72CD11AD3317}"/>
              </a:ext>
            </a:extLst>
          </p:cNvPr>
          <p:cNvSpPr>
            <a:spLocks noGrp="1"/>
          </p:cNvSpPr>
          <p:nvPr>
            <p:ph type="title" hasCustomPrompt="1"/>
          </p:nvPr>
        </p:nvSpPr>
        <p:spPr>
          <a:xfrm>
            <a:off x="755649" y="671608"/>
            <a:ext cx="5723528" cy="506699"/>
          </a:xfrm>
          <a:prstGeom prst="rect">
            <a:avLst/>
          </a:prstGeom>
        </p:spPr>
        <p:txBody>
          <a:bodyPr>
            <a:noAutofit/>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3" name="Slide Number Placeholder 5">
            <a:extLst>
              <a:ext uri="{FF2B5EF4-FFF2-40B4-BE49-F238E27FC236}">
                <a16:creationId xmlns:a16="http://schemas.microsoft.com/office/drawing/2014/main" id="{59FFDC93-6789-A707-F470-697CA5028FD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860231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884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rgbClr val="A30F3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2C777-B9F4-F733-46B2-A0979FF801E0}"/>
              </a:ext>
            </a:extLst>
          </p:cNvPr>
          <p:cNvPicPr>
            <a:picLocks noChangeAspect="1"/>
          </p:cNvPicPr>
          <p:nvPr userDrawn="1"/>
        </p:nvPicPr>
        <p:blipFill>
          <a:blip r:embed="rId2"/>
          <a:srcRect/>
          <a:stretch/>
        </p:blipFill>
        <p:spPr>
          <a:xfrm>
            <a:off x="4117439" y="2786413"/>
            <a:ext cx="3855522" cy="1285174"/>
          </a:xfrm>
          <a:prstGeom prst="rect">
            <a:avLst/>
          </a:prstGeom>
          <a:noFill/>
        </p:spPr>
      </p:pic>
    </p:spTree>
    <p:extLst>
      <p:ext uri="{BB962C8B-B14F-4D97-AF65-F5344CB8AC3E}">
        <p14:creationId xmlns:p14="http://schemas.microsoft.com/office/powerpoint/2010/main" val="280543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image">
    <p:bg>
      <p:bgRef idx="1001">
        <a:schemeClr val="bg1"/>
      </p:bgRef>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86B6947-2F8A-91EA-DF1E-05A573605ADF}"/>
              </a:ext>
            </a:extLst>
          </p:cNvPr>
          <p:cNvSpPr/>
          <p:nvPr userDrawn="1"/>
        </p:nvSpPr>
        <p:spPr>
          <a:xfrm>
            <a:off x="1033431" y="-5080"/>
            <a:ext cx="11158569" cy="6863080"/>
          </a:xfrm>
          <a:custGeom>
            <a:avLst/>
            <a:gdLst>
              <a:gd name="connsiteX0" fmla="*/ 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0 w 11158569"/>
              <a:gd name="connsiteY4" fmla="*/ 0 h 6858000"/>
              <a:gd name="connsiteX0" fmla="*/ 36576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57600 w 11158569"/>
              <a:gd name="connsiteY4" fmla="*/ 0 h 6858000"/>
              <a:gd name="connsiteX0" fmla="*/ 38862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886200 w 11158569"/>
              <a:gd name="connsiteY4" fmla="*/ 0 h 6858000"/>
              <a:gd name="connsiteX0" fmla="*/ 3703320 w 11158569"/>
              <a:gd name="connsiteY0" fmla="*/ 1016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03320 w 11158569"/>
              <a:gd name="connsiteY4" fmla="*/ 10160 h 6858000"/>
              <a:gd name="connsiteX0" fmla="*/ 3672840 w 11158569"/>
              <a:gd name="connsiteY0" fmla="*/ 4572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72840 w 11158569"/>
              <a:gd name="connsiteY4" fmla="*/ 45720 h 6858000"/>
              <a:gd name="connsiteX0" fmla="*/ 3733800 w 11158569"/>
              <a:gd name="connsiteY0" fmla="*/ 6604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33800 w 11158569"/>
              <a:gd name="connsiteY4" fmla="*/ 66040 h 6858000"/>
              <a:gd name="connsiteX0" fmla="*/ 3688080 w 11158569"/>
              <a:gd name="connsiteY0" fmla="*/ 0 h 6863080"/>
              <a:gd name="connsiteX1" fmla="*/ 11158569 w 11158569"/>
              <a:gd name="connsiteY1" fmla="*/ 5080 h 6863080"/>
              <a:gd name="connsiteX2" fmla="*/ 11158569 w 11158569"/>
              <a:gd name="connsiteY2" fmla="*/ 6863080 h 6863080"/>
              <a:gd name="connsiteX3" fmla="*/ 0 w 11158569"/>
              <a:gd name="connsiteY3" fmla="*/ 6863080 h 6863080"/>
              <a:gd name="connsiteX4" fmla="*/ 3688080 w 11158569"/>
              <a:gd name="connsiteY4" fmla="*/ 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8569" h="6863080">
                <a:moveTo>
                  <a:pt x="3688080" y="0"/>
                </a:moveTo>
                <a:lnTo>
                  <a:pt x="11158569" y="5080"/>
                </a:lnTo>
                <a:lnTo>
                  <a:pt x="11158569" y="6863080"/>
                </a:lnTo>
                <a:lnTo>
                  <a:pt x="0" y="6863080"/>
                </a:lnTo>
                <a:lnTo>
                  <a:pt x="36880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7714F355-5A12-8230-A04F-DB4CFD8AABEA}"/>
              </a:ext>
            </a:extLst>
          </p:cNvPr>
          <p:cNvPicPr>
            <a:picLocks noChangeAspect="1"/>
          </p:cNvPicPr>
          <p:nvPr userDrawn="1"/>
        </p:nvPicPr>
        <p:blipFill>
          <a:blip r:embed="rId2"/>
          <a:stretch>
            <a:fillRect/>
          </a:stretch>
        </p:blipFill>
        <p:spPr>
          <a:xfrm>
            <a:off x="466380" y="444964"/>
            <a:ext cx="2588970" cy="880710"/>
          </a:xfrm>
          <a:prstGeom prst="rect">
            <a:avLst/>
          </a:prstGeom>
        </p:spPr>
      </p:pic>
      <p:sp>
        <p:nvSpPr>
          <p:cNvPr id="32" name="Title 4">
            <a:extLst>
              <a:ext uri="{FF2B5EF4-FFF2-40B4-BE49-F238E27FC236}">
                <a16:creationId xmlns:a16="http://schemas.microsoft.com/office/drawing/2014/main" id="{376BA4C8-0C0E-46AB-C70B-892A65D9005C}"/>
              </a:ext>
            </a:extLst>
          </p:cNvPr>
          <p:cNvSpPr>
            <a:spLocks noGrp="1"/>
          </p:cNvSpPr>
          <p:nvPr>
            <p:ph type="title"/>
          </p:nvPr>
        </p:nvSpPr>
        <p:spPr>
          <a:xfrm>
            <a:off x="0" y="1779547"/>
            <a:ext cx="6953352" cy="2234458"/>
          </a:xfrm>
          <a:prstGeom prst="rect">
            <a:avLst/>
          </a:prstGeom>
          <a:solidFill>
            <a:schemeClr val="bg2"/>
          </a:solidFill>
        </p:spPr>
        <p:txBody>
          <a:bodyPr wrap="square" lIns="731520" tIns="365760" rIns="365760" bIns="365760" anchor="t" anchorCtr="0">
            <a:spAutoFit/>
          </a:bodyPr>
          <a:lstStyle>
            <a:lvl1pPr algn="l">
              <a:defRPr lang="en-US" sz="5400" noProof="0" dirty="0"/>
            </a:lvl1pPr>
          </a:lstStyle>
          <a:p>
            <a:r>
              <a:rPr lang="en-US" noProof="0" dirty="0"/>
              <a:t>Click to edit Master title style</a:t>
            </a:r>
          </a:p>
        </p:txBody>
      </p:sp>
      <p:sp>
        <p:nvSpPr>
          <p:cNvPr id="12" name="Rectangle 11">
            <a:extLst>
              <a:ext uri="{FF2B5EF4-FFF2-40B4-BE49-F238E27FC236}">
                <a16:creationId xmlns:a16="http://schemas.microsoft.com/office/drawing/2014/main" id="{510AB1F3-14CD-D36B-2893-AF8FBE5A1FD6}"/>
              </a:ext>
            </a:extLst>
          </p:cNvPr>
          <p:cNvSpPr/>
          <p:nvPr userDrawn="1"/>
        </p:nvSpPr>
        <p:spPr>
          <a:xfrm>
            <a:off x="0" y="6615953"/>
            <a:ext cx="12192000" cy="24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Inter Semi Bold" panose="02000503000000020004" pitchFamily="2" charset="0"/>
            </a:endParaRPr>
          </a:p>
        </p:txBody>
      </p:sp>
    </p:spTree>
    <p:extLst>
      <p:ext uri="{BB962C8B-B14F-4D97-AF65-F5344CB8AC3E}">
        <p14:creationId xmlns:p14="http://schemas.microsoft.com/office/powerpoint/2010/main" val="1067988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4152">
          <p15:clr>
            <a:srgbClr val="FBAE40"/>
          </p15:clr>
        </p15:guide>
        <p15:guide id="4" pos="7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out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1457" y="2168781"/>
            <a:ext cx="8469086" cy="2387600"/>
          </a:xfrm>
          <a:prstGeom prst="rect">
            <a:avLst/>
          </a:prstGeom>
        </p:spPr>
        <p:txBody>
          <a:bodyPr anchor="t"/>
          <a:lstStyle>
            <a:lvl1pPr algn="ctr">
              <a:defRPr sz="6000">
                <a:solidFill>
                  <a:schemeClr val="bg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dirty="0"/>
              <a:t>Click to edit Master title style</a:t>
            </a:r>
          </a:p>
        </p:txBody>
      </p:sp>
      <p:sp>
        <p:nvSpPr>
          <p:cNvPr id="3" name="Subtitle 2"/>
          <p:cNvSpPr>
            <a:spLocks noGrp="1"/>
          </p:cNvSpPr>
          <p:nvPr>
            <p:ph type="subTitle" idx="1"/>
          </p:nvPr>
        </p:nvSpPr>
        <p:spPr>
          <a:xfrm>
            <a:off x="1861456" y="4859867"/>
            <a:ext cx="8469087" cy="843320"/>
          </a:xfrm>
          <a:prstGeom prst="rect">
            <a:avLst/>
          </a:prstGeom>
        </p:spPr>
        <p:txBody>
          <a:bodyPr/>
          <a:lstStyle>
            <a:lvl1pPr marL="0" indent="0" algn="ctr">
              <a:buNone/>
              <a:defRPr sz="24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639983B-C87F-C70F-CA9D-63FC3A3442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70801" y="528103"/>
            <a:ext cx="2450396" cy="980158"/>
          </a:xfrm>
          <a:prstGeom prst="rect">
            <a:avLst/>
          </a:prstGeom>
        </p:spPr>
      </p:pic>
    </p:spTree>
    <p:extLst>
      <p:ext uri="{BB962C8B-B14F-4D97-AF65-F5344CB8AC3E}">
        <p14:creationId xmlns:p14="http://schemas.microsoft.com/office/powerpoint/2010/main" val="35496030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underline and withou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9"/>
            <a:ext cx="11123658" cy="4554782"/>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6" name="Slide Number Placeholder 5">
            <a:extLst>
              <a:ext uri="{FF2B5EF4-FFF2-40B4-BE49-F238E27FC236}">
                <a16:creationId xmlns:a16="http://schemas.microsoft.com/office/drawing/2014/main" id="{4B0E8B41-F61F-13F9-848E-E24EAF1218EF}"/>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pic>
        <p:nvPicPr>
          <p:cNvPr id="9" name="Picture 8" descr="Icon&#10;&#10;Description automatically generated with medium confidence">
            <a:extLst>
              <a:ext uri="{FF2B5EF4-FFF2-40B4-BE49-F238E27FC236}">
                <a16:creationId xmlns:a16="http://schemas.microsoft.com/office/drawing/2014/main" id="{1B4CDE7D-69F3-684A-254E-23EC12E3DB8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Parallelogram 10">
            <a:extLst>
              <a:ext uri="{FF2B5EF4-FFF2-40B4-BE49-F238E27FC236}">
                <a16:creationId xmlns:a16="http://schemas.microsoft.com/office/drawing/2014/main" id="{9702D8E9-612A-1927-369E-067E7110B3D5}"/>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Tree>
    <p:extLst>
      <p:ext uri="{BB962C8B-B14F-4D97-AF65-F5344CB8AC3E}">
        <p14:creationId xmlns:p14="http://schemas.microsoft.com/office/powerpoint/2010/main" val="3075809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out subtitle or under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8"/>
            <a:ext cx="11020518" cy="4669625"/>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pic>
        <p:nvPicPr>
          <p:cNvPr id="9" name="Picture 8" descr="Icon&#10;&#10;Description automatically generated with medium confidence">
            <a:extLst>
              <a:ext uri="{FF2B5EF4-FFF2-40B4-BE49-F238E27FC236}">
                <a16:creationId xmlns:a16="http://schemas.microsoft.com/office/drawing/2014/main" id="{1B4CDE7D-69F3-684A-254E-23EC12E3DB8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2" name="Slide Number Placeholder 5">
            <a:extLst>
              <a:ext uri="{FF2B5EF4-FFF2-40B4-BE49-F238E27FC236}">
                <a16:creationId xmlns:a16="http://schemas.microsoft.com/office/drawing/2014/main" id="{441F0EF1-BB7A-8AAE-C224-B858313CE4C6}"/>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05630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out underline, subtitle or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8"/>
            <a:ext cx="11020518" cy="4669625"/>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 name="Slide Number Placeholder 5">
            <a:extLst>
              <a:ext uri="{FF2B5EF4-FFF2-40B4-BE49-F238E27FC236}">
                <a16:creationId xmlns:a16="http://schemas.microsoft.com/office/drawing/2014/main" id="{D026C336-07B8-5E0B-7D4B-EF0F1ECB165C}"/>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4068929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underline, subtitle and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1" y="1830726"/>
            <a:ext cx="11020518" cy="40198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Picture 5" descr="Icon&#10;&#10;Description automatically generated with medium confidence">
            <a:extLst>
              <a:ext uri="{FF2B5EF4-FFF2-40B4-BE49-F238E27FC236}">
                <a16:creationId xmlns:a16="http://schemas.microsoft.com/office/drawing/2014/main" id="{5E084A5E-5A05-C87E-8BDA-47D683384B8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Title 1">
            <a:extLst>
              <a:ext uri="{FF2B5EF4-FFF2-40B4-BE49-F238E27FC236}">
                <a16:creationId xmlns:a16="http://schemas.microsoft.com/office/drawing/2014/main" id="{FE44AC47-555C-DDCB-FC6E-886DFBB90C4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2" name="Parallelogram 11">
            <a:extLst>
              <a:ext uri="{FF2B5EF4-FFF2-40B4-BE49-F238E27FC236}">
                <a16:creationId xmlns:a16="http://schemas.microsoft.com/office/drawing/2014/main" id="{BFDE7664-6A02-6A59-738D-E0DBE426F800}"/>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5C26AFB3-CF6C-59D7-0809-0321F0C6FE47}"/>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4" name="Subtitle 2">
            <a:extLst>
              <a:ext uri="{FF2B5EF4-FFF2-40B4-BE49-F238E27FC236}">
                <a16:creationId xmlns:a16="http://schemas.microsoft.com/office/drawing/2014/main" id="{10C4B1EC-A372-9D17-212E-C43E9E39299B}"/>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88754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subtitle and no under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1" y="1830726"/>
            <a:ext cx="11020518" cy="40198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Picture 5" descr="Icon&#10;&#10;Description automatically generated with medium confidence">
            <a:extLst>
              <a:ext uri="{FF2B5EF4-FFF2-40B4-BE49-F238E27FC236}">
                <a16:creationId xmlns:a16="http://schemas.microsoft.com/office/drawing/2014/main" id="{5E084A5E-5A05-C87E-8BDA-47D683384B8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Title 1">
            <a:extLst>
              <a:ext uri="{FF2B5EF4-FFF2-40B4-BE49-F238E27FC236}">
                <a16:creationId xmlns:a16="http://schemas.microsoft.com/office/drawing/2014/main" id="{FE44AC47-555C-DDCB-FC6E-886DFBB90C4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4" name="Slide Number Placeholder 5">
            <a:extLst>
              <a:ext uri="{FF2B5EF4-FFF2-40B4-BE49-F238E27FC236}">
                <a16:creationId xmlns:a16="http://schemas.microsoft.com/office/drawing/2014/main" id="{62659201-0D5D-BFF0-99C5-AFA32525A232}"/>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5" name="Subtitle 2">
            <a:extLst>
              <a:ext uri="{FF2B5EF4-FFF2-40B4-BE49-F238E27FC236}">
                <a16:creationId xmlns:a16="http://schemas.microsoft.com/office/drawing/2014/main" id="{BAD93FA9-0CF0-AEE4-7552-D2F92AB3FC47}"/>
              </a:ext>
            </a:extLst>
          </p:cNvPr>
          <p:cNvSpPr>
            <a:spLocks noGrp="1"/>
          </p:cNvSpPr>
          <p:nvPr>
            <p:ph type="body" sz="quarter" idx="32" hasCustomPrompt="1"/>
          </p:nvPr>
        </p:nvSpPr>
        <p:spPr>
          <a:xfrm>
            <a:off x="585741" y="1201921"/>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272450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headers">
    <p:spTree>
      <p:nvGrpSpPr>
        <p:cNvPr id="1" name=""/>
        <p:cNvGrpSpPr/>
        <p:nvPr/>
      </p:nvGrpSpPr>
      <p:grpSpPr>
        <a:xfrm>
          <a:off x="0" y="0"/>
          <a:ext cx="0" cy="0"/>
          <a:chOff x="0" y="0"/>
          <a:chExt cx="0" cy="0"/>
        </a:xfrm>
      </p:grpSpPr>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585740" y="1625009"/>
            <a:ext cx="5318259" cy="360000"/>
          </a:xfrm>
          <a:prstGeom prst="rect">
            <a:avLst/>
          </a:prstGeom>
        </p:spPr>
        <p:txBody>
          <a:bodyPr anchor="t"/>
          <a:lstStyle>
            <a:lvl1pPr marL="0" indent="0">
              <a:buNone/>
              <a:defRPr sz="2400" b="1">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585740" y="2227108"/>
            <a:ext cx="5318260" cy="3753801"/>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625534"/>
            <a:ext cx="5318259" cy="358775"/>
          </a:xfrm>
          <a:prstGeom prst="rect">
            <a:avLst/>
          </a:prstGeom>
        </p:spPr>
        <p:txBody>
          <a:bodyPr/>
          <a:lstStyle>
            <a:lvl1pPr marL="0" indent="0">
              <a:buNone/>
              <a:defRPr sz="2400" b="1">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pPr lvl="0"/>
            <a:r>
              <a:rPr lang="en-US" noProof="0" dirty="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8" y="2224168"/>
            <a:ext cx="5318260" cy="3756106"/>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Picture 12" descr="Icon&#10;&#10;Description automatically generated with medium confidence">
            <a:extLst>
              <a:ext uri="{FF2B5EF4-FFF2-40B4-BE49-F238E27FC236}">
                <a16:creationId xmlns:a16="http://schemas.microsoft.com/office/drawing/2014/main" id="{7EE5475B-8C95-9D96-46A0-3BDF2B3346B5}"/>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4" name="Title 1">
            <a:extLst>
              <a:ext uri="{FF2B5EF4-FFF2-40B4-BE49-F238E27FC236}">
                <a16:creationId xmlns:a16="http://schemas.microsoft.com/office/drawing/2014/main" id="{EBB169AF-72DA-FCB0-F058-8F8576A2A7E8}"/>
              </a:ext>
            </a:extLst>
          </p:cNvPr>
          <p:cNvSpPr>
            <a:spLocks noGrp="1"/>
          </p:cNvSpPr>
          <p:nvPr>
            <p:ph type="title" hasCustomPrompt="1"/>
          </p:nvPr>
        </p:nvSpPr>
        <p:spPr>
          <a:xfrm>
            <a:off x="585741" y="431999"/>
            <a:ext cx="11032518" cy="507801"/>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9" name="Parallelogram 18">
            <a:extLst>
              <a:ext uri="{FF2B5EF4-FFF2-40B4-BE49-F238E27FC236}">
                <a16:creationId xmlns:a16="http://schemas.microsoft.com/office/drawing/2014/main" id="{AE60B3B6-5B54-6BC3-C29E-92F75E5EBFD7}"/>
              </a:ext>
            </a:extLst>
          </p:cNvPr>
          <p:cNvSpPr/>
          <p:nvPr userDrawn="1"/>
        </p:nvSpPr>
        <p:spPr>
          <a:xfrm rot="10800000">
            <a:off x="585741" y="136612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0" name="Parallelogram 19">
            <a:extLst>
              <a:ext uri="{FF2B5EF4-FFF2-40B4-BE49-F238E27FC236}">
                <a16:creationId xmlns:a16="http://schemas.microsoft.com/office/drawing/2014/main" id="{65C8235D-D819-F512-50EF-C360F926FD16}"/>
              </a:ext>
            </a:extLst>
          </p:cNvPr>
          <p:cNvSpPr/>
          <p:nvPr userDrawn="1"/>
        </p:nvSpPr>
        <p:spPr>
          <a:xfrm rot="10800000">
            <a:off x="6313441" y="1366123"/>
            <a:ext cx="1378414" cy="175775"/>
          </a:xfrm>
          <a:prstGeom prst="parallelogram">
            <a:avLst>
              <a:gd name="adj" fmla="val 620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17900157-FBA8-8D56-3C1D-6A4520660AC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982035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E9E479-4835-8797-7C88-85CF8DA8C4FD}"/>
              </a:ext>
            </a:extLst>
          </p:cNvPr>
          <p:cNvSpPr>
            <a:spLocks noGrp="1"/>
          </p:cNvSpPr>
          <p:nvPr>
            <p:ph type="sldNum" sz="quarter" idx="4"/>
          </p:nvPr>
        </p:nvSpPr>
        <p:spPr>
          <a:xfrm>
            <a:off x="11368344" y="6131063"/>
            <a:ext cx="436107" cy="432000"/>
          </a:xfrm>
          <a:prstGeom prst="rect">
            <a:avLst/>
          </a:prstGeom>
        </p:spPr>
        <p:txBody>
          <a:bodyPr anchor="ctr"/>
          <a:lstStyle>
            <a:lvl1pPr algn="r">
              <a:defRPr lang="en-US" smtClean="0"/>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4265608002"/>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49" r:id="rId18"/>
    <p:sldLayoutId id="214748366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2A5014-2E10-E635-16E6-7706F91F69C0}"/>
              </a:ext>
            </a:extLst>
          </p:cNvPr>
          <p:cNvSpPr/>
          <p:nvPr/>
        </p:nvSpPr>
        <p:spPr>
          <a:xfrm>
            <a:off x="1033431" y="-5080"/>
            <a:ext cx="11158569" cy="6863080"/>
          </a:xfrm>
          <a:custGeom>
            <a:avLst/>
            <a:gdLst>
              <a:gd name="connsiteX0" fmla="*/ 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0 w 11158569"/>
              <a:gd name="connsiteY4" fmla="*/ 0 h 6858000"/>
              <a:gd name="connsiteX0" fmla="*/ 36576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57600 w 11158569"/>
              <a:gd name="connsiteY4" fmla="*/ 0 h 6858000"/>
              <a:gd name="connsiteX0" fmla="*/ 38862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886200 w 11158569"/>
              <a:gd name="connsiteY4" fmla="*/ 0 h 6858000"/>
              <a:gd name="connsiteX0" fmla="*/ 3703320 w 11158569"/>
              <a:gd name="connsiteY0" fmla="*/ 1016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03320 w 11158569"/>
              <a:gd name="connsiteY4" fmla="*/ 10160 h 6858000"/>
              <a:gd name="connsiteX0" fmla="*/ 3672840 w 11158569"/>
              <a:gd name="connsiteY0" fmla="*/ 4572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72840 w 11158569"/>
              <a:gd name="connsiteY4" fmla="*/ 45720 h 6858000"/>
              <a:gd name="connsiteX0" fmla="*/ 3733800 w 11158569"/>
              <a:gd name="connsiteY0" fmla="*/ 6604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33800 w 11158569"/>
              <a:gd name="connsiteY4" fmla="*/ 66040 h 6858000"/>
              <a:gd name="connsiteX0" fmla="*/ 3688080 w 11158569"/>
              <a:gd name="connsiteY0" fmla="*/ 0 h 6863080"/>
              <a:gd name="connsiteX1" fmla="*/ 11158569 w 11158569"/>
              <a:gd name="connsiteY1" fmla="*/ 5080 h 6863080"/>
              <a:gd name="connsiteX2" fmla="*/ 11158569 w 11158569"/>
              <a:gd name="connsiteY2" fmla="*/ 6863080 h 6863080"/>
              <a:gd name="connsiteX3" fmla="*/ 0 w 11158569"/>
              <a:gd name="connsiteY3" fmla="*/ 6863080 h 6863080"/>
              <a:gd name="connsiteX4" fmla="*/ 3688080 w 11158569"/>
              <a:gd name="connsiteY4" fmla="*/ 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8569" h="6863080">
                <a:moveTo>
                  <a:pt x="3688080" y="0"/>
                </a:moveTo>
                <a:lnTo>
                  <a:pt x="11158569" y="5080"/>
                </a:lnTo>
                <a:lnTo>
                  <a:pt x="11158569" y="6863080"/>
                </a:lnTo>
                <a:lnTo>
                  <a:pt x="0" y="6863080"/>
                </a:lnTo>
                <a:lnTo>
                  <a:pt x="3688080" y="0"/>
                </a:lnTo>
                <a:close/>
              </a:path>
            </a:pathLst>
          </a:cu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EB6E584-B0F7-4E32-DDEE-58AF534F7159}"/>
              </a:ext>
            </a:extLst>
          </p:cNvPr>
          <p:cNvSpPr>
            <a:spLocks noGrp="1"/>
          </p:cNvSpPr>
          <p:nvPr>
            <p:ph type="title"/>
          </p:nvPr>
        </p:nvSpPr>
        <p:spPr>
          <a:xfrm>
            <a:off x="-1" y="1736355"/>
            <a:ext cx="6909343" cy="2649956"/>
          </a:xfrm>
        </p:spPr>
        <p:txBody>
          <a:bodyPr/>
          <a:lstStyle/>
          <a:p>
            <a:r>
              <a:rPr lang="en-US" dirty="0">
                <a:solidFill>
                  <a:srgbClr val="A30F32"/>
                </a:solidFill>
              </a:rPr>
              <a:t>Micromobility: </a:t>
            </a:r>
            <a:r>
              <a:rPr lang="en-US" sz="2800" b="1" dirty="0">
                <a:latin typeface="Inter" panose="02000503000000020004" charset="0"/>
                <a:ea typeface="Inter" panose="02000503000000020004" charset="0"/>
                <a:cs typeface="Inter" panose="02000503000000020004" charset="0"/>
              </a:rPr>
              <a:t>Considerations for Maintaining CWU’s Climate Change Commitments</a:t>
            </a:r>
          </a:p>
        </p:txBody>
      </p:sp>
      <p:sp>
        <p:nvSpPr>
          <p:cNvPr id="2" name="Parallelogram 1">
            <a:extLst>
              <a:ext uri="{FF2B5EF4-FFF2-40B4-BE49-F238E27FC236}">
                <a16:creationId xmlns:a16="http://schemas.microsoft.com/office/drawing/2014/main" id="{C7BB84EC-1154-92EA-C16D-08827B9C6878}"/>
              </a:ext>
            </a:extLst>
          </p:cNvPr>
          <p:cNvSpPr/>
          <p:nvPr/>
        </p:nvSpPr>
        <p:spPr>
          <a:xfrm>
            <a:off x="339832" y="4386311"/>
            <a:ext cx="2043952" cy="369591"/>
          </a:xfrm>
          <a:prstGeom prst="parallelogram">
            <a:avLst>
              <a:gd name="adj" fmla="val 551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nter Semi Bold" panose="02000503000000020004" pitchFamily="2" charset="0"/>
              </a:rPr>
              <a:t>  </a:t>
            </a:r>
            <a:r>
              <a:rPr lang="en-US" sz="900" b="1" dirty="0">
                <a:latin typeface="Inter Semi Bold" panose="02000503000000020004" pitchFamily="2" charset="0"/>
              </a:rPr>
              <a:t>ADMG 501, Fall 2024</a:t>
            </a:r>
          </a:p>
        </p:txBody>
      </p:sp>
    </p:spTree>
    <p:extLst>
      <p:ext uri="{BB962C8B-B14F-4D97-AF65-F5344CB8AC3E}">
        <p14:creationId xmlns:p14="http://schemas.microsoft.com/office/powerpoint/2010/main" val="3096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B813F-494E-CC27-6530-CC501BBC3E96}"/>
              </a:ext>
            </a:extLst>
          </p:cNvPr>
          <p:cNvSpPr>
            <a:spLocks noGrp="1"/>
          </p:cNvSpPr>
          <p:nvPr>
            <p:ph type="title"/>
          </p:nvPr>
        </p:nvSpPr>
        <p:spPr/>
        <p:txBody>
          <a:bodyPr/>
          <a:lstStyle/>
          <a:p>
            <a:r>
              <a:rPr lang="en-US" dirty="0"/>
              <a:t>Legal Issues</a:t>
            </a:r>
          </a:p>
        </p:txBody>
      </p:sp>
      <p:sp>
        <p:nvSpPr>
          <p:cNvPr id="20" name="Content Placeholder 19">
            <a:extLst>
              <a:ext uri="{FF2B5EF4-FFF2-40B4-BE49-F238E27FC236}">
                <a16:creationId xmlns:a16="http://schemas.microsoft.com/office/drawing/2014/main" id="{55A8122C-24CF-5B5C-F472-F475C326EBF8}"/>
              </a:ext>
            </a:extLst>
          </p:cNvPr>
          <p:cNvSpPr>
            <a:spLocks noGrp="1"/>
          </p:cNvSpPr>
          <p:nvPr>
            <p:ph type="body" sz="quarter" idx="34"/>
          </p:nvPr>
        </p:nvSpPr>
        <p:spPr/>
        <p:txBody>
          <a:bodyPr/>
          <a:lstStyle/>
          <a:p>
            <a:pPr marL="0" indent="0">
              <a:buNone/>
            </a:pPr>
            <a:r>
              <a:rPr lang="en-US" dirty="0"/>
              <a:t>User Agreement</a:t>
            </a:r>
          </a:p>
        </p:txBody>
      </p:sp>
      <p:sp>
        <p:nvSpPr>
          <p:cNvPr id="31" name="Content Placeholder 30">
            <a:extLst>
              <a:ext uri="{FF2B5EF4-FFF2-40B4-BE49-F238E27FC236}">
                <a16:creationId xmlns:a16="http://schemas.microsoft.com/office/drawing/2014/main" id="{41502207-C5F9-1906-C6F4-B96E03D4A011}"/>
              </a:ext>
            </a:extLst>
          </p:cNvPr>
          <p:cNvSpPr>
            <a:spLocks noGrp="1"/>
          </p:cNvSpPr>
          <p:nvPr>
            <p:ph type="body" sz="quarter" idx="35"/>
          </p:nvPr>
        </p:nvSpPr>
        <p:spPr/>
        <p:txBody>
          <a:bodyPr/>
          <a:lstStyle/>
          <a:p>
            <a:pPr marL="0" indent="0">
              <a:buNone/>
            </a:pPr>
            <a:r>
              <a:rPr lang="en-US" sz="1800" dirty="0"/>
              <a:t>Eligibility, safety, orientation, proper usage, user liability, data and metrics, fees and penalties.</a:t>
            </a:r>
          </a:p>
        </p:txBody>
      </p:sp>
      <p:sp>
        <p:nvSpPr>
          <p:cNvPr id="23" name="Content Placeholder 22">
            <a:extLst>
              <a:ext uri="{FF2B5EF4-FFF2-40B4-BE49-F238E27FC236}">
                <a16:creationId xmlns:a16="http://schemas.microsoft.com/office/drawing/2014/main" id="{595FB879-08E7-15BA-8EE2-17784A7A957C}"/>
              </a:ext>
            </a:extLst>
          </p:cNvPr>
          <p:cNvSpPr>
            <a:spLocks noGrp="1"/>
          </p:cNvSpPr>
          <p:nvPr>
            <p:ph type="body" sz="quarter" idx="36"/>
          </p:nvPr>
        </p:nvSpPr>
        <p:spPr/>
        <p:txBody>
          <a:bodyPr/>
          <a:lstStyle/>
          <a:p>
            <a:pPr marL="0" indent="0">
              <a:buNone/>
            </a:pPr>
            <a:r>
              <a:rPr lang="en-US" dirty="0"/>
              <a:t>Liability</a:t>
            </a:r>
          </a:p>
        </p:txBody>
      </p:sp>
      <p:sp>
        <p:nvSpPr>
          <p:cNvPr id="25" name="Content Placeholder 24">
            <a:extLst>
              <a:ext uri="{FF2B5EF4-FFF2-40B4-BE49-F238E27FC236}">
                <a16:creationId xmlns:a16="http://schemas.microsoft.com/office/drawing/2014/main" id="{5B8533F7-056A-4EA6-B148-27E59394A99F}"/>
              </a:ext>
            </a:extLst>
          </p:cNvPr>
          <p:cNvSpPr>
            <a:spLocks noGrp="1"/>
          </p:cNvSpPr>
          <p:nvPr>
            <p:ph type="body" sz="quarter" idx="37"/>
          </p:nvPr>
        </p:nvSpPr>
        <p:spPr/>
        <p:txBody>
          <a:bodyPr/>
          <a:lstStyle/>
          <a:p>
            <a:pPr marL="0" indent="0">
              <a:buNone/>
            </a:pPr>
            <a:r>
              <a:rPr lang="en-US" sz="2000" dirty="0"/>
              <a:t>Insurance may depend on ownership of devices. Adding a device usage policy covers general issues.</a:t>
            </a:r>
          </a:p>
        </p:txBody>
      </p:sp>
      <p:sp>
        <p:nvSpPr>
          <p:cNvPr id="33" name="Text Placeholder 32">
            <a:extLst>
              <a:ext uri="{FF2B5EF4-FFF2-40B4-BE49-F238E27FC236}">
                <a16:creationId xmlns:a16="http://schemas.microsoft.com/office/drawing/2014/main" id="{C5F030F4-3CC9-02BF-BBDD-20E741942A86}"/>
              </a:ext>
            </a:extLst>
          </p:cNvPr>
          <p:cNvSpPr>
            <a:spLocks noGrp="1"/>
          </p:cNvSpPr>
          <p:nvPr>
            <p:ph type="body" sz="quarter" idx="38"/>
          </p:nvPr>
        </p:nvSpPr>
        <p:spPr/>
        <p:txBody>
          <a:bodyPr/>
          <a:lstStyle/>
          <a:p>
            <a:r>
              <a:rPr lang="en-US" dirty="0"/>
              <a:t>Regulations</a:t>
            </a:r>
          </a:p>
        </p:txBody>
      </p:sp>
      <p:sp>
        <p:nvSpPr>
          <p:cNvPr id="34" name="Text Placeholder 33">
            <a:extLst>
              <a:ext uri="{FF2B5EF4-FFF2-40B4-BE49-F238E27FC236}">
                <a16:creationId xmlns:a16="http://schemas.microsoft.com/office/drawing/2014/main" id="{9705D7B8-4393-6449-00CC-AA6ADF336B4E}"/>
              </a:ext>
            </a:extLst>
          </p:cNvPr>
          <p:cNvSpPr>
            <a:spLocks noGrp="1"/>
          </p:cNvSpPr>
          <p:nvPr>
            <p:ph type="body" sz="quarter" idx="39"/>
          </p:nvPr>
        </p:nvSpPr>
        <p:spPr/>
        <p:txBody>
          <a:bodyPr/>
          <a:lstStyle/>
          <a:p>
            <a:r>
              <a:rPr lang="en-US" sz="2000" dirty="0"/>
              <a:t>CWU must be compliant with existing determinations and regulations, ensure that users are compliant.</a:t>
            </a:r>
          </a:p>
        </p:txBody>
      </p:sp>
      <p:sp>
        <p:nvSpPr>
          <p:cNvPr id="35" name="Text Placeholder 34">
            <a:extLst>
              <a:ext uri="{FF2B5EF4-FFF2-40B4-BE49-F238E27FC236}">
                <a16:creationId xmlns:a16="http://schemas.microsoft.com/office/drawing/2014/main" id="{A554ABAC-D1A4-DEF0-E764-F10DA2975D9C}"/>
              </a:ext>
            </a:extLst>
          </p:cNvPr>
          <p:cNvSpPr>
            <a:spLocks noGrp="1"/>
          </p:cNvSpPr>
          <p:nvPr>
            <p:ph type="body" sz="quarter" idx="40"/>
          </p:nvPr>
        </p:nvSpPr>
        <p:spPr/>
        <p:txBody>
          <a:bodyPr/>
          <a:lstStyle/>
          <a:p>
            <a:r>
              <a:rPr lang="en-US" sz="2400" dirty="0"/>
              <a:t>Administrative Code</a:t>
            </a:r>
          </a:p>
        </p:txBody>
      </p:sp>
      <p:sp>
        <p:nvSpPr>
          <p:cNvPr id="36" name="Text Placeholder 35">
            <a:extLst>
              <a:ext uri="{FF2B5EF4-FFF2-40B4-BE49-F238E27FC236}">
                <a16:creationId xmlns:a16="http://schemas.microsoft.com/office/drawing/2014/main" id="{3B30B2CB-87FA-418F-2862-BC4910C40453}"/>
              </a:ext>
            </a:extLst>
          </p:cNvPr>
          <p:cNvSpPr>
            <a:spLocks noGrp="1"/>
          </p:cNvSpPr>
          <p:nvPr>
            <p:ph type="body" sz="quarter" idx="41"/>
          </p:nvPr>
        </p:nvSpPr>
        <p:spPr/>
        <p:txBody>
          <a:bodyPr/>
          <a:lstStyle/>
          <a:p>
            <a:r>
              <a:rPr lang="en-US" sz="1800" b="0" i="0" u="none" strike="noStrike" dirty="0">
                <a:solidFill>
                  <a:srgbClr val="000000"/>
                </a:solidFill>
                <a:effectLst/>
                <a:latin typeface="Arial" panose="020B0604020202020204" pitchFamily="34" charset="0"/>
              </a:rPr>
              <a:t>Wash. Admin. Code § 504-15-930</a:t>
            </a:r>
            <a:endParaRPr lang="en-US" dirty="0"/>
          </a:p>
        </p:txBody>
      </p:sp>
      <p:sp>
        <p:nvSpPr>
          <p:cNvPr id="21" name="Text Placeholder 20">
            <a:extLst>
              <a:ext uri="{FF2B5EF4-FFF2-40B4-BE49-F238E27FC236}">
                <a16:creationId xmlns:a16="http://schemas.microsoft.com/office/drawing/2014/main" id="{AD569B3C-1A2F-B175-54A5-A8DC202B64C5}"/>
              </a:ext>
            </a:extLst>
          </p:cNvPr>
          <p:cNvSpPr>
            <a:spLocks noGrp="1"/>
          </p:cNvSpPr>
          <p:nvPr>
            <p:ph type="body" sz="quarter" idx="32"/>
          </p:nvPr>
        </p:nvSpPr>
        <p:spPr/>
        <p:txBody>
          <a:bodyPr/>
          <a:lstStyle/>
          <a:p>
            <a:r>
              <a:rPr lang="en-US" dirty="0"/>
              <a:t>Navigating liability, regulations, and requirements</a:t>
            </a:r>
          </a:p>
        </p:txBody>
      </p:sp>
    </p:spTree>
    <p:extLst>
      <p:ext uri="{BB962C8B-B14F-4D97-AF65-F5344CB8AC3E}">
        <p14:creationId xmlns:p14="http://schemas.microsoft.com/office/powerpoint/2010/main" val="150548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CB073D2-281E-EE09-B85F-7BBBF5D6C8B5}"/>
              </a:ext>
            </a:extLst>
          </p:cNvPr>
          <p:cNvSpPr>
            <a:spLocks noGrp="1"/>
          </p:cNvSpPr>
          <p:nvPr>
            <p:ph type="body" sz="quarter" idx="32"/>
          </p:nvPr>
        </p:nvSpPr>
        <p:spPr>
          <a:prstGeom prst="rect">
            <a:avLst/>
          </a:prstGeom>
        </p:spPr>
        <p:txBody>
          <a:bodyPr/>
          <a:lstStyle/>
          <a:p>
            <a:r>
              <a:rPr lang="en-US" dirty="0"/>
              <a:t>Acknowledging the wide range of users with differing interests</a:t>
            </a:r>
            <a:endParaRPr lang="en-US" sz="2000" dirty="0"/>
          </a:p>
        </p:txBody>
      </p:sp>
      <p:sp>
        <p:nvSpPr>
          <p:cNvPr id="3" name="Title 2">
            <a:extLst>
              <a:ext uri="{FF2B5EF4-FFF2-40B4-BE49-F238E27FC236}">
                <a16:creationId xmlns:a16="http://schemas.microsoft.com/office/drawing/2014/main" id="{9F4412C2-7CD9-A899-9B8A-E8BEAB4B2375}"/>
              </a:ext>
            </a:extLst>
          </p:cNvPr>
          <p:cNvSpPr>
            <a:spLocks noGrp="1"/>
          </p:cNvSpPr>
          <p:nvPr>
            <p:ph type="title"/>
          </p:nvPr>
        </p:nvSpPr>
        <p:spPr/>
        <p:txBody>
          <a:bodyPr/>
          <a:lstStyle/>
          <a:p>
            <a:r>
              <a:rPr lang="en-US" dirty="0"/>
              <a:t>Operational Issues</a:t>
            </a:r>
          </a:p>
        </p:txBody>
      </p:sp>
      <p:sp>
        <p:nvSpPr>
          <p:cNvPr id="10" name="Text Placeholder 9">
            <a:extLst>
              <a:ext uri="{FF2B5EF4-FFF2-40B4-BE49-F238E27FC236}">
                <a16:creationId xmlns:a16="http://schemas.microsoft.com/office/drawing/2014/main" id="{7F5326EF-D902-367E-0957-9D49209FF5ED}"/>
              </a:ext>
            </a:extLst>
          </p:cNvPr>
          <p:cNvSpPr>
            <a:spLocks noGrp="1"/>
          </p:cNvSpPr>
          <p:nvPr>
            <p:ph idx="1"/>
          </p:nvPr>
        </p:nvSpPr>
        <p:spPr/>
        <p:txBody>
          <a:bodyPr/>
          <a:lstStyle/>
          <a:p>
            <a:pPr marL="0" indent="0">
              <a:buNone/>
            </a:pPr>
            <a:r>
              <a:rPr lang="en-US" sz="2000" b="1" dirty="0"/>
              <a:t>Existing Infrastructure</a:t>
            </a:r>
            <a:endParaRPr lang="en-US" sz="2000" dirty="0"/>
          </a:p>
          <a:p>
            <a:pPr marL="0" indent="0">
              <a:buNone/>
            </a:pPr>
            <a:r>
              <a:rPr lang="en-US" sz="2000" dirty="0"/>
              <a:t>Dedicated lanes for micromobility devices are essential. </a:t>
            </a:r>
          </a:p>
          <a:p>
            <a:pPr marL="0" indent="0">
              <a:buNone/>
            </a:pPr>
            <a:r>
              <a:rPr lang="en-US" sz="2000" dirty="0"/>
              <a:t>Helmets can be provided to enhance the comfort and ensure safety of users.</a:t>
            </a:r>
          </a:p>
        </p:txBody>
      </p:sp>
      <p:sp>
        <p:nvSpPr>
          <p:cNvPr id="18" name="Text Placeholder 17">
            <a:extLst>
              <a:ext uri="{FF2B5EF4-FFF2-40B4-BE49-F238E27FC236}">
                <a16:creationId xmlns:a16="http://schemas.microsoft.com/office/drawing/2014/main" id="{7D7395C1-007E-85EA-00F9-2FFA747CB244}"/>
              </a:ext>
            </a:extLst>
          </p:cNvPr>
          <p:cNvSpPr>
            <a:spLocks noGrp="1"/>
          </p:cNvSpPr>
          <p:nvPr>
            <p:ph idx="34"/>
          </p:nvPr>
        </p:nvSpPr>
        <p:spPr>
          <a:prstGeom prst="rect">
            <a:avLst/>
          </a:prstGeom>
        </p:spPr>
        <p:txBody>
          <a:bodyPr/>
          <a:lstStyle/>
          <a:p>
            <a:pPr marL="0" indent="0">
              <a:buNone/>
            </a:pPr>
            <a:r>
              <a:rPr lang="en-US" b="1" dirty="0"/>
              <a:t>Traffic Flow</a:t>
            </a:r>
          </a:p>
          <a:p>
            <a:pPr marL="0" indent="0">
              <a:buNone/>
            </a:pPr>
            <a:endParaRPr lang="en-US" b="1" dirty="0"/>
          </a:p>
          <a:p>
            <a:pPr marL="0" indent="0">
              <a:buNone/>
            </a:pPr>
            <a:r>
              <a:rPr lang="en-US" dirty="0"/>
              <a:t>EPAMD include speed control functions and geofencing options.</a:t>
            </a:r>
          </a:p>
          <a:p>
            <a:pPr marL="0" indent="0">
              <a:buNone/>
            </a:pPr>
            <a:r>
              <a:rPr lang="en-US" dirty="0"/>
              <a:t>Such systems enable speed regulation in congested or unallowed areas during peak times.</a:t>
            </a:r>
          </a:p>
        </p:txBody>
      </p:sp>
      <p:sp>
        <p:nvSpPr>
          <p:cNvPr id="12" name="Text Placeholder 11">
            <a:extLst>
              <a:ext uri="{FF2B5EF4-FFF2-40B4-BE49-F238E27FC236}">
                <a16:creationId xmlns:a16="http://schemas.microsoft.com/office/drawing/2014/main" id="{72F5C9FE-1F95-7C24-807F-0342C3DF91BE}"/>
              </a:ext>
            </a:extLst>
          </p:cNvPr>
          <p:cNvSpPr>
            <a:spLocks noGrp="1"/>
          </p:cNvSpPr>
          <p:nvPr>
            <p:ph idx="35"/>
          </p:nvPr>
        </p:nvSpPr>
        <p:spPr/>
        <p:txBody>
          <a:bodyPr/>
          <a:lstStyle/>
          <a:p>
            <a:pPr marL="0" indent="0">
              <a:buNone/>
            </a:pPr>
            <a:r>
              <a:rPr lang="en-US" b="1" dirty="0"/>
              <a:t>Difficult Terrain</a:t>
            </a:r>
          </a:p>
          <a:p>
            <a:pPr marL="0" indent="0">
              <a:buNone/>
            </a:pPr>
            <a:endParaRPr lang="en-US" b="1" dirty="0"/>
          </a:p>
          <a:p>
            <a:pPr marL="0" indent="0">
              <a:buNone/>
            </a:pPr>
            <a:r>
              <a:rPr lang="en-US" dirty="0" err="1"/>
              <a:t>eBikes</a:t>
            </a:r>
            <a:r>
              <a:rPr lang="en-US" dirty="0"/>
              <a:t> and </a:t>
            </a:r>
            <a:r>
              <a:rPr lang="en-US" dirty="0" err="1"/>
              <a:t>eScooters</a:t>
            </a:r>
            <a:r>
              <a:rPr lang="en-US" dirty="0"/>
              <a:t> reduce the dissuasion of difficult terrain.</a:t>
            </a:r>
          </a:p>
          <a:p>
            <a:pPr marL="0" indent="0">
              <a:buNone/>
            </a:pPr>
            <a:r>
              <a:rPr lang="en-US" dirty="0"/>
              <a:t>Unmotivated users indicate a willingness to overcome with positive device experiences.</a:t>
            </a:r>
          </a:p>
          <a:p>
            <a:pPr marL="0" indent="0">
              <a:buNone/>
            </a:pPr>
            <a:endParaRPr lang="en-US" b="1" dirty="0"/>
          </a:p>
        </p:txBody>
      </p:sp>
      <p:sp>
        <p:nvSpPr>
          <p:cNvPr id="20" name="Content Placeholder 19">
            <a:extLst>
              <a:ext uri="{FF2B5EF4-FFF2-40B4-BE49-F238E27FC236}">
                <a16:creationId xmlns:a16="http://schemas.microsoft.com/office/drawing/2014/main" id="{348BDAD2-88A8-D5E1-FA87-72CBAFCA1679}"/>
              </a:ext>
            </a:extLst>
          </p:cNvPr>
          <p:cNvSpPr>
            <a:spLocks noGrp="1"/>
          </p:cNvSpPr>
          <p:nvPr>
            <p:ph idx="36"/>
          </p:nvPr>
        </p:nvSpPr>
        <p:spPr/>
        <p:txBody>
          <a:bodyPr/>
          <a:lstStyle/>
          <a:p>
            <a:pPr marL="0" indent="0">
              <a:buNone/>
            </a:pPr>
            <a:r>
              <a:rPr lang="en-US" b="1" dirty="0"/>
              <a:t>Cold Weather</a:t>
            </a:r>
          </a:p>
          <a:p>
            <a:pPr marL="0" indent="0">
              <a:buNone/>
            </a:pPr>
            <a:endParaRPr lang="en-US" b="1" dirty="0"/>
          </a:p>
          <a:p>
            <a:pPr marL="0" indent="0">
              <a:buNone/>
            </a:pPr>
            <a:r>
              <a:rPr lang="en-US" dirty="0"/>
              <a:t>The infrastructure necessary for charging should be examined.</a:t>
            </a:r>
          </a:p>
          <a:p>
            <a:pPr marL="0" indent="0">
              <a:buNone/>
            </a:pPr>
            <a:r>
              <a:rPr lang="en-US" dirty="0"/>
              <a:t>Battery life expectancy can be impacted by the temperature of device operation.</a:t>
            </a:r>
          </a:p>
          <a:p>
            <a:pPr marL="0" indent="0">
              <a:buNone/>
            </a:pPr>
            <a:endParaRPr lang="en-US" dirty="0"/>
          </a:p>
        </p:txBody>
      </p:sp>
      <p:sp>
        <p:nvSpPr>
          <p:cNvPr id="14" name="Text Placeholder 13">
            <a:extLst>
              <a:ext uri="{FF2B5EF4-FFF2-40B4-BE49-F238E27FC236}">
                <a16:creationId xmlns:a16="http://schemas.microsoft.com/office/drawing/2014/main" id="{1033BE71-42C2-2484-C963-932C9C8AE421}"/>
              </a:ext>
            </a:extLst>
          </p:cNvPr>
          <p:cNvSpPr>
            <a:spLocks noGrp="1"/>
          </p:cNvSpPr>
          <p:nvPr>
            <p:ph idx="37"/>
          </p:nvPr>
        </p:nvSpPr>
        <p:spPr/>
        <p:txBody>
          <a:bodyPr/>
          <a:lstStyle/>
          <a:p>
            <a:pPr marL="0" indent="0">
              <a:buNone/>
            </a:pPr>
            <a:r>
              <a:rPr lang="en-US" b="1" dirty="0"/>
              <a:t>Storage &amp; Parking</a:t>
            </a:r>
          </a:p>
          <a:p>
            <a:pPr marL="0" indent="0">
              <a:buNone/>
            </a:pPr>
            <a:endParaRPr lang="en-US" b="1" dirty="0"/>
          </a:p>
          <a:p>
            <a:pPr marL="0" indent="0">
              <a:buNone/>
            </a:pPr>
            <a:r>
              <a:rPr lang="en-US" dirty="0"/>
              <a:t>Users appreciate parking assistance.</a:t>
            </a:r>
          </a:p>
          <a:p>
            <a:pPr marL="0" indent="0">
              <a:buNone/>
            </a:pPr>
            <a:r>
              <a:rPr lang="en-US" dirty="0"/>
              <a:t>Knowing that there is a convenient space to park a bike upon arrival can encourage use.</a:t>
            </a:r>
          </a:p>
        </p:txBody>
      </p:sp>
    </p:spTree>
    <p:extLst>
      <p:ext uri="{BB962C8B-B14F-4D97-AF65-F5344CB8AC3E}">
        <p14:creationId xmlns:p14="http://schemas.microsoft.com/office/powerpoint/2010/main" val="14058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FD12FB-B6A3-FAE1-2C81-694F1EEDCB9B}"/>
              </a:ext>
            </a:extLst>
          </p:cNvPr>
          <p:cNvSpPr>
            <a:spLocks noGrp="1"/>
          </p:cNvSpPr>
          <p:nvPr>
            <p:ph type="ctrTitle"/>
          </p:nvPr>
        </p:nvSpPr>
        <p:spPr>
          <a:xfrm>
            <a:off x="1861457" y="2235200"/>
            <a:ext cx="8469086" cy="2387600"/>
          </a:xfrm>
        </p:spPr>
        <p:txBody>
          <a:bodyPr/>
          <a:lstStyle/>
          <a:p>
            <a:r>
              <a:rPr lang="en-US" dirty="0"/>
              <a:t>Identifying Alternatives and Evaluation Criteria</a:t>
            </a:r>
          </a:p>
        </p:txBody>
      </p:sp>
    </p:spTree>
    <p:extLst>
      <p:ext uri="{BB962C8B-B14F-4D97-AF65-F5344CB8AC3E}">
        <p14:creationId xmlns:p14="http://schemas.microsoft.com/office/powerpoint/2010/main" val="185050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27">
            <a:extLst>
              <a:ext uri="{FF2B5EF4-FFF2-40B4-BE49-F238E27FC236}">
                <a16:creationId xmlns:a16="http://schemas.microsoft.com/office/drawing/2014/main" id="{3800EA3A-EF88-1DE6-800D-F34A605A43AA}"/>
              </a:ext>
            </a:extLst>
          </p:cNvPr>
          <p:cNvGraphicFramePr>
            <a:graphicFrameLocks noGrp="1"/>
          </p:cNvGraphicFramePr>
          <p:nvPr>
            <p:ph idx="1"/>
            <p:extLst>
              <p:ext uri="{D42A27DB-BD31-4B8C-83A1-F6EECF244321}">
                <p14:modId xmlns:p14="http://schemas.microsoft.com/office/powerpoint/2010/main" val="2504923249"/>
              </p:ext>
            </p:extLst>
          </p:nvPr>
        </p:nvGraphicFramePr>
        <p:xfrm>
          <a:off x="585740" y="3097121"/>
          <a:ext cx="3446462" cy="283972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4074921509"/>
                    </a:ext>
                  </a:extLst>
                </a:gridCol>
              </a:tblGrid>
              <a:tr h="370840">
                <a:tc>
                  <a:txBody>
                    <a:bodyPr/>
                    <a:lstStyle/>
                    <a:p>
                      <a:pPr algn="ctr"/>
                      <a:r>
                        <a:rPr lang="en-US" dirty="0"/>
                        <a:t>Key Features</a:t>
                      </a:r>
                    </a:p>
                  </a:txBody>
                  <a:tcPr/>
                </a:tc>
                <a:extLst>
                  <a:ext uri="{0D108BD9-81ED-4DB2-BD59-A6C34878D82A}">
                    <a16:rowId xmlns:a16="http://schemas.microsoft.com/office/drawing/2014/main" val="1657748617"/>
                  </a:ext>
                </a:extLst>
              </a:tr>
              <a:tr h="370840">
                <a:tc>
                  <a:txBody>
                    <a:bodyPr/>
                    <a:lstStyle/>
                    <a:p>
                      <a:r>
                        <a:rPr lang="en-US" dirty="0"/>
                        <a:t>Utilizes a network of strategically placed docking stations (SURC, dorms, etc.)</a:t>
                      </a:r>
                    </a:p>
                  </a:txBody>
                  <a:tcPr/>
                </a:tc>
                <a:extLst>
                  <a:ext uri="{0D108BD9-81ED-4DB2-BD59-A6C34878D82A}">
                    <a16:rowId xmlns:a16="http://schemas.microsoft.com/office/drawing/2014/main" val="1129063640"/>
                  </a:ext>
                </a:extLst>
              </a:tr>
              <a:tr h="370840">
                <a:tc>
                  <a:txBody>
                    <a:bodyPr/>
                    <a:lstStyle/>
                    <a:p>
                      <a:r>
                        <a:rPr lang="en-US" dirty="0"/>
                        <a:t>Can include bike, scooters, and other devices to accommodate user needs.</a:t>
                      </a:r>
                    </a:p>
                  </a:txBody>
                  <a:tcPr/>
                </a:tc>
                <a:extLst>
                  <a:ext uri="{0D108BD9-81ED-4DB2-BD59-A6C34878D82A}">
                    <a16:rowId xmlns:a16="http://schemas.microsoft.com/office/drawing/2014/main" val="1846367121"/>
                  </a:ext>
                </a:extLst>
              </a:tr>
              <a:tr h="370840">
                <a:tc>
                  <a:txBody>
                    <a:bodyPr/>
                    <a:lstStyle/>
                    <a:p>
                      <a:r>
                        <a:rPr lang="en-US" dirty="0"/>
                        <a:t>Potential to be powered by renewable energy.</a:t>
                      </a:r>
                    </a:p>
                  </a:txBody>
                  <a:tcPr/>
                </a:tc>
                <a:extLst>
                  <a:ext uri="{0D108BD9-81ED-4DB2-BD59-A6C34878D82A}">
                    <a16:rowId xmlns:a16="http://schemas.microsoft.com/office/drawing/2014/main" val="2576458570"/>
                  </a:ext>
                </a:extLst>
              </a:tr>
            </a:tbl>
          </a:graphicData>
        </a:graphic>
      </p:graphicFrame>
      <p:sp>
        <p:nvSpPr>
          <p:cNvPr id="9" name="Title 8">
            <a:extLst>
              <a:ext uri="{FF2B5EF4-FFF2-40B4-BE49-F238E27FC236}">
                <a16:creationId xmlns:a16="http://schemas.microsoft.com/office/drawing/2014/main" id="{A34F6A85-14CE-6CDB-0C12-EC5AEADE043F}"/>
              </a:ext>
            </a:extLst>
          </p:cNvPr>
          <p:cNvSpPr>
            <a:spLocks noGrp="1"/>
          </p:cNvSpPr>
          <p:nvPr>
            <p:ph type="title"/>
          </p:nvPr>
        </p:nvSpPr>
        <p:spPr/>
        <p:txBody>
          <a:bodyPr/>
          <a:lstStyle/>
          <a:p>
            <a:r>
              <a:rPr lang="en-US" dirty="0"/>
              <a:t>Alternative #1: Per-Use Rentals</a:t>
            </a:r>
          </a:p>
        </p:txBody>
      </p:sp>
      <p:sp>
        <p:nvSpPr>
          <p:cNvPr id="25" name="Text Placeholder 24">
            <a:extLst>
              <a:ext uri="{FF2B5EF4-FFF2-40B4-BE49-F238E27FC236}">
                <a16:creationId xmlns:a16="http://schemas.microsoft.com/office/drawing/2014/main" id="{D37A5BAE-376D-7B3B-FE3C-FCB128776F5E}"/>
              </a:ext>
            </a:extLst>
          </p:cNvPr>
          <p:cNvSpPr>
            <a:spLocks noGrp="1"/>
          </p:cNvSpPr>
          <p:nvPr>
            <p:ph type="body" sz="quarter" idx="32"/>
          </p:nvPr>
        </p:nvSpPr>
        <p:spPr>
          <a:xfrm>
            <a:off x="585740" y="1301559"/>
            <a:ext cx="11032518" cy="360000"/>
          </a:xfrm>
        </p:spPr>
        <p:txBody>
          <a:bodyPr/>
          <a:lstStyle/>
          <a:p>
            <a:r>
              <a:rPr lang="en-US" sz="1800" b="0" i="0" u="none" strike="noStrike" dirty="0">
                <a:solidFill>
                  <a:srgbClr val="000000"/>
                </a:solidFill>
                <a:effectLst/>
                <a:latin typeface="Arial" panose="020B0604020202020204" pitchFamily="34" charset="0"/>
              </a:rPr>
              <a:t>Supports CWU’s emissions reduction commitments by providing an environmentally friendly and convenient micromobility option to all users</a:t>
            </a:r>
            <a:endParaRPr lang="en-US" dirty="0"/>
          </a:p>
        </p:txBody>
      </p:sp>
      <p:graphicFrame>
        <p:nvGraphicFramePr>
          <p:cNvPr id="30" name="Content Placeholder 29">
            <a:extLst>
              <a:ext uri="{FF2B5EF4-FFF2-40B4-BE49-F238E27FC236}">
                <a16:creationId xmlns:a16="http://schemas.microsoft.com/office/drawing/2014/main" id="{4B03ABD0-46E3-9F5F-07D1-261C6490004F}"/>
              </a:ext>
            </a:extLst>
          </p:cNvPr>
          <p:cNvGraphicFramePr>
            <a:graphicFrameLocks noGrp="1"/>
          </p:cNvGraphicFramePr>
          <p:nvPr>
            <p:ph idx="34"/>
            <p:extLst>
              <p:ext uri="{D42A27DB-BD31-4B8C-83A1-F6EECF244321}">
                <p14:modId xmlns:p14="http://schemas.microsoft.com/office/powerpoint/2010/main" val="1716142278"/>
              </p:ext>
            </p:extLst>
          </p:nvPr>
        </p:nvGraphicFramePr>
        <p:xfrm>
          <a:off x="4337470" y="3097121"/>
          <a:ext cx="3446462" cy="293624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847139353"/>
                    </a:ext>
                  </a:extLst>
                </a:gridCol>
              </a:tblGrid>
              <a:tr h="0">
                <a:tc>
                  <a:txBody>
                    <a:bodyPr/>
                    <a:lstStyle/>
                    <a:p>
                      <a:pPr algn="ctr"/>
                      <a:r>
                        <a:rPr lang="en-US" dirty="0"/>
                        <a:t>Benefits</a:t>
                      </a:r>
                    </a:p>
                  </a:txBody>
                  <a:tcPr/>
                </a:tc>
                <a:extLst>
                  <a:ext uri="{0D108BD9-81ED-4DB2-BD59-A6C34878D82A}">
                    <a16:rowId xmlns:a16="http://schemas.microsoft.com/office/drawing/2014/main" val="1561738457"/>
                  </a:ext>
                </a:extLst>
              </a:tr>
              <a:tr h="370840">
                <a:tc>
                  <a:txBody>
                    <a:bodyPr/>
                    <a:lstStyle/>
                    <a:p>
                      <a:r>
                        <a:rPr lang="en-US" dirty="0"/>
                        <a:t>Reduces reliance on cars.</a:t>
                      </a:r>
                    </a:p>
                  </a:txBody>
                  <a:tcPr/>
                </a:tc>
                <a:extLst>
                  <a:ext uri="{0D108BD9-81ED-4DB2-BD59-A6C34878D82A}">
                    <a16:rowId xmlns:a16="http://schemas.microsoft.com/office/drawing/2014/main" val="4010987200"/>
                  </a:ext>
                </a:extLst>
              </a:tr>
              <a:tr h="370840">
                <a:tc>
                  <a:txBody>
                    <a:bodyPr/>
                    <a:lstStyle/>
                    <a:p>
                      <a:r>
                        <a:rPr lang="en-US" dirty="0"/>
                        <a:t>Enhances campus mobility.</a:t>
                      </a:r>
                    </a:p>
                  </a:txBody>
                  <a:tcPr/>
                </a:tc>
                <a:extLst>
                  <a:ext uri="{0D108BD9-81ED-4DB2-BD59-A6C34878D82A}">
                    <a16:rowId xmlns:a16="http://schemas.microsoft.com/office/drawing/2014/main" val="688613722"/>
                  </a:ext>
                </a:extLst>
              </a:tr>
              <a:tr h="370840">
                <a:tc>
                  <a:txBody>
                    <a:bodyPr/>
                    <a:lstStyle/>
                    <a:p>
                      <a:r>
                        <a:rPr lang="en-US" dirty="0"/>
                        <a:t>Promotes inclusivity through diversity of options.</a:t>
                      </a:r>
                    </a:p>
                  </a:txBody>
                  <a:tcPr/>
                </a:tc>
                <a:extLst>
                  <a:ext uri="{0D108BD9-81ED-4DB2-BD59-A6C34878D82A}">
                    <a16:rowId xmlns:a16="http://schemas.microsoft.com/office/drawing/2014/main" val="2696088661"/>
                  </a:ext>
                </a:extLst>
              </a:tr>
              <a:tr h="370840">
                <a:tc>
                  <a:txBody>
                    <a:bodyPr/>
                    <a:lstStyle/>
                    <a:p>
                      <a:r>
                        <a:rPr lang="en-US" dirty="0"/>
                        <a:t>Provides broad infrastructure, including with the City of Ellensburg to benefit the community.</a:t>
                      </a:r>
                    </a:p>
                  </a:txBody>
                  <a:tcPr/>
                </a:tc>
                <a:extLst>
                  <a:ext uri="{0D108BD9-81ED-4DB2-BD59-A6C34878D82A}">
                    <a16:rowId xmlns:a16="http://schemas.microsoft.com/office/drawing/2014/main" val="2467041642"/>
                  </a:ext>
                </a:extLst>
              </a:tr>
            </a:tbl>
          </a:graphicData>
        </a:graphic>
      </p:graphicFrame>
      <p:graphicFrame>
        <p:nvGraphicFramePr>
          <p:cNvPr id="33" name="Content Placeholder 32">
            <a:extLst>
              <a:ext uri="{FF2B5EF4-FFF2-40B4-BE49-F238E27FC236}">
                <a16:creationId xmlns:a16="http://schemas.microsoft.com/office/drawing/2014/main" id="{2953B39B-15FA-E0FA-5AE6-6F7E00962B02}"/>
              </a:ext>
            </a:extLst>
          </p:cNvPr>
          <p:cNvGraphicFramePr>
            <a:graphicFrameLocks noGrp="1"/>
          </p:cNvGraphicFramePr>
          <p:nvPr>
            <p:ph idx="35"/>
            <p:extLst>
              <p:ext uri="{D42A27DB-BD31-4B8C-83A1-F6EECF244321}">
                <p14:modId xmlns:p14="http://schemas.microsoft.com/office/powerpoint/2010/main" val="1875694625"/>
              </p:ext>
            </p:extLst>
          </p:nvPr>
        </p:nvGraphicFramePr>
        <p:xfrm>
          <a:off x="8089201" y="3097121"/>
          <a:ext cx="3446462" cy="283972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2169415276"/>
                    </a:ext>
                  </a:extLst>
                </a:gridCol>
              </a:tblGrid>
              <a:tr h="370840">
                <a:tc>
                  <a:txBody>
                    <a:bodyPr/>
                    <a:lstStyle/>
                    <a:p>
                      <a:pPr algn="ctr"/>
                      <a:r>
                        <a:rPr lang="en-US" dirty="0"/>
                        <a:t>Challenges</a:t>
                      </a:r>
                    </a:p>
                  </a:txBody>
                  <a:tcPr/>
                </a:tc>
                <a:extLst>
                  <a:ext uri="{0D108BD9-81ED-4DB2-BD59-A6C34878D82A}">
                    <a16:rowId xmlns:a16="http://schemas.microsoft.com/office/drawing/2014/main" val="3531450727"/>
                  </a:ext>
                </a:extLst>
              </a:tr>
              <a:tr h="370840">
                <a:tc>
                  <a:txBody>
                    <a:bodyPr/>
                    <a:lstStyle/>
                    <a:p>
                      <a:r>
                        <a:rPr lang="en-US" dirty="0"/>
                        <a:t>Designing the network of docking stations is demanding.</a:t>
                      </a:r>
                    </a:p>
                  </a:txBody>
                  <a:tcPr/>
                </a:tc>
                <a:extLst>
                  <a:ext uri="{0D108BD9-81ED-4DB2-BD59-A6C34878D82A}">
                    <a16:rowId xmlns:a16="http://schemas.microsoft.com/office/drawing/2014/main" val="212527546"/>
                  </a:ext>
                </a:extLst>
              </a:tr>
              <a:tr h="370840">
                <a:tc>
                  <a:txBody>
                    <a:bodyPr/>
                    <a:lstStyle/>
                    <a:p>
                      <a:r>
                        <a:rPr lang="en-US" dirty="0"/>
                        <a:t>Reduced usage during harsh weather.</a:t>
                      </a:r>
                    </a:p>
                  </a:txBody>
                  <a:tcPr/>
                </a:tc>
                <a:extLst>
                  <a:ext uri="{0D108BD9-81ED-4DB2-BD59-A6C34878D82A}">
                    <a16:rowId xmlns:a16="http://schemas.microsoft.com/office/drawing/2014/main" val="3644767244"/>
                  </a:ext>
                </a:extLst>
              </a:tr>
              <a:tr h="370840">
                <a:tc>
                  <a:txBody>
                    <a:bodyPr/>
                    <a:lstStyle/>
                    <a:p>
                      <a:r>
                        <a:rPr lang="en-US" dirty="0"/>
                        <a:t>Managerial issues like preventing theft, misuse, and vandalism.</a:t>
                      </a:r>
                    </a:p>
                  </a:txBody>
                  <a:tcPr/>
                </a:tc>
                <a:extLst>
                  <a:ext uri="{0D108BD9-81ED-4DB2-BD59-A6C34878D82A}">
                    <a16:rowId xmlns:a16="http://schemas.microsoft.com/office/drawing/2014/main" val="447928457"/>
                  </a:ext>
                </a:extLst>
              </a:tr>
            </a:tbl>
          </a:graphicData>
        </a:graphic>
      </p:graphicFrame>
      <p:pic>
        <p:nvPicPr>
          <p:cNvPr id="35" name="Picture 34">
            <a:extLst>
              <a:ext uri="{FF2B5EF4-FFF2-40B4-BE49-F238E27FC236}">
                <a16:creationId xmlns:a16="http://schemas.microsoft.com/office/drawing/2014/main" id="{09CFAD45-0D91-4B65-60C9-CEDE70294A03}"/>
              </a:ext>
            </a:extLst>
          </p:cNvPr>
          <p:cNvPicPr>
            <a:picLocks noChangeAspect="1"/>
          </p:cNvPicPr>
          <p:nvPr/>
        </p:nvPicPr>
        <p:blipFill>
          <a:blip r:embed="rId2"/>
          <a:stretch>
            <a:fillRect/>
          </a:stretch>
        </p:blipFill>
        <p:spPr>
          <a:xfrm>
            <a:off x="2570875" y="1981911"/>
            <a:ext cx="2152738" cy="794857"/>
          </a:xfrm>
          <a:prstGeom prst="rect">
            <a:avLst/>
          </a:prstGeom>
        </p:spPr>
      </p:pic>
      <p:pic>
        <p:nvPicPr>
          <p:cNvPr id="36" name="Picture 35">
            <a:extLst>
              <a:ext uri="{FF2B5EF4-FFF2-40B4-BE49-F238E27FC236}">
                <a16:creationId xmlns:a16="http://schemas.microsoft.com/office/drawing/2014/main" id="{D72A280F-E314-0AAD-0021-A55F66C6B044}"/>
              </a:ext>
            </a:extLst>
          </p:cNvPr>
          <p:cNvPicPr>
            <a:picLocks noChangeAspect="1"/>
          </p:cNvPicPr>
          <p:nvPr/>
        </p:nvPicPr>
        <p:blipFill>
          <a:blip r:embed="rId3"/>
          <a:stretch>
            <a:fillRect/>
          </a:stretch>
        </p:blipFill>
        <p:spPr>
          <a:xfrm>
            <a:off x="7162032" y="1981911"/>
            <a:ext cx="1916215" cy="1003019"/>
          </a:xfrm>
          <a:prstGeom prst="rect">
            <a:avLst/>
          </a:prstGeom>
        </p:spPr>
      </p:pic>
      <p:pic>
        <p:nvPicPr>
          <p:cNvPr id="38" name="Picture 37">
            <a:extLst>
              <a:ext uri="{FF2B5EF4-FFF2-40B4-BE49-F238E27FC236}">
                <a16:creationId xmlns:a16="http://schemas.microsoft.com/office/drawing/2014/main" id="{A9E5E42C-D159-00E0-23BD-FAE1536CC76D}"/>
              </a:ext>
            </a:extLst>
          </p:cNvPr>
          <p:cNvPicPr>
            <a:picLocks noChangeAspect="1"/>
          </p:cNvPicPr>
          <p:nvPr/>
        </p:nvPicPr>
        <p:blipFill>
          <a:blip r:embed="rId4"/>
          <a:stretch>
            <a:fillRect/>
          </a:stretch>
        </p:blipFill>
        <p:spPr>
          <a:xfrm>
            <a:off x="5133106" y="2073143"/>
            <a:ext cx="2028926" cy="679014"/>
          </a:xfrm>
          <a:prstGeom prst="rect">
            <a:avLst/>
          </a:prstGeom>
        </p:spPr>
      </p:pic>
    </p:spTree>
    <p:extLst>
      <p:ext uri="{BB962C8B-B14F-4D97-AF65-F5344CB8AC3E}">
        <p14:creationId xmlns:p14="http://schemas.microsoft.com/office/powerpoint/2010/main" val="206774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27">
            <a:extLst>
              <a:ext uri="{FF2B5EF4-FFF2-40B4-BE49-F238E27FC236}">
                <a16:creationId xmlns:a16="http://schemas.microsoft.com/office/drawing/2014/main" id="{3800EA3A-EF88-1DE6-800D-F34A605A43AA}"/>
              </a:ext>
            </a:extLst>
          </p:cNvPr>
          <p:cNvGraphicFramePr>
            <a:graphicFrameLocks noGrp="1"/>
          </p:cNvGraphicFramePr>
          <p:nvPr>
            <p:ph idx="1"/>
            <p:extLst>
              <p:ext uri="{D42A27DB-BD31-4B8C-83A1-F6EECF244321}">
                <p14:modId xmlns:p14="http://schemas.microsoft.com/office/powerpoint/2010/main" val="600184738"/>
              </p:ext>
            </p:extLst>
          </p:nvPr>
        </p:nvGraphicFramePr>
        <p:xfrm>
          <a:off x="585740" y="3250244"/>
          <a:ext cx="3446462" cy="274828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4074921509"/>
                    </a:ext>
                  </a:extLst>
                </a:gridCol>
              </a:tblGrid>
              <a:tr h="370840">
                <a:tc>
                  <a:txBody>
                    <a:bodyPr/>
                    <a:lstStyle/>
                    <a:p>
                      <a:pPr algn="ctr"/>
                      <a:r>
                        <a:rPr lang="en-US" dirty="0"/>
                        <a:t>Key Features</a:t>
                      </a:r>
                    </a:p>
                  </a:txBody>
                  <a:tcPr/>
                </a:tc>
                <a:extLst>
                  <a:ext uri="{0D108BD9-81ED-4DB2-BD59-A6C34878D82A}">
                    <a16:rowId xmlns:a16="http://schemas.microsoft.com/office/drawing/2014/main" val="1657748617"/>
                  </a:ext>
                </a:extLst>
              </a:tr>
              <a:tr h="370840">
                <a:tc>
                  <a:txBody>
                    <a:bodyPr/>
                    <a:lstStyle/>
                    <a:p>
                      <a:r>
                        <a:rPr lang="en-US" dirty="0"/>
                        <a:t>Modeled after UW’s U Bike weekly and quarterly rental system.</a:t>
                      </a:r>
                    </a:p>
                  </a:txBody>
                  <a:tcPr/>
                </a:tc>
                <a:extLst>
                  <a:ext uri="{0D108BD9-81ED-4DB2-BD59-A6C34878D82A}">
                    <a16:rowId xmlns:a16="http://schemas.microsoft.com/office/drawing/2014/main" val="1129063640"/>
                  </a:ext>
                </a:extLst>
              </a:tr>
              <a:tr h="370840">
                <a:tc>
                  <a:txBody>
                    <a:bodyPr/>
                    <a:lstStyle/>
                    <a:p>
                      <a:r>
                        <a:rPr lang="en-US" dirty="0"/>
                        <a:t>Includes encouraging users to attend classes and seminars focused on sustainability’s improvements to their lives.</a:t>
                      </a:r>
                    </a:p>
                  </a:txBody>
                  <a:tcPr/>
                </a:tc>
                <a:extLst>
                  <a:ext uri="{0D108BD9-81ED-4DB2-BD59-A6C34878D82A}">
                    <a16:rowId xmlns:a16="http://schemas.microsoft.com/office/drawing/2014/main" val="1846367121"/>
                  </a:ext>
                </a:extLst>
              </a:tr>
            </a:tbl>
          </a:graphicData>
        </a:graphic>
      </p:graphicFrame>
      <p:sp>
        <p:nvSpPr>
          <p:cNvPr id="9" name="Title 8">
            <a:extLst>
              <a:ext uri="{FF2B5EF4-FFF2-40B4-BE49-F238E27FC236}">
                <a16:creationId xmlns:a16="http://schemas.microsoft.com/office/drawing/2014/main" id="{A34F6A85-14CE-6CDB-0C12-EC5AEADE043F}"/>
              </a:ext>
            </a:extLst>
          </p:cNvPr>
          <p:cNvSpPr>
            <a:spLocks noGrp="1"/>
          </p:cNvSpPr>
          <p:nvPr>
            <p:ph type="title"/>
          </p:nvPr>
        </p:nvSpPr>
        <p:spPr/>
        <p:txBody>
          <a:bodyPr/>
          <a:lstStyle/>
          <a:p>
            <a:r>
              <a:rPr lang="en-US" dirty="0"/>
              <a:t>Alternative #2: Long-Term Rentals</a:t>
            </a:r>
          </a:p>
        </p:txBody>
      </p:sp>
      <p:sp>
        <p:nvSpPr>
          <p:cNvPr id="25" name="Text Placeholder 24">
            <a:extLst>
              <a:ext uri="{FF2B5EF4-FFF2-40B4-BE49-F238E27FC236}">
                <a16:creationId xmlns:a16="http://schemas.microsoft.com/office/drawing/2014/main" id="{D37A5BAE-376D-7B3B-FE3C-FCB128776F5E}"/>
              </a:ext>
            </a:extLst>
          </p:cNvPr>
          <p:cNvSpPr>
            <a:spLocks noGrp="1"/>
          </p:cNvSpPr>
          <p:nvPr>
            <p:ph type="body" sz="quarter" idx="32"/>
          </p:nvPr>
        </p:nvSpPr>
        <p:spPr>
          <a:xfrm>
            <a:off x="585740" y="1301559"/>
            <a:ext cx="11032518" cy="360000"/>
          </a:xfrm>
        </p:spPr>
        <p:txBody>
          <a:bodyPr/>
          <a:lstStyle/>
          <a:p>
            <a:r>
              <a:rPr lang="en-US" sz="1800" b="0" i="0" u="none" strike="noStrike" dirty="0">
                <a:solidFill>
                  <a:srgbClr val="000000"/>
                </a:solidFill>
                <a:effectLst/>
                <a:latin typeface="Arial" panose="020B0604020202020204" pitchFamily="34" charset="0"/>
              </a:rPr>
              <a:t>Offering long term micromobility rental can increase user commitment through subscription models and solve issues related to single use activation while ensuring availability.</a:t>
            </a:r>
            <a:endParaRPr lang="en-US" dirty="0"/>
          </a:p>
        </p:txBody>
      </p:sp>
      <p:graphicFrame>
        <p:nvGraphicFramePr>
          <p:cNvPr id="30" name="Content Placeholder 29">
            <a:extLst>
              <a:ext uri="{FF2B5EF4-FFF2-40B4-BE49-F238E27FC236}">
                <a16:creationId xmlns:a16="http://schemas.microsoft.com/office/drawing/2014/main" id="{4B03ABD0-46E3-9F5F-07D1-261C6490004F}"/>
              </a:ext>
            </a:extLst>
          </p:cNvPr>
          <p:cNvGraphicFramePr>
            <a:graphicFrameLocks noGrp="1"/>
          </p:cNvGraphicFramePr>
          <p:nvPr>
            <p:ph idx="34"/>
            <p:extLst>
              <p:ext uri="{D42A27DB-BD31-4B8C-83A1-F6EECF244321}">
                <p14:modId xmlns:p14="http://schemas.microsoft.com/office/powerpoint/2010/main" val="2626579683"/>
              </p:ext>
            </p:extLst>
          </p:nvPr>
        </p:nvGraphicFramePr>
        <p:xfrm>
          <a:off x="4337470" y="3250244"/>
          <a:ext cx="3446462" cy="293116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847139353"/>
                    </a:ext>
                  </a:extLst>
                </a:gridCol>
              </a:tblGrid>
              <a:tr h="0">
                <a:tc>
                  <a:txBody>
                    <a:bodyPr/>
                    <a:lstStyle/>
                    <a:p>
                      <a:pPr algn="ctr"/>
                      <a:r>
                        <a:rPr lang="en-US" dirty="0"/>
                        <a:t>Benefits</a:t>
                      </a:r>
                    </a:p>
                  </a:txBody>
                  <a:tcPr/>
                </a:tc>
                <a:extLst>
                  <a:ext uri="{0D108BD9-81ED-4DB2-BD59-A6C34878D82A}">
                    <a16:rowId xmlns:a16="http://schemas.microsoft.com/office/drawing/2014/main" val="1561738457"/>
                  </a:ext>
                </a:extLst>
              </a:tr>
              <a:tr h="370840">
                <a:tc>
                  <a:txBody>
                    <a:bodyPr/>
                    <a:lstStyle/>
                    <a:p>
                      <a:r>
                        <a:rPr lang="en-US" dirty="0"/>
                        <a:t>Lessens parking issues.</a:t>
                      </a:r>
                    </a:p>
                  </a:txBody>
                  <a:tcPr/>
                </a:tc>
                <a:extLst>
                  <a:ext uri="{0D108BD9-81ED-4DB2-BD59-A6C34878D82A}">
                    <a16:rowId xmlns:a16="http://schemas.microsoft.com/office/drawing/2014/main" val="4010987200"/>
                  </a:ext>
                </a:extLst>
              </a:tr>
              <a:tr h="370840">
                <a:tc>
                  <a:txBody>
                    <a:bodyPr/>
                    <a:lstStyle/>
                    <a:p>
                      <a:r>
                        <a:rPr lang="en-US" dirty="0"/>
                        <a:t>Mass inventory purchase and diversity of devices.</a:t>
                      </a:r>
                    </a:p>
                  </a:txBody>
                  <a:tcPr/>
                </a:tc>
                <a:extLst>
                  <a:ext uri="{0D108BD9-81ED-4DB2-BD59-A6C34878D82A}">
                    <a16:rowId xmlns:a16="http://schemas.microsoft.com/office/drawing/2014/main" val="688613722"/>
                  </a:ext>
                </a:extLst>
              </a:tr>
              <a:tr h="370840">
                <a:tc>
                  <a:txBody>
                    <a:bodyPr/>
                    <a:lstStyle/>
                    <a:p>
                      <a:r>
                        <a:rPr lang="en-US" dirty="0"/>
                        <a:t>Provides complete campus ownership: management, repair, etc.</a:t>
                      </a:r>
                    </a:p>
                  </a:txBody>
                  <a:tcPr/>
                </a:tc>
                <a:extLst>
                  <a:ext uri="{0D108BD9-81ED-4DB2-BD59-A6C34878D82A}">
                    <a16:rowId xmlns:a16="http://schemas.microsoft.com/office/drawing/2014/main" val="2696088661"/>
                  </a:ext>
                </a:extLst>
              </a:tr>
              <a:tr h="370840">
                <a:tc>
                  <a:txBody>
                    <a:bodyPr/>
                    <a:lstStyle/>
                    <a:p>
                      <a:r>
                        <a:rPr lang="en-US" dirty="0"/>
                        <a:t>Focuses more on renter responsibility.</a:t>
                      </a:r>
                    </a:p>
                  </a:txBody>
                  <a:tcPr/>
                </a:tc>
                <a:extLst>
                  <a:ext uri="{0D108BD9-81ED-4DB2-BD59-A6C34878D82A}">
                    <a16:rowId xmlns:a16="http://schemas.microsoft.com/office/drawing/2014/main" val="2467041642"/>
                  </a:ext>
                </a:extLst>
              </a:tr>
            </a:tbl>
          </a:graphicData>
        </a:graphic>
      </p:graphicFrame>
      <p:graphicFrame>
        <p:nvGraphicFramePr>
          <p:cNvPr id="33" name="Content Placeholder 32">
            <a:extLst>
              <a:ext uri="{FF2B5EF4-FFF2-40B4-BE49-F238E27FC236}">
                <a16:creationId xmlns:a16="http://schemas.microsoft.com/office/drawing/2014/main" id="{2953B39B-15FA-E0FA-5AE6-6F7E00962B02}"/>
              </a:ext>
            </a:extLst>
          </p:cNvPr>
          <p:cNvGraphicFramePr>
            <a:graphicFrameLocks noGrp="1"/>
          </p:cNvGraphicFramePr>
          <p:nvPr>
            <p:ph idx="35"/>
            <p:extLst>
              <p:ext uri="{D42A27DB-BD31-4B8C-83A1-F6EECF244321}">
                <p14:modId xmlns:p14="http://schemas.microsoft.com/office/powerpoint/2010/main" val="1631250705"/>
              </p:ext>
            </p:extLst>
          </p:nvPr>
        </p:nvGraphicFramePr>
        <p:xfrm>
          <a:off x="8089201" y="3250244"/>
          <a:ext cx="3446462" cy="202692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2169415276"/>
                    </a:ext>
                  </a:extLst>
                </a:gridCol>
              </a:tblGrid>
              <a:tr h="370840">
                <a:tc>
                  <a:txBody>
                    <a:bodyPr/>
                    <a:lstStyle/>
                    <a:p>
                      <a:pPr algn="ctr"/>
                      <a:r>
                        <a:rPr lang="en-US" dirty="0"/>
                        <a:t>Challenges</a:t>
                      </a:r>
                    </a:p>
                  </a:txBody>
                  <a:tcPr/>
                </a:tc>
                <a:extLst>
                  <a:ext uri="{0D108BD9-81ED-4DB2-BD59-A6C34878D82A}">
                    <a16:rowId xmlns:a16="http://schemas.microsoft.com/office/drawing/2014/main" val="3531450727"/>
                  </a:ext>
                </a:extLst>
              </a:tr>
              <a:tr h="370840">
                <a:tc>
                  <a:txBody>
                    <a:bodyPr/>
                    <a:lstStyle/>
                    <a:p>
                      <a:r>
                        <a:rPr lang="en-US" dirty="0"/>
                        <a:t>May turn off one-time users.</a:t>
                      </a:r>
                    </a:p>
                  </a:txBody>
                  <a:tcPr/>
                </a:tc>
                <a:extLst>
                  <a:ext uri="{0D108BD9-81ED-4DB2-BD59-A6C34878D82A}">
                    <a16:rowId xmlns:a16="http://schemas.microsoft.com/office/drawing/2014/main" val="212527546"/>
                  </a:ext>
                </a:extLst>
              </a:tr>
              <a:tr h="370840">
                <a:tc>
                  <a:txBody>
                    <a:bodyPr/>
                    <a:lstStyle/>
                    <a:p>
                      <a:r>
                        <a:rPr lang="en-US" dirty="0"/>
                        <a:t>Storage issues.</a:t>
                      </a:r>
                    </a:p>
                  </a:txBody>
                  <a:tcPr/>
                </a:tc>
                <a:extLst>
                  <a:ext uri="{0D108BD9-81ED-4DB2-BD59-A6C34878D82A}">
                    <a16:rowId xmlns:a16="http://schemas.microsoft.com/office/drawing/2014/main" val="3644767244"/>
                  </a:ext>
                </a:extLst>
              </a:tr>
              <a:tr h="370840">
                <a:tc>
                  <a:txBody>
                    <a:bodyPr/>
                    <a:lstStyle/>
                    <a:p>
                      <a:r>
                        <a:rPr lang="en-US" dirty="0"/>
                        <a:t>Ongoing staffing, utility, maintenance expenses and unseen costs.</a:t>
                      </a:r>
                    </a:p>
                  </a:txBody>
                  <a:tcPr/>
                </a:tc>
                <a:extLst>
                  <a:ext uri="{0D108BD9-81ED-4DB2-BD59-A6C34878D82A}">
                    <a16:rowId xmlns:a16="http://schemas.microsoft.com/office/drawing/2014/main" val="447928457"/>
                  </a:ext>
                </a:extLst>
              </a:tr>
            </a:tbl>
          </a:graphicData>
        </a:graphic>
      </p:graphicFrame>
      <p:pic>
        <p:nvPicPr>
          <p:cNvPr id="2" name="Picture 1">
            <a:extLst>
              <a:ext uri="{FF2B5EF4-FFF2-40B4-BE49-F238E27FC236}">
                <a16:creationId xmlns:a16="http://schemas.microsoft.com/office/drawing/2014/main" id="{4D6BC276-3498-11D9-FE02-CAA0D0057B92}"/>
              </a:ext>
            </a:extLst>
          </p:cNvPr>
          <p:cNvPicPr>
            <a:picLocks noChangeAspect="1"/>
          </p:cNvPicPr>
          <p:nvPr/>
        </p:nvPicPr>
        <p:blipFill>
          <a:blip r:embed="rId3"/>
          <a:stretch>
            <a:fillRect/>
          </a:stretch>
        </p:blipFill>
        <p:spPr>
          <a:xfrm>
            <a:off x="4967918" y="1912692"/>
            <a:ext cx="2185565" cy="1229381"/>
          </a:xfrm>
          <a:prstGeom prst="rect">
            <a:avLst/>
          </a:prstGeom>
        </p:spPr>
      </p:pic>
    </p:spTree>
    <p:extLst>
      <p:ext uri="{BB962C8B-B14F-4D97-AF65-F5344CB8AC3E}">
        <p14:creationId xmlns:p14="http://schemas.microsoft.com/office/powerpoint/2010/main" val="37297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27">
            <a:extLst>
              <a:ext uri="{FF2B5EF4-FFF2-40B4-BE49-F238E27FC236}">
                <a16:creationId xmlns:a16="http://schemas.microsoft.com/office/drawing/2014/main" id="{3800EA3A-EF88-1DE6-800D-F34A605A43AA}"/>
              </a:ext>
            </a:extLst>
          </p:cNvPr>
          <p:cNvGraphicFramePr>
            <a:graphicFrameLocks noGrp="1"/>
          </p:cNvGraphicFramePr>
          <p:nvPr>
            <p:ph idx="1"/>
            <p:extLst>
              <p:ext uri="{D42A27DB-BD31-4B8C-83A1-F6EECF244321}">
                <p14:modId xmlns:p14="http://schemas.microsoft.com/office/powerpoint/2010/main" val="2668509904"/>
              </p:ext>
            </p:extLst>
          </p:nvPr>
        </p:nvGraphicFramePr>
        <p:xfrm>
          <a:off x="585740" y="2872740"/>
          <a:ext cx="3446462" cy="202692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4074921509"/>
                    </a:ext>
                  </a:extLst>
                </a:gridCol>
              </a:tblGrid>
              <a:tr h="370840">
                <a:tc>
                  <a:txBody>
                    <a:bodyPr/>
                    <a:lstStyle/>
                    <a:p>
                      <a:pPr algn="ctr"/>
                      <a:r>
                        <a:rPr lang="en-US" dirty="0"/>
                        <a:t>Key Features</a:t>
                      </a:r>
                    </a:p>
                  </a:txBody>
                  <a:tcPr/>
                </a:tc>
                <a:extLst>
                  <a:ext uri="{0D108BD9-81ED-4DB2-BD59-A6C34878D82A}">
                    <a16:rowId xmlns:a16="http://schemas.microsoft.com/office/drawing/2014/main" val="1657748617"/>
                  </a:ext>
                </a:extLst>
              </a:tr>
              <a:tr h="370840">
                <a:tc>
                  <a:txBody>
                    <a:bodyPr/>
                    <a:lstStyle/>
                    <a:p>
                      <a:r>
                        <a:rPr lang="en-US" dirty="0"/>
                        <a:t>Wider walkways for comfort and traffic flow including designated bike lanes.</a:t>
                      </a:r>
                    </a:p>
                  </a:txBody>
                  <a:tcPr/>
                </a:tc>
                <a:extLst>
                  <a:ext uri="{0D108BD9-81ED-4DB2-BD59-A6C34878D82A}">
                    <a16:rowId xmlns:a16="http://schemas.microsoft.com/office/drawing/2014/main" val="1129063640"/>
                  </a:ext>
                </a:extLst>
              </a:tr>
              <a:tr h="370840">
                <a:tc>
                  <a:txBody>
                    <a:bodyPr/>
                    <a:lstStyle/>
                    <a:p>
                      <a:r>
                        <a:rPr lang="en-US" dirty="0"/>
                        <a:t>Covered pathways.</a:t>
                      </a:r>
                    </a:p>
                  </a:txBody>
                  <a:tcPr/>
                </a:tc>
                <a:extLst>
                  <a:ext uri="{0D108BD9-81ED-4DB2-BD59-A6C34878D82A}">
                    <a16:rowId xmlns:a16="http://schemas.microsoft.com/office/drawing/2014/main" val="1846367121"/>
                  </a:ext>
                </a:extLst>
              </a:tr>
              <a:tr h="370840">
                <a:tc>
                  <a:txBody>
                    <a:bodyPr/>
                    <a:lstStyle/>
                    <a:p>
                      <a:r>
                        <a:rPr lang="en-US" dirty="0"/>
                        <a:t>Lighting and signage.</a:t>
                      </a:r>
                    </a:p>
                  </a:txBody>
                  <a:tcPr/>
                </a:tc>
                <a:extLst>
                  <a:ext uri="{0D108BD9-81ED-4DB2-BD59-A6C34878D82A}">
                    <a16:rowId xmlns:a16="http://schemas.microsoft.com/office/drawing/2014/main" val="2576458570"/>
                  </a:ext>
                </a:extLst>
              </a:tr>
            </a:tbl>
          </a:graphicData>
        </a:graphic>
      </p:graphicFrame>
      <p:sp>
        <p:nvSpPr>
          <p:cNvPr id="9" name="Title 8">
            <a:extLst>
              <a:ext uri="{FF2B5EF4-FFF2-40B4-BE49-F238E27FC236}">
                <a16:creationId xmlns:a16="http://schemas.microsoft.com/office/drawing/2014/main" id="{A34F6A85-14CE-6CDB-0C12-EC5AEADE043F}"/>
              </a:ext>
            </a:extLst>
          </p:cNvPr>
          <p:cNvSpPr>
            <a:spLocks noGrp="1"/>
          </p:cNvSpPr>
          <p:nvPr>
            <p:ph type="title"/>
          </p:nvPr>
        </p:nvSpPr>
        <p:spPr/>
        <p:txBody>
          <a:bodyPr/>
          <a:lstStyle/>
          <a:p>
            <a:r>
              <a:rPr lang="en-US" dirty="0"/>
              <a:t>Alternative #3: Pedestrian Improvements</a:t>
            </a:r>
          </a:p>
        </p:txBody>
      </p:sp>
      <p:sp>
        <p:nvSpPr>
          <p:cNvPr id="25" name="Text Placeholder 24">
            <a:extLst>
              <a:ext uri="{FF2B5EF4-FFF2-40B4-BE49-F238E27FC236}">
                <a16:creationId xmlns:a16="http://schemas.microsoft.com/office/drawing/2014/main" id="{D37A5BAE-376D-7B3B-FE3C-FCB128776F5E}"/>
              </a:ext>
            </a:extLst>
          </p:cNvPr>
          <p:cNvSpPr>
            <a:spLocks noGrp="1"/>
          </p:cNvSpPr>
          <p:nvPr>
            <p:ph type="body" sz="quarter" idx="32"/>
          </p:nvPr>
        </p:nvSpPr>
        <p:spPr>
          <a:xfrm>
            <a:off x="585740" y="1301559"/>
            <a:ext cx="11032518" cy="360000"/>
          </a:xfrm>
        </p:spPr>
        <p:txBody>
          <a:bodyPr/>
          <a:lstStyle/>
          <a:p>
            <a:r>
              <a:rPr lang="en-US" sz="1800" dirty="0">
                <a:solidFill>
                  <a:srgbClr val="000000"/>
                </a:solidFill>
                <a:latin typeface="Arial" panose="020B0604020202020204" pitchFamily="34" charset="0"/>
              </a:rPr>
              <a:t>Recentering CWU’s commitment to foot traffic helps incentivize carbon reduction.</a:t>
            </a:r>
            <a:endParaRPr lang="en-US" dirty="0"/>
          </a:p>
        </p:txBody>
      </p:sp>
      <p:graphicFrame>
        <p:nvGraphicFramePr>
          <p:cNvPr id="30" name="Content Placeholder 29">
            <a:extLst>
              <a:ext uri="{FF2B5EF4-FFF2-40B4-BE49-F238E27FC236}">
                <a16:creationId xmlns:a16="http://schemas.microsoft.com/office/drawing/2014/main" id="{4B03ABD0-46E3-9F5F-07D1-261C6490004F}"/>
              </a:ext>
            </a:extLst>
          </p:cNvPr>
          <p:cNvGraphicFramePr>
            <a:graphicFrameLocks noGrp="1"/>
          </p:cNvGraphicFramePr>
          <p:nvPr>
            <p:ph idx="34"/>
            <p:extLst>
              <p:ext uri="{D42A27DB-BD31-4B8C-83A1-F6EECF244321}">
                <p14:modId xmlns:p14="http://schemas.microsoft.com/office/powerpoint/2010/main" val="403947048"/>
              </p:ext>
            </p:extLst>
          </p:nvPr>
        </p:nvGraphicFramePr>
        <p:xfrm>
          <a:off x="4337470" y="2872740"/>
          <a:ext cx="3446462" cy="347472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847139353"/>
                    </a:ext>
                  </a:extLst>
                </a:gridCol>
              </a:tblGrid>
              <a:tr h="0">
                <a:tc>
                  <a:txBody>
                    <a:bodyPr/>
                    <a:lstStyle/>
                    <a:p>
                      <a:pPr algn="ctr"/>
                      <a:r>
                        <a:rPr lang="en-US" dirty="0"/>
                        <a:t>Benefits</a:t>
                      </a:r>
                    </a:p>
                  </a:txBody>
                  <a:tcPr/>
                </a:tc>
                <a:extLst>
                  <a:ext uri="{0D108BD9-81ED-4DB2-BD59-A6C34878D82A}">
                    <a16:rowId xmlns:a16="http://schemas.microsoft.com/office/drawing/2014/main" val="1561738457"/>
                  </a:ext>
                </a:extLst>
              </a:tr>
              <a:tr h="370840">
                <a:tc>
                  <a:txBody>
                    <a:bodyPr/>
                    <a:lstStyle/>
                    <a:p>
                      <a:r>
                        <a:rPr lang="en-US" dirty="0"/>
                        <a:t>Incentivizes walking, reducing emissions naturally.</a:t>
                      </a:r>
                    </a:p>
                  </a:txBody>
                  <a:tcPr/>
                </a:tc>
                <a:extLst>
                  <a:ext uri="{0D108BD9-81ED-4DB2-BD59-A6C34878D82A}">
                    <a16:rowId xmlns:a16="http://schemas.microsoft.com/office/drawing/2014/main" val="4010987200"/>
                  </a:ext>
                </a:extLst>
              </a:tr>
              <a:tr h="370840">
                <a:tc>
                  <a:txBody>
                    <a:bodyPr/>
                    <a:lstStyle/>
                    <a:p>
                      <a:r>
                        <a:rPr lang="en-US" dirty="0"/>
                        <a:t>Encourages year-round physical activity.</a:t>
                      </a:r>
                    </a:p>
                  </a:txBody>
                  <a:tcPr/>
                </a:tc>
                <a:extLst>
                  <a:ext uri="{0D108BD9-81ED-4DB2-BD59-A6C34878D82A}">
                    <a16:rowId xmlns:a16="http://schemas.microsoft.com/office/drawing/2014/main" val="688613722"/>
                  </a:ext>
                </a:extLst>
              </a:tr>
              <a:tr h="370840">
                <a:tc>
                  <a:txBody>
                    <a:bodyPr/>
                    <a:lstStyle/>
                    <a:p>
                      <a:r>
                        <a:rPr lang="en-US" dirty="0"/>
                        <a:t>Covers and weather resistance prevent safety issues.</a:t>
                      </a:r>
                    </a:p>
                  </a:txBody>
                  <a:tcPr/>
                </a:tc>
                <a:extLst>
                  <a:ext uri="{0D108BD9-81ED-4DB2-BD59-A6C34878D82A}">
                    <a16:rowId xmlns:a16="http://schemas.microsoft.com/office/drawing/2014/main" val="2696088661"/>
                  </a:ext>
                </a:extLst>
              </a:tr>
              <a:tr h="370840">
                <a:tc>
                  <a:txBody>
                    <a:bodyPr/>
                    <a:lstStyle/>
                    <a:p>
                      <a:r>
                        <a:rPr lang="en-US" dirty="0"/>
                        <a:t>Provides infrastructure for other sustainability initiatives such as solar panels.</a:t>
                      </a:r>
                    </a:p>
                  </a:txBody>
                  <a:tcPr/>
                </a:tc>
                <a:extLst>
                  <a:ext uri="{0D108BD9-81ED-4DB2-BD59-A6C34878D82A}">
                    <a16:rowId xmlns:a16="http://schemas.microsoft.com/office/drawing/2014/main" val="2467041642"/>
                  </a:ext>
                </a:extLst>
              </a:tr>
            </a:tbl>
          </a:graphicData>
        </a:graphic>
      </p:graphicFrame>
      <p:graphicFrame>
        <p:nvGraphicFramePr>
          <p:cNvPr id="33" name="Content Placeholder 32">
            <a:extLst>
              <a:ext uri="{FF2B5EF4-FFF2-40B4-BE49-F238E27FC236}">
                <a16:creationId xmlns:a16="http://schemas.microsoft.com/office/drawing/2014/main" id="{2953B39B-15FA-E0FA-5AE6-6F7E00962B02}"/>
              </a:ext>
            </a:extLst>
          </p:cNvPr>
          <p:cNvGraphicFramePr>
            <a:graphicFrameLocks noGrp="1"/>
          </p:cNvGraphicFramePr>
          <p:nvPr>
            <p:ph idx="35"/>
            <p:extLst>
              <p:ext uri="{D42A27DB-BD31-4B8C-83A1-F6EECF244321}">
                <p14:modId xmlns:p14="http://schemas.microsoft.com/office/powerpoint/2010/main" val="2883194825"/>
              </p:ext>
            </p:extLst>
          </p:nvPr>
        </p:nvGraphicFramePr>
        <p:xfrm>
          <a:off x="8089201" y="2872740"/>
          <a:ext cx="3446462" cy="2296160"/>
        </p:xfrm>
        <a:graphic>
          <a:graphicData uri="http://schemas.openxmlformats.org/drawingml/2006/table">
            <a:tbl>
              <a:tblPr firstRow="1" bandRow="1">
                <a:tableStyleId>{5C22544A-7EE6-4342-B048-85BDC9FD1C3A}</a:tableStyleId>
              </a:tblPr>
              <a:tblGrid>
                <a:gridCol w="3446462">
                  <a:extLst>
                    <a:ext uri="{9D8B030D-6E8A-4147-A177-3AD203B41FA5}">
                      <a16:colId xmlns:a16="http://schemas.microsoft.com/office/drawing/2014/main" val="2169415276"/>
                    </a:ext>
                  </a:extLst>
                </a:gridCol>
              </a:tblGrid>
              <a:tr h="370840">
                <a:tc>
                  <a:txBody>
                    <a:bodyPr/>
                    <a:lstStyle/>
                    <a:p>
                      <a:pPr algn="ctr"/>
                      <a:r>
                        <a:rPr lang="en-US" dirty="0"/>
                        <a:t>Challenges</a:t>
                      </a:r>
                    </a:p>
                  </a:txBody>
                  <a:tcPr/>
                </a:tc>
                <a:extLst>
                  <a:ext uri="{0D108BD9-81ED-4DB2-BD59-A6C34878D82A}">
                    <a16:rowId xmlns:a16="http://schemas.microsoft.com/office/drawing/2014/main" val="3531450727"/>
                  </a:ext>
                </a:extLst>
              </a:tr>
              <a:tr h="370840">
                <a:tc>
                  <a:txBody>
                    <a:bodyPr/>
                    <a:lstStyle/>
                    <a:p>
                      <a:r>
                        <a:rPr lang="en-US" dirty="0"/>
                        <a:t>High initial cost.</a:t>
                      </a:r>
                    </a:p>
                  </a:txBody>
                  <a:tcPr/>
                </a:tc>
                <a:extLst>
                  <a:ext uri="{0D108BD9-81ED-4DB2-BD59-A6C34878D82A}">
                    <a16:rowId xmlns:a16="http://schemas.microsoft.com/office/drawing/2014/main" val="212527546"/>
                  </a:ext>
                </a:extLst>
              </a:tr>
              <a:tr h="370840">
                <a:tc>
                  <a:txBody>
                    <a:bodyPr/>
                    <a:lstStyle/>
                    <a:p>
                      <a:r>
                        <a:rPr lang="en-US" dirty="0"/>
                        <a:t>Unknown ongoing maintenance requirements.</a:t>
                      </a:r>
                    </a:p>
                  </a:txBody>
                  <a:tcPr/>
                </a:tc>
                <a:extLst>
                  <a:ext uri="{0D108BD9-81ED-4DB2-BD59-A6C34878D82A}">
                    <a16:rowId xmlns:a16="http://schemas.microsoft.com/office/drawing/2014/main" val="3644767244"/>
                  </a:ext>
                </a:extLst>
              </a:tr>
              <a:tr h="370840">
                <a:tc>
                  <a:txBody>
                    <a:bodyPr/>
                    <a:lstStyle/>
                    <a:p>
                      <a:r>
                        <a:rPr lang="en-US" dirty="0"/>
                        <a:t>Requires significant planning and changes to campus footprint.</a:t>
                      </a:r>
                    </a:p>
                  </a:txBody>
                  <a:tcPr/>
                </a:tc>
                <a:extLst>
                  <a:ext uri="{0D108BD9-81ED-4DB2-BD59-A6C34878D82A}">
                    <a16:rowId xmlns:a16="http://schemas.microsoft.com/office/drawing/2014/main" val="3483888843"/>
                  </a:ext>
                </a:extLst>
              </a:tr>
            </a:tbl>
          </a:graphicData>
        </a:graphic>
      </p:graphicFrame>
      <p:pic>
        <p:nvPicPr>
          <p:cNvPr id="3" name="Graphic 2" descr="Walk with solid fill">
            <a:extLst>
              <a:ext uri="{FF2B5EF4-FFF2-40B4-BE49-F238E27FC236}">
                <a16:creationId xmlns:a16="http://schemas.microsoft.com/office/drawing/2014/main" id="{921EF1D1-EA39-9988-594A-B31AFD2CFD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520" y="1692679"/>
            <a:ext cx="914400" cy="914400"/>
          </a:xfrm>
          <a:prstGeom prst="rect">
            <a:avLst/>
          </a:prstGeom>
        </p:spPr>
      </p:pic>
    </p:spTree>
    <p:extLst>
      <p:ext uri="{BB962C8B-B14F-4D97-AF65-F5344CB8AC3E}">
        <p14:creationId xmlns:p14="http://schemas.microsoft.com/office/powerpoint/2010/main" val="237429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D880-1435-83EC-F3C1-8F9F76F6F4D4}"/>
              </a:ext>
            </a:extLst>
          </p:cNvPr>
          <p:cNvSpPr>
            <a:spLocks noGrp="1"/>
          </p:cNvSpPr>
          <p:nvPr>
            <p:ph type="title"/>
          </p:nvPr>
        </p:nvSpPr>
        <p:spPr/>
        <p:txBody>
          <a:bodyPr/>
          <a:lstStyle/>
          <a:p>
            <a:r>
              <a:rPr lang="en-US" dirty="0"/>
              <a:t>Criteria #1: User Desirability (50%)</a:t>
            </a:r>
          </a:p>
        </p:txBody>
      </p:sp>
      <p:sp>
        <p:nvSpPr>
          <p:cNvPr id="3" name="Text Placeholder 2">
            <a:extLst>
              <a:ext uri="{FF2B5EF4-FFF2-40B4-BE49-F238E27FC236}">
                <a16:creationId xmlns:a16="http://schemas.microsoft.com/office/drawing/2014/main" id="{FB0662CA-F8D1-3533-DB96-6129956AC226}"/>
              </a:ext>
            </a:extLst>
          </p:cNvPr>
          <p:cNvSpPr>
            <a:spLocks noGrp="1"/>
          </p:cNvSpPr>
          <p:nvPr>
            <p:ph type="body" sz="quarter" idx="34"/>
          </p:nvPr>
        </p:nvSpPr>
        <p:spPr>
          <a:xfrm>
            <a:off x="737506" y="2790150"/>
            <a:ext cx="3364065" cy="634226"/>
          </a:xfrm>
        </p:spPr>
        <p:txBody>
          <a:bodyPr/>
          <a:lstStyle/>
          <a:p>
            <a:r>
              <a:rPr lang="en-US" dirty="0"/>
              <a:t>Ideal</a:t>
            </a:r>
          </a:p>
        </p:txBody>
      </p:sp>
      <p:sp>
        <p:nvSpPr>
          <p:cNvPr id="4" name="Text Placeholder 3">
            <a:extLst>
              <a:ext uri="{FF2B5EF4-FFF2-40B4-BE49-F238E27FC236}">
                <a16:creationId xmlns:a16="http://schemas.microsoft.com/office/drawing/2014/main" id="{14E4F074-D674-3AA4-1517-399CD87C625D}"/>
              </a:ext>
            </a:extLst>
          </p:cNvPr>
          <p:cNvSpPr>
            <a:spLocks noGrp="1"/>
          </p:cNvSpPr>
          <p:nvPr>
            <p:ph type="body" sz="quarter" idx="35"/>
          </p:nvPr>
        </p:nvSpPr>
        <p:spPr>
          <a:xfrm>
            <a:off x="4255769" y="2794774"/>
            <a:ext cx="7007444" cy="634226"/>
          </a:xfrm>
        </p:spPr>
        <p:txBody>
          <a:bodyPr/>
          <a:lstStyle/>
          <a:p>
            <a:r>
              <a:rPr lang="en-US" dirty="0"/>
              <a:t>Exact peer institution ratio match</a:t>
            </a:r>
          </a:p>
        </p:txBody>
      </p:sp>
      <p:sp>
        <p:nvSpPr>
          <p:cNvPr id="5" name="Text Placeholder 4">
            <a:extLst>
              <a:ext uri="{FF2B5EF4-FFF2-40B4-BE49-F238E27FC236}">
                <a16:creationId xmlns:a16="http://schemas.microsoft.com/office/drawing/2014/main" id="{5E011E10-4C11-87B6-300A-2C53ED2568A4}"/>
              </a:ext>
            </a:extLst>
          </p:cNvPr>
          <p:cNvSpPr>
            <a:spLocks noGrp="1"/>
          </p:cNvSpPr>
          <p:nvPr>
            <p:ph type="body" sz="quarter" idx="36"/>
          </p:nvPr>
        </p:nvSpPr>
        <p:spPr>
          <a:xfrm>
            <a:off x="737506" y="3582630"/>
            <a:ext cx="3364065" cy="634226"/>
          </a:xfrm>
        </p:spPr>
        <p:txBody>
          <a:bodyPr/>
          <a:lstStyle/>
          <a:p>
            <a:r>
              <a:rPr lang="en-US" dirty="0"/>
              <a:t>Acceptable</a:t>
            </a:r>
          </a:p>
        </p:txBody>
      </p:sp>
      <p:sp>
        <p:nvSpPr>
          <p:cNvPr id="6" name="Text Placeholder 5">
            <a:extLst>
              <a:ext uri="{FF2B5EF4-FFF2-40B4-BE49-F238E27FC236}">
                <a16:creationId xmlns:a16="http://schemas.microsoft.com/office/drawing/2014/main" id="{1938E34F-8646-ED29-2FFF-19B75902946A}"/>
              </a:ext>
            </a:extLst>
          </p:cNvPr>
          <p:cNvSpPr>
            <a:spLocks noGrp="1"/>
          </p:cNvSpPr>
          <p:nvPr>
            <p:ph type="body" sz="quarter" idx="37"/>
          </p:nvPr>
        </p:nvSpPr>
        <p:spPr>
          <a:xfrm>
            <a:off x="4255769" y="3587254"/>
            <a:ext cx="7007444" cy="634226"/>
          </a:xfrm>
        </p:spPr>
        <p:txBody>
          <a:bodyPr/>
          <a:lstStyle/>
          <a:p>
            <a:r>
              <a:rPr lang="en-US" dirty="0"/>
              <a:t>80%+ of peer ratio</a:t>
            </a:r>
          </a:p>
        </p:txBody>
      </p:sp>
      <p:sp>
        <p:nvSpPr>
          <p:cNvPr id="7" name="Text Placeholder 6">
            <a:extLst>
              <a:ext uri="{FF2B5EF4-FFF2-40B4-BE49-F238E27FC236}">
                <a16:creationId xmlns:a16="http://schemas.microsoft.com/office/drawing/2014/main" id="{8E6EC555-7D26-5CDB-2296-23C84ACC1C2E}"/>
              </a:ext>
            </a:extLst>
          </p:cNvPr>
          <p:cNvSpPr>
            <a:spLocks noGrp="1"/>
          </p:cNvSpPr>
          <p:nvPr>
            <p:ph type="body" sz="quarter" idx="38"/>
          </p:nvPr>
        </p:nvSpPr>
        <p:spPr>
          <a:xfrm>
            <a:off x="737506" y="4366401"/>
            <a:ext cx="3364065" cy="634226"/>
          </a:xfrm>
        </p:spPr>
        <p:txBody>
          <a:bodyPr/>
          <a:lstStyle/>
          <a:p>
            <a:r>
              <a:rPr lang="en-US" dirty="0"/>
              <a:t>Unacceptable</a:t>
            </a:r>
          </a:p>
        </p:txBody>
      </p:sp>
      <p:sp>
        <p:nvSpPr>
          <p:cNvPr id="8" name="Text Placeholder 7">
            <a:extLst>
              <a:ext uri="{FF2B5EF4-FFF2-40B4-BE49-F238E27FC236}">
                <a16:creationId xmlns:a16="http://schemas.microsoft.com/office/drawing/2014/main" id="{DF28B6D1-986F-B6F5-E7AF-7093C335A11F}"/>
              </a:ext>
            </a:extLst>
          </p:cNvPr>
          <p:cNvSpPr>
            <a:spLocks noGrp="1"/>
          </p:cNvSpPr>
          <p:nvPr>
            <p:ph type="body" sz="quarter" idx="39"/>
          </p:nvPr>
        </p:nvSpPr>
        <p:spPr>
          <a:xfrm>
            <a:off x="4255769" y="4371025"/>
            <a:ext cx="7007444" cy="634226"/>
          </a:xfrm>
        </p:spPr>
        <p:txBody>
          <a:bodyPr/>
          <a:lstStyle/>
          <a:p>
            <a:r>
              <a:rPr lang="en-US" dirty="0"/>
              <a:t>Less than 80% of peer ratio</a:t>
            </a:r>
          </a:p>
        </p:txBody>
      </p:sp>
      <p:sp>
        <p:nvSpPr>
          <p:cNvPr id="13" name="Text Placeholder 12">
            <a:extLst>
              <a:ext uri="{FF2B5EF4-FFF2-40B4-BE49-F238E27FC236}">
                <a16:creationId xmlns:a16="http://schemas.microsoft.com/office/drawing/2014/main" id="{E4A32EA7-F571-15AD-B785-793492AFEC5C}"/>
              </a:ext>
            </a:extLst>
          </p:cNvPr>
          <p:cNvSpPr>
            <a:spLocks noGrp="1"/>
          </p:cNvSpPr>
          <p:nvPr>
            <p:ph type="body" sz="quarter" idx="32"/>
          </p:nvPr>
        </p:nvSpPr>
        <p:spPr>
          <a:xfrm>
            <a:off x="579741" y="1502112"/>
            <a:ext cx="11032518" cy="360000"/>
          </a:xfrm>
        </p:spPr>
        <p:txBody>
          <a:bodyPr/>
          <a:lstStyle/>
          <a:p>
            <a:r>
              <a:rPr lang="en-US" sz="3600" b="1" dirty="0"/>
              <a:t>Measure: % of a peer institutional rate</a:t>
            </a:r>
          </a:p>
        </p:txBody>
      </p:sp>
    </p:spTree>
    <p:extLst>
      <p:ext uri="{BB962C8B-B14F-4D97-AF65-F5344CB8AC3E}">
        <p14:creationId xmlns:p14="http://schemas.microsoft.com/office/powerpoint/2010/main" val="378152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D880-1435-83EC-F3C1-8F9F76F6F4D4}"/>
              </a:ext>
            </a:extLst>
          </p:cNvPr>
          <p:cNvSpPr>
            <a:spLocks noGrp="1"/>
          </p:cNvSpPr>
          <p:nvPr>
            <p:ph type="title"/>
          </p:nvPr>
        </p:nvSpPr>
        <p:spPr/>
        <p:txBody>
          <a:bodyPr/>
          <a:lstStyle/>
          <a:p>
            <a:r>
              <a:rPr lang="en-US" dirty="0"/>
              <a:t>Criteria #2: Comprehensive Cost (30%)</a:t>
            </a:r>
          </a:p>
        </p:txBody>
      </p:sp>
      <p:sp>
        <p:nvSpPr>
          <p:cNvPr id="3" name="Text Placeholder 2">
            <a:extLst>
              <a:ext uri="{FF2B5EF4-FFF2-40B4-BE49-F238E27FC236}">
                <a16:creationId xmlns:a16="http://schemas.microsoft.com/office/drawing/2014/main" id="{FB0662CA-F8D1-3533-DB96-6129956AC226}"/>
              </a:ext>
            </a:extLst>
          </p:cNvPr>
          <p:cNvSpPr>
            <a:spLocks noGrp="1"/>
          </p:cNvSpPr>
          <p:nvPr>
            <p:ph type="body" sz="quarter" idx="34"/>
          </p:nvPr>
        </p:nvSpPr>
        <p:spPr>
          <a:xfrm>
            <a:off x="737506" y="2790150"/>
            <a:ext cx="3364065" cy="634226"/>
          </a:xfrm>
        </p:spPr>
        <p:txBody>
          <a:bodyPr/>
          <a:lstStyle/>
          <a:p>
            <a:r>
              <a:rPr lang="en-US" dirty="0"/>
              <a:t>Ideal</a:t>
            </a:r>
          </a:p>
        </p:txBody>
      </p:sp>
      <p:sp>
        <p:nvSpPr>
          <p:cNvPr id="4" name="Text Placeholder 3">
            <a:extLst>
              <a:ext uri="{FF2B5EF4-FFF2-40B4-BE49-F238E27FC236}">
                <a16:creationId xmlns:a16="http://schemas.microsoft.com/office/drawing/2014/main" id="{14E4F074-D674-3AA4-1517-399CD87C625D}"/>
              </a:ext>
            </a:extLst>
          </p:cNvPr>
          <p:cNvSpPr>
            <a:spLocks noGrp="1"/>
          </p:cNvSpPr>
          <p:nvPr>
            <p:ph type="body" sz="quarter" idx="35"/>
          </p:nvPr>
        </p:nvSpPr>
        <p:spPr>
          <a:xfrm>
            <a:off x="4255769" y="2794774"/>
            <a:ext cx="7007444" cy="634226"/>
          </a:xfrm>
        </p:spPr>
        <p:txBody>
          <a:bodyPr/>
          <a:lstStyle/>
          <a:p>
            <a:r>
              <a:rPr lang="en-US" dirty="0"/>
              <a:t>Use of up to full grant amount</a:t>
            </a:r>
          </a:p>
        </p:txBody>
      </p:sp>
      <p:sp>
        <p:nvSpPr>
          <p:cNvPr id="5" name="Text Placeholder 4">
            <a:extLst>
              <a:ext uri="{FF2B5EF4-FFF2-40B4-BE49-F238E27FC236}">
                <a16:creationId xmlns:a16="http://schemas.microsoft.com/office/drawing/2014/main" id="{5E011E10-4C11-87B6-300A-2C53ED2568A4}"/>
              </a:ext>
            </a:extLst>
          </p:cNvPr>
          <p:cNvSpPr>
            <a:spLocks noGrp="1"/>
          </p:cNvSpPr>
          <p:nvPr>
            <p:ph type="body" sz="quarter" idx="36"/>
          </p:nvPr>
        </p:nvSpPr>
        <p:spPr>
          <a:xfrm>
            <a:off x="737506" y="3582630"/>
            <a:ext cx="3364065" cy="634226"/>
          </a:xfrm>
        </p:spPr>
        <p:txBody>
          <a:bodyPr/>
          <a:lstStyle/>
          <a:p>
            <a:r>
              <a:rPr lang="en-US" dirty="0"/>
              <a:t>Acceptable</a:t>
            </a:r>
          </a:p>
        </p:txBody>
      </p:sp>
      <p:sp>
        <p:nvSpPr>
          <p:cNvPr id="6" name="Text Placeholder 5">
            <a:extLst>
              <a:ext uri="{FF2B5EF4-FFF2-40B4-BE49-F238E27FC236}">
                <a16:creationId xmlns:a16="http://schemas.microsoft.com/office/drawing/2014/main" id="{1938E34F-8646-ED29-2FFF-19B75902946A}"/>
              </a:ext>
            </a:extLst>
          </p:cNvPr>
          <p:cNvSpPr>
            <a:spLocks noGrp="1"/>
          </p:cNvSpPr>
          <p:nvPr>
            <p:ph type="body" sz="quarter" idx="37"/>
          </p:nvPr>
        </p:nvSpPr>
        <p:spPr>
          <a:xfrm>
            <a:off x="4255769" y="3587254"/>
            <a:ext cx="7007444" cy="634226"/>
          </a:xfrm>
        </p:spPr>
        <p:txBody>
          <a:bodyPr/>
          <a:lstStyle/>
          <a:p>
            <a:r>
              <a:rPr lang="en-US" dirty="0"/>
              <a:t>Usage of full grant + 10%</a:t>
            </a:r>
          </a:p>
        </p:txBody>
      </p:sp>
      <p:sp>
        <p:nvSpPr>
          <p:cNvPr id="7" name="Text Placeholder 6">
            <a:extLst>
              <a:ext uri="{FF2B5EF4-FFF2-40B4-BE49-F238E27FC236}">
                <a16:creationId xmlns:a16="http://schemas.microsoft.com/office/drawing/2014/main" id="{8E6EC555-7D26-5CDB-2296-23C84ACC1C2E}"/>
              </a:ext>
            </a:extLst>
          </p:cNvPr>
          <p:cNvSpPr>
            <a:spLocks noGrp="1"/>
          </p:cNvSpPr>
          <p:nvPr>
            <p:ph type="body" sz="quarter" idx="38"/>
          </p:nvPr>
        </p:nvSpPr>
        <p:spPr>
          <a:xfrm>
            <a:off x="737506" y="4366401"/>
            <a:ext cx="3364065" cy="634226"/>
          </a:xfrm>
        </p:spPr>
        <p:txBody>
          <a:bodyPr/>
          <a:lstStyle/>
          <a:p>
            <a:r>
              <a:rPr lang="en-US" dirty="0"/>
              <a:t>Unacceptable</a:t>
            </a:r>
          </a:p>
        </p:txBody>
      </p:sp>
      <p:sp>
        <p:nvSpPr>
          <p:cNvPr id="8" name="Text Placeholder 7">
            <a:extLst>
              <a:ext uri="{FF2B5EF4-FFF2-40B4-BE49-F238E27FC236}">
                <a16:creationId xmlns:a16="http://schemas.microsoft.com/office/drawing/2014/main" id="{DF28B6D1-986F-B6F5-E7AF-7093C335A11F}"/>
              </a:ext>
            </a:extLst>
          </p:cNvPr>
          <p:cNvSpPr>
            <a:spLocks noGrp="1"/>
          </p:cNvSpPr>
          <p:nvPr>
            <p:ph type="body" sz="quarter" idx="39"/>
          </p:nvPr>
        </p:nvSpPr>
        <p:spPr>
          <a:xfrm>
            <a:off x="4255769" y="4371025"/>
            <a:ext cx="7007444" cy="634226"/>
          </a:xfrm>
        </p:spPr>
        <p:txBody>
          <a:bodyPr/>
          <a:lstStyle/>
          <a:p>
            <a:r>
              <a:rPr lang="en-US" dirty="0"/>
              <a:t>Usage of full grant + more than 10%</a:t>
            </a:r>
          </a:p>
        </p:txBody>
      </p:sp>
      <p:sp>
        <p:nvSpPr>
          <p:cNvPr id="13" name="Text Placeholder 12">
            <a:extLst>
              <a:ext uri="{FF2B5EF4-FFF2-40B4-BE49-F238E27FC236}">
                <a16:creationId xmlns:a16="http://schemas.microsoft.com/office/drawing/2014/main" id="{E4A32EA7-F571-15AD-B785-793492AFEC5C}"/>
              </a:ext>
            </a:extLst>
          </p:cNvPr>
          <p:cNvSpPr>
            <a:spLocks noGrp="1"/>
          </p:cNvSpPr>
          <p:nvPr>
            <p:ph type="body" sz="quarter" idx="32"/>
          </p:nvPr>
        </p:nvSpPr>
        <p:spPr>
          <a:xfrm>
            <a:off x="585740" y="1502112"/>
            <a:ext cx="11032518" cy="360000"/>
          </a:xfrm>
        </p:spPr>
        <p:txBody>
          <a:bodyPr/>
          <a:lstStyle/>
          <a:p>
            <a:r>
              <a:rPr lang="en-US" sz="3600" b="1" dirty="0"/>
              <a:t>Measure: % of grant award usage</a:t>
            </a:r>
          </a:p>
        </p:txBody>
      </p:sp>
    </p:spTree>
    <p:extLst>
      <p:ext uri="{BB962C8B-B14F-4D97-AF65-F5344CB8AC3E}">
        <p14:creationId xmlns:p14="http://schemas.microsoft.com/office/powerpoint/2010/main" val="249440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D880-1435-83EC-F3C1-8F9F76F6F4D4}"/>
              </a:ext>
            </a:extLst>
          </p:cNvPr>
          <p:cNvSpPr>
            <a:spLocks noGrp="1"/>
          </p:cNvSpPr>
          <p:nvPr>
            <p:ph type="title"/>
          </p:nvPr>
        </p:nvSpPr>
        <p:spPr/>
        <p:txBody>
          <a:bodyPr/>
          <a:lstStyle/>
          <a:p>
            <a:r>
              <a:rPr lang="en-US" dirty="0"/>
              <a:t>Criteria #3: Time to Implementation (20%)</a:t>
            </a:r>
          </a:p>
        </p:txBody>
      </p:sp>
      <p:sp>
        <p:nvSpPr>
          <p:cNvPr id="3" name="Text Placeholder 2">
            <a:extLst>
              <a:ext uri="{FF2B5EF4-FFF2-40B4-BE49-F238E27FC236}">
                <a16:creationId xmlns:a16="http://schemas.microsoft.com/office/drawing/2014/main" id="{FB0662CA-F8D1-3533-DB96-6129956AC226}"/>
              </a:ext>
            </a:extLst>
          </p:cNvPr>
          <p:cNvSpPr>
            <a:spLocks noGrp="1"/>
          </p:cNvSpPr>
          <p:nvPr>
            <p:ph type="body" sz="quarter" idx="34"/>
          </p:nvPr>
        </p:nvSpPr>
        <p:spPr>
          <a:xfrm>
            <a:off x="737506" y="2790150"/>
            <a:ext cx="3364065" cy="634226"/>
          </a:xfrm>
        </p:spPr>
        <p:txBody>
          <a:bodyPr/>
          <a:lstStyle/>
          <a:p>
            <a:r>
              <a:rPr lang="en-US" dirty="0"/>
              <a:t>Ideal</a:t>
            </a:r>
          </a:p>
        </p:txBody>
      </p:sp>
      <p:sp>
        <p:nvSpPr>
          <p:cNvPr id="4" name="Text Placeholder 3">
            <a:extLst>
              <a:ext uri="{FF2B5EF4-FFF2-40B4-BE49-F238E27FC236}">
                <a16:creationId xmlns:a16="http://schemas.microsoft.com/office/drawing/2014/main" id="{14E4F074-D674-3AA4-1517-399CD87C625D}"/>
              </a:ext>
            </a:extLst>
          </p:cNvPr>
          <p:cNvSpPr>
            <a:spLocks noGrp="1"/>
          </p:cNvSpPr>
          <p:nvPr>
            <p:ph type="body" sz="quarter" idx="35"/>
          </p:nvPr>
        </p:nvSpPr>
        <p:spPr>
          <a:xfrm>
            <a:off x="4255769" y="2794774"/>
            <a:ext cx="7007444" cy="634226"/>
          </a:xfrm>
        </p:spPr>
        <p:txBody>
          <a:bodyPr/>
          <a:lstStyle/>
          <a:p>
            <a:r>
              <a:rPr lang="en-US" dirty="0"/>
              <a:t>3 years</a:t>
            </a:r>
          </a:p>
        </p:txBody>
      </p:sp>
      <p:sp>
        <p:nvSpPr>
          <p:cNvPr id="5" name="Text Placeholder 4">
            <a:extLst>
              <a:ext uri="{FF2B5EF4-FFF2-40B4-BE49-F238E27FC236}">
                <a16:creationId xmlns:a16="http://schemas.microsoft.com/office/drawing/2014/main" id="{5E011E10-4C11-87B6-300A-2C53ED2568A4}"/>
              </a:ext>
            </a:extLst>
          </p:cNvPr>
          <p:cNvSpPr>
            <a:spLocks noGrp="1"/>
          </p:cNvSpPr>
          <p:nvPr>
            <p:ph type="body" sz="quarter" idx="36"/>
          </p:nvPr>
        </p:nvSpPr>
        <p:spPr>
          <a:xfrm>
            <a:off x="737506" y="3582630"/>
            <a:ext cx="3364065" cy="634226"/>
          </a:xfrm>
        </p:spPr>
        <p:txBody>
          <a:bodyPr/>
          <a:lstStyle/>
          <a:p>
            <a:r>
              <a:rPr lang="en-US" dirty="0"/>
              <a:t>Acceptable</a:t>
            </a:r>
          </a:p>
        </p:txBody>
      </p:sp>
      <p:sp>
        <p:nvSpPr>
          <p:cNvPr id="6" name="Text Placeholder 5">
            <a:extLst>
              <a:ext uri="{FF2B5EF4-FFF2-40B4-BE49-F238E27FC236}">
                <a16:creationId xmlns:a16="http://schemas.microsoft.com/office/drawing/2014/main" id="{1938E34F-8646-ED29-2FFF-19B75902946A}"/>
              </a:ext>
            </a:extLst>
          </p:cNvPr>
          <p:cNvSpPr>
            <a:spLocks noGrp="1"/>
          </p:cNvSpPr>
          <p:nvPr>
            <p:ph type="body" sz="quarter" idx="37"/>
          </p:nvPr>
        </p:nvSpPr>
        <p:spPr>
          <a:xfrm>
            <a:off x="4255769" y="3587254"/>
            <a:ext cx="7007444" cy="634226"/>
          </a:xfrm>
        </p:spPr>
        <p:txBody>
          <a:bodyPr/>
          <a:lstStyle/>
          <a:p>
            <a:r>
              <a:rPr lang="en-US" dirty="0"/>
              <a:t>4 years</a:t>
            </a:r>
          </a:p>
        </p:txBody>
      </p:sp>
      <p:sp>
        <p:nvSpPr>
          <p:cNvPr id="7" name="Text Placeholder 6">
            <a:extLst>
              <a:ext uri="{FF2B5EF4-FFF2-40B4-BE49-F238E27FC236}">
                <a16:creationId xmlns:a16="http://schemas.microsoft.com/office/drawing/2014/main" id="{8E6EC555-7D26-5CDB-2296-23C84ACC1C2E}"/>
              </a:ext>
            </a:extLst>
          </p:cNvPr>
          <p:cNvSpPr>
            <a:spLocks noGrp="1"/>
          </p:cNvSpPr>
          <p:nvPr>
            <p:ph type="body" sz="quarter" idx="38"/>
          </p:nvPr>
        </p:nvSpPr>
        <p:spPr>
          <a:xfrm>
            <a:off x="737506" y="4366401"/>
            <a:ext cx="3364065" cy="634226"/>
          </a:xfrm>
        </p:spPr>
        <p:txBody>
          <a:bodyPr/>
          <a:lstStyle/>
          <a:p>
            <a:r>
              <a:rPr lang="en-US" dirty="0"/>
              <a:t>Unacceptable</a:t>
            </a:r>
          </a:p>
        </p:txBody>
      </p:sp>
      <p:sp>
        <p:nvSpPr>
          <p:cNvPr id="8" name="Text Placeholder 7">
            <a:extLst>
              <a:ext uri="{FF2B5EF4-FFF2-40B4-BE49-F238E27FC236}">
                <a16:creationId xmlns:a16="http://schemas.microsoft.com/office/drawing/2014/main" id="{DF28B6D1-986F-B6F5-E7AF-7093C335A11F}"/>
              </a:ext>
            </a:extLst>
          </p:cNvPr>
          <p:cNvSpPr>
            <a:spLocks noGrp="1"/>
          </p:cNvSpPr>
          <p:nvPr>
            <p:ph type="body" sz="quarter" idx="39"/>
          </p:nvPr>
        </p:nvSpPr>
        <p:spPr>
          <a:xfrm>
            <a:off x="4255769" y="4371025"/>
            <a:ext cx="7007444" cy="634226"/>
          </a:xfrm>
        </p:spPr>
        <p:txBody>
          <a:bodyPr/>
          <a:lstStyle/>
          <a:p>
            <a:r>
              <a:rPr lang="en-US" dirty="0"/>
              <a:t>5+ years</a:t>
            </a:r>
          </a:p>
        </p:txBody>
      </p:sp>
      <p:sp>
        <p:nvSpPr>
          <p:cNvPr id="13" name="Text Placeholder 12">
            <a:extLst>
              <a:ext uri="{FF2B5EF4-FFF2-40B4-BE49-F238E27FC236}">
                <a16:creationId xmlns:a16="http://schemas.microsoft.com/office/drawing/2014/main" id="{E4A32EA7-F571-15AD-B785-793492AFEC5C}"/>
              </a:ext>
            </a:extLst>
          </p:cNvPr>
          <p:cNvSpPr>
            <a:spLocks noGrp="1"/>
          </p:cNvSpPr>
          <p:nvPr>
            <p:ph type="body" sz="quarter" idx="32"/>
          </p:nvPr>
        </p:nvSpPr>
        <p:spPr>
          <a:xfrm>
            <a:off x="585740" y="1502112"/>
            <a:ext cx="11032518" cy="360000"/>
          </a:xfrm>
        </p:spPr>
        <p:txBody>
          <a:bodyPr/>
          <a:lstStyle/>
          <a:p>
            <a:r>
              <a:rPr lang="en-US" sz="3600" b="1" dirty="0"/>
              <a:t>Measure: time to full implementation.</a:t>
            </a:r>
          </a:p>
        </p:txBody>
      </p:sp>
    </p:spTree>
    <p:extLst>
      <p:ext uri="{BB962C8B-B14F-4D97-AF65-F5344CB8AC3E}">
        <p14:creationId xmlns:p14="http://schemas.microsoft.com/office/powerpoint/2010/main" val="137806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D880-1435-83EC-F3C1-8F9F76F6F4D4}"/>
              </a:ext>
            </a:extLst>
          </p:cNvPr>
          <p:cNvSpPr>
            <a:spLocks noGrp="1"/>
          </p:cNvSpPr>
          <p:nvPr>
            <p:ph type="title" idx="4294967295"/>
          </p:nvPr>
        </p:nvSpPr>
        <p:spPr>
          <a:xfrm>
            <a:off x="1068388" y="431800"/>
            <a:ext cx="11123612" cy="506413"/>
          </a:xfrm>
          <a:prstGeom prst="rect">
            <a:avLst/>
          </a:prstGeom>
        </p:spPr>
        <p:txBody>
          <a:bodyPr/>
          <a:lstStyle/>
          <a:p>
            <a:r>
              <a:rPr lang="en-US" dirty="0"/>
              <a:t>Acknowledgement: Criteria #4 (?%)</a:t>
            </a:r>
          </a:p>
        </p:txBody>
      </p:sp>
      <p:sp>
        <p:nvSpPr>
          <p:cNvPr id="13" name="Text Placeholder 12">
            <a:extLst>
              <a:ext uri="{FF2B5EF4-FFF2-40B4-BE49-F238E27FC236}">
                <a16:creationId xmlns:a16="http://schemas.microsoft.com/office/drawing/2014/main" id="{E4A32EA7-F571-15AD-B785-793492AFEC5C}"/>
              </a:ext>
            </a:extLst>
          </p:cNvPr>
          <p:cNvSpPr>
            <a:spLocks noGrp="1"/>
          </p:cNvSpPr>
          <p:nvPr>
            <p:ph type="body" sz="quarter" idx="4294967295"/>
          </p:nvPr>
        </p:nvSpPr>
        <p:spPr>
          <a:xfrm>
            <a:off x="1173162" y="2707605"/>
            <a:ext cx="9845675" cy="360363"/>
          </a:xfrm>
          <a:prstGeom prst="rect">
            <a:avLst/>
          </a:prstGeom>
        </p:spPr>
        <p:txBody>
          <a:bodyPr/>
          <a:lstStyle/>
          <a:p>
            <a:pPr marL="0" indent="0" algn="ctr">
              <a:buNone/>
            </a:pPr>
            <a:r>
              <a:rPr lang="en-US" sz="5400" b="1" dirty="0">
                <a:solidFill>
                  <a:srgbClr val="A30F32"/>
                </a:solidFill>
              </a:rPr>
              <a:t>Measuring Ease of implementation and ongoing management</a:t>
            </a:r>
          </a:p>
        </p:txBody>
      </p:sp>
    </p:spTree>
    <p:extLst>
      <p:ext uri="{BB962C8B-B14F-4D97-AF65-F5344CB8AC3E}">
        <p14:creationId xmlns:p14="http://schemas.microsoft.com/office/powerpoint/2010/main" val="415092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5FABAFA-5E4A-61E6-E948-349628FB1B87}"/>
              </a:ext>
            </a:extLst>
          </p:cNvPr>
          <p:cNvSpPr>
            <a:spLocks noGrp="1"/>
          </p:cNvSpPr>
          <p:nvPr>
            <p:ph type="ctrTitle"/>
          </p:nvPr>
        </p:nvSpPr>
        <p:spPr>
          <a:xfrm>
            <a:off x="2019893" y="2151272"/>
            <a:ext cx="8469086" cy="896036"/>
          </a:xfrm>
        </p:spPr>
        <p:txBody>
          <a:bodyPr/>
          <a:lstStyle/>
          <a:p>
            <a:r>
              <a:rPr lang="en-US" dirty="0"/>
              <a:t>Introduction</a:t>
            </a:r>
          </a:p>
        </p:txBody>
      </p:sp>
      <p:sp>
        <p:nvSpPr>
          <p:cNvPr id="3" name="Subtitle 2">
            <a:extLst>
              <a:ext uri="{FF2B5EF4-FFF2-40B4-BE49-F238E27FC236}">
                <a16:creationId xmlns:a16="http://schemas.microsoft.com/office/drawing/2014/main" id="{6E450A07-BB55-7FEE-B565-049577579001}"/>
              </a:ext>
            </a:extLst>
          </p:cNvPr>
          <p:cNvSpPr>
            <a:spLocks noGrp="1"/>
          </p:cNvSpPr>
          <p:nvPr>
            <p:ph type="subTitle" idx="1"/>
          </p:nvPr>
        </p:nvSpPr>
        <p:spPr>
          <a:xfrm>
            <a:off x="2019893" y="3488506"/>
            <a:ext cx="8469087" cy="843320"/>
          </a:xfrm>
        </p:spPr>
        <p:txBody>
          <a:bodyPr/>
          <a:lstStyle/>
          <a:p>
            <a:r>
              <a:rPr lang="en-US" b="1" i="0" u="none" strike="noStrike" dirty="0">
                <a:solidFill>
                  <a:schemeClr val="bg2"/>
                </a:solidFill>
                <a:effectLst/>
                <a:latin typeface="Arial" panose="020B0604020202020204" pitchFamily="34" charset="0"/>
              </a:rPr>
              <a:t>Climate change is an ever-present issue that faces humanity. </a:t>
            </a:r>
            <a:br>
              <a:rPr lang="en-US" b="1" i="0" u="none" strike="noStrike" dirty="0">
                <a:solidFill>
                  <a:schemeClr val="bg2"/>
                </a:solidFill>
                <a:effectLst/>
                <a:latin typeface="Arial" panose="020B0604020202020204" pitchFamily="34" charset="0"/>
              </a:rPr>
            </a:br>
            <a:endParaRPr lang="en-US" b="1" i="0" u="none" strike="noStrike" dirty="0">
              <a:solidFill>
                <a:schemeClr val="bg2"/>
              </a:solidFill>
              <a:effectLst/>
              <a:latin typeface="Arial" panose="020B0604020202020204" pitchFamily="34" charset="0"/>
            </a:endParaRPr>
          </a:p>
          <a:p>
            <a:r>
              <a:rPr lang="en-US" b="1" i="0" u="none" strike="noStrike" dirty="0">
                <a:solidFill>
                  <a:schemeClr val="bg2"/>
                </a:solidFill>
                <a:effectLst/>
                <a:latin typeface="Arial" panose="020B0604020202020204" pitchFamily="34" charset="0"/>
              </a:rPr>
              <a:t>A key method for CWU to reduce its negative impact on climate change is to reduce the carbon emissions produced by students commuting to, from, and within the Ellensburg campus.</a:t>
            </a:r>
            <a:endParaRPr lang="en-US" b="1" dirty="0">
              <a:solidFill>
                <a:schemeClr val="bg2"/>
              </a:solidFill>
            </a:endParaRPr>
          </a:p>
        </p:txBody>
      </p:sp>
      <p:sp>
        <p:nvSpPr>
          <p:cNvPr id="5" name="Subtitle 2">
            <a:extLst>
              <a:ext uri="{FF2B5EF4-FFF2-40B4-BE49-F238E27FC236}">
                <a16:creationId xmlns:a16="http://schemas.microsoft.com/office/drawing/2014/main" id="{DD52FC65-7FCE-B1BB-B0FD-8669080E84F2}"/>
              </a:ext>
            </a:extLst>
          </p:cNvPr>
          <p:cNvSpPr txBox="1">
            <a:spLocks/>
          </p:cNvSpPr>
          <p:nvPr/>
        </p:nvSpPr>
        <p:spPr>
          <a:xfrm>
            <a:off x="1973509" y="3910166"/>
            <a:ext cx="8469087" cy="84332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2"/>
                </a:solidFill>
                <a:latin typeface="Arial" panose="020B0604020202020204" pitchFamily="34" charset="0"/>
              </a:rPr>
              <a:t>.</a:t>
            </a:r>
            <a:endParaRPr lang="en-US" dirty="0">
              <a:solidFill>
                <a:schemeClr val="bg2"/>
              </a:solidFill>
            </a:endParaRPr>
          </a:p>
        </p:txBody>
      </p:sp>
    </p:spTree>
    <p:extLst>
      <p:ext uri="{BB962C8B-B14F-4D97-AF65-F5344CB8AC3E}">
        <p14:creationId xmlns:p14="http://schemas.microsoft.com/office/powerpoint/2010/main" val="181017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E695FF-A6FA-F50B-5D1E-B2B81A06EDFC}"/>
              </a:ext>
            </a:extLst>
          </p:cNvPr>
          <p:cNvGraphicFramePr>
            <a:graphicFrameLocks noGrp="1"/>
          </p:cNvGraphicFramePr>
          <p:nvPr>
            <p:extLst>
              <p:ext uri="{D42A27DB-BD31-4B8C-83A1-F6EECF244321}">
                <p14:modId xmlns:p14="http://schemas.microsoft.com/office/powerpoint/2010/main" val="4126707290"/>
              </p:ext>
            </p:extLst>
          </p:nvPr>
        </p:nvGraphicFramePr>
        <p:xfrm>
          <a:off x="1856376" y="1560460"/>
          <a:ext cx="8479248" cy="4832139"/>
        </p:xfrm>
        <a:graphic>
          <a:graphicData uri="http://schemas.openxmlformats.org/drawingml/2006/table">
            <a:tbl>
              <a:tblPr firstRow="1" bandRow="1">
                <a:tableStyleId>{5C22544A-7EE6-4342-B048-85BDC9FD1C3A}</a:tableStyleId>
              </a:tblPr>
              <a:tblGrid>
                <a:gridCol w="2119812">
                  <a:extLst>
                    <a:ext uri="{9D8B030D-6E8A-4147-A177-3AD203B41FA5}">
                      <a16:colId xmlns:a16="http://schemas.microsoft.com/office/drawing/2014/main" val="2300773083"/>
                    </a:ext>
                  </a:extLst>
                </a:gridCol>
                <a:gridCol w="2119812">
                  <a:extLst>
                    <a:ext uri="{9D8B030D-6E8A-4147-A177-3AD203B41FA5}">
                      <a16:colId xmlns:a16="http://schemas.microsoft.com/office/drawing/2014/main" val="850757052"/>
                    </a:ext>
                  </a:extLst>
                </a:gridCol>
                <a:gridCol w="2119812">
                  <a:extLst>
                    <a:ext uri="{9D8B030D-6E8A-4147-A177-3AD203B41FA5}">
                      <a16:colId xmlns:a16="http://schemas.microsoft.com/office/drawing/2014/main" val="365716384"/>
                    </a:ext>
                  </a:extLst>
                </a:gridCol>
                <a:gridCol w="2119812">
                  <a:extLst>
                    <a:ext uri="{9D8B030D-6E8A-4147-A177-3AD203B41FA5}">
                      <a16:colId xmlns:a16="http://schemas.microsoft.com/office/drawing/2014/main" val="1626965207"/>
                    </a:ext>
                  </a:extLst>
                </a:gridCol>
              </a:tblGrid>
              <a:tr h="1130724">
                <a:tc>
                  <a:txBody>
                    <a:bodyPr/>
                    <a:lstStyle/>
                    <a:p>
                      <a:endParaRPr lang="en-US" sz="1600" dirty="0"/>
                    </a:p>
                  </a:txBody>
                  <a:tcPr>
                    <a:solidFill>
                      <a:srgbClr val="A30F32"/>
                    </a:solidFill>
                  </a:tcPr>
                </a:tc>
                <a:tc>
                  <a:txBody>
                    <a:bodyPr/>
                    <a:lstStyle/>
                    <a:p>
                      <a:pPr algn="ctr">
                        <a:lnSpc>
                          <a:spcPct val="150000"/>
                        </a:lnSpc>
                      </a:pPr>
                      <a:r>
                        <a:rPr lang="en-US" sz="1600" dirty="0"/>
                        <a:t>Criteria #1: User Desirability (50%)</a:t>
                      </a:r>
                    </a:p>
                  </a:txBody>
                  <a:tcPr/>
                </a:tc>
                <a:tc>
                  <a:txBody>
                    <a:bodyPr/>
                    <a:lstStyle/>
                    <a:p>
                      <a:pPr algn="ctr">
                        <a:lnSpc>
                          <a:spcPct val="150000"/>
                        </a:lnSpc>
                      </a:pPr>
                      <a:r>
                        <a:rPr lang="en-US" sz="1600" dirty="0"/>
                        <a:t>Criteria #2: Comprehensive Cost (30%)</a:t>
                      </a:r>
                    </a:p>
                  </a:txBody>
                  <a:tcPr/>
                </a:tc>
                <a:tc>
                  <a:txBody>
                    <a:bodyPr/>
                    <a:lstStyle/>
                    <a:p>
                      <a:pPr algn="ctr">
                        <a:lnSpc>
                          <a:spcPct val="150000"/>
                        </a:lnSpc>
                      </a:pPr>
                      <a:r>
                        <a:rPr lang="en-US" sz="1600" dirty="0"/>
                        <a:t>Criteria #3: Time to Implementation (20%)</a:t>
                      </a:r>
                    </a:p>
                  </a:txBody>
                  <a:tcPr/>
                </a:tc>
                <a:extLst>
                  <a:ext uri="{0D108BD9-81ED-4DB2-BD59-A6C34878D82A}">
                    <a16:rowId xmlns:a16="http://schemas.microsoft.com/office/drawing/2014/main" val="3459361495"/>
                  </a:ext>
                </a:extLst>
              </a:tr>
              <a:tr h="1130724">
                <a:tc>
                  <a:txBody>
                    <a:bodyPr/>
                    <a:lstStyle/>
                    <a:p>
                      <a:pPr algn="ctr">
                        <a:lnSpc>
                          <a:spcPct val="150000"/>
                        </a:lnSpc>
                      </a:pPr>
                      <a:r>
                        <a:rPr lang="en-US" b="1" dirty="0">
                          <a:solidFill>
                            <a:schemeClr val="bg2">
                              <a:lumMod val="95000"/>
                            </a:schemeClr>
                          </a:solidFill>
                        </a:rPr>
                        <a:t>Alternative #1: Per-Use Rentals</a:t>
                      </a:r>
                    </a:p>
                  </a:txBody>
                  <a:tcPr>
                    <a:solidFill>
                      <a:srgbClr val="A30F32"/>
                    </a:solidFill>
                  </a:tcPr>
                </a:tc>
                <a:tc>
                  <a:txBody>
                    <a:bodyPr/>
                    <a:lstStyle/>
                    <a:p>
                      <a:pPr lvl="0" algn="ctr">
                        <a:lnSpc>
                          <a:spcPct val="300000"/>
                        </a:lnSpc>
                      </a:pPr>
                      <a:r>
                        <a:rPr lang="en-US" b="1" dirty="0"/>
                        <a:t>Ideal</a:t>
                      </a:r>
                    </a:p>
                  </a:txBody>
                  <a:tcPr>
                    <a:solidFill>
                      <a:srgbClr val="92D050"/>
                    </a:solidFill>
                  </a:tcPr>
                </a:tc>
                <a:tc>
                  <a:txBody>
                    <a:bodyPr/>
                    <a:lstStyle/>
                    <a:p>
                      <a:pPr lvl="0" algn="ctr">
                        <a:lnSpc>
                          <a:spcPct val="300000"/>
                        </a:lnSpc>
                      </a:pPr>
                      <a:r>
                        <a:rPr lang="en-US" b="1" dirty="0"/>
                        <a:t>Ideal</a:t>
                      </a:r>
                    </a:p>
                  </a:txBody>
                  <a:tcPr>
                    <a:solidFill>
                      <a:srgbClr val="92D050"/>
                    </a:solidFill>
                  </a:tcPr>
                </a:tc>
                <a:tc>
                  <a:txBody>
                    <a:bodyPr/>
                    <a:lstStyle/>
                    <a:p>
                      <a:pPr lvl="0" algn="ctr">
                        <a:lnSpc>
                          <a:spcPct val="300000"/>
                        </a:lnSpc>
                      </a:pPr>
                      <a:r>
                        <a:rPr lang="en-US" b="1" dirty="0"/>
                        <a:t>Ideal</a:t>
                      </a:r>
                    </a:p>
                  </a:txBody>
                  <a:tcPr>
                    <a:solidFill>
                      <a:srgbClr val="92D050"/>
                    </a:solidFill>
                  </a:tcPr>
                </a:tc>
                <a:extLst>
                  <a:ext uri="{0D108BD9-81ED-4DB2-BD59-A6C34878D82A}">
                    <a16:rowId xmlns:a16="http://schemas.microsoft.com/office/drawing/2014/main" val="4094857552"/>
                  </a:ext>
                </a:extLst>
              </a:tr>
              <a:tr h="11307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b="1" dirty="0">
                          <a:solidFill>
                            <a:schemeClr val="bg2">
                              <a:lumMod val="95000"/>
                            </a:schemeClr>
                          </a:solidFill>
                        </a:rPr>
                        <a:t>Alternative #2: Long-Term Rentals</a:t>
                      </a:r>
                    </a:p>
                  </a:txBody>
                  <a:tcPr>
                    <a:solidFill>
                      <a:srgbClr val="A30F32"/>
                    </a:solidFill>
                  </a:tcPr>
                </a:tc>
                <a:tc>
                  <a:txBody>
                    <a:bodyPr/>
                    <a:lstStyle/>
                    <a:p>
                      <a:pPr algn="ctr">
                        <a:lnSpc>
                          <a:spcPct val="300000"/>
                        </a:lnSpc>
                      </a:pPr>
                      <a:r>
                        <a:rPr lang="en-US" b="1" dirty="0"/>
                        <a:t> Acceptable</a:t>
                      </a:r>
                    </a:p>
                  </a:txBody>
                  <a:tcPr>
                    <a:solidFill>
                      <a:schemeClr val="accent6"/>
                    </a:solidFill>
                  </a:tcPr>
                </a:tc>
                <a:tc>
                  <a:txBody>
                    <a:bodyPr/>
                    <a:lstStyle/>
                    <a:p>
                      <a:pPr algn="ctr">
                        <a:lnSpc>
                          <a:spcPct val="300000"/>
                        </a:lnSpc>
                      </a:pPr>
                      <a:r>
                        <a:rPr lang="en-US" b="1" dirty="0"/>
                        <a:t>Ideal</a:t>
                      </a:r>
                    </a:p>
                  </a:txBody>
                  <a:tcPr>
                    <a:solidFill>
                      <a:srgbClr val="92D050"/>
                    </a:solidFill>
                  </a:tcPr>
                </a:tc>
                <a:tc>
                  <a:txBody>
                    <a:bodyPr/>
                    <a:lstStyle/>
                    <a:p>
                      <a:pPr algn="ctr">
                        <a:lnSpc>
                          <a:spcPct val="300000"/>
                        </a:lnSpc>
                      </a:pPr>
                      <a:r>
                        <a:rPr lang="en-US" b="1" dirty="0"/>
                        <a:t>Acceptable</a:t>
                      </a:r>
                    </a:p>
                  </a:txBody>
                  <a:tcPr>
                    <a:solidFill>
                      <a:schemeClr val="accent6"/>
                    </a:solidFill>
                  </a:tcPr>
                </a:tc>
                <a:extLst>
                  <a:ext uri="{0D108BD9-81ED-4DB2-BD59-A6C34878D82A}">
                    <a16:rowId xmlns:a16="http://schemas.microsoft.com/office/drawing/2014/main" val="3468354227"/>
                  </a:ext>
                </a:extLst>
              </a:tr>
              <a:tr h="1130724">
                <a:tc>
                  <a:txBody>
                    <a:bodyPr/>
                    <a:lstStyle/>
                    <a:p>
                      <a:pPr algn="ctr">
                        <a:lnSpc>
                          <a:spcPct val="150000"/>
                        </a:lnSpc>
                      </a:pPr>
                      <a:r>
                        <a:rPr lang="en-US" b="1" dirty="0">
                          <a:solidFill>
                            <a:schemeClr val="bg2">
                              <a:lumMod val="95000"/>
                            </a:schemeClr>
                          </a:solidFill>
                        </a:rPr>
                        <a:t>Alternative #3:</a:t>
                      </a:r>
                    </a:p>
                    <a:p>
                      <a:pPr algn="ctr">
                        <a:lnSpc>
                          <a:spcPct val="150000"/>
                        </a:lnSpc>
                      </a:pPr>
                      <a:r>
                        <a:rPr lang="en-US" b="1" dirty="0">
                          <a:solidFill>
                            <a:schemeClr val="bg2">
                              <a:lumMod val="95000"/>
                            </a:schemeClr>
                          </a:solidFill>
                        </a:rPr>
                        <a:t>Pedestrian Improvements</a:t>
                      </a:r>
                    </a:p>
                  </a:txBody>
                  <a:tcPr>
                    <a:solidFill>
                      <a:srgbClr val="A30F32"/>
                    </a:solidFill>
                  </a:tcPr>
                </a:tc>
                <a:tc>
                  <a:txBody>
                    <a:bodyPr/>
                    <a:lstStyle/>
                    <a:p>
                      <a:pPr algn="ctr">
                        <a:lnSpc>
                          <a:spcPct val="300000"/>
                        </a:lnSpc>
                      </a:pPr>
                      <a:r>
                        <a:rPr lang="en-US" b="1" dirty="0"/>
                        <a:t>Unacceptable</a:t>
                      </a:r>
                    </a:p>
                  </a:txBody>
                  <a:tcPr>
                    <a:solidFill>
                      <a:schemeClr val="accent1">
                        <a:lumMod val="60000"/>
                        <a:lumOff val="40000"/>
                      </a:schemeClr>
                    </a:solidFill>
                  </a:tcPr>
                </a:tc>
                <a:tc>
                  <a:txBody>
                    <a:bodyPr/>
                    <a:lstStyle/>
                    <a:p>
                      <a:pPr algn="ctr">
                        <a:lnSpc>
                          <a:spcPct val="300000"/>
                        </a:lnSpc>
                      </a:pPr>
                      <a:r>
                        <a:rPr lang="en-US" b="1" dirty="0"/>
                        <a:t>Ideal</a:t>
                      </a:r>
                    </a:p>
                  </a:txBody>
                  <a:tcPr>
                    <a:solidFill>
                      <a:srgbClr val="92D050"/>
                    </a:solidFill>
                  </a:tcPr>
                </a:tc>
                <a:tc>
                  <a:txBody>
                    <a:bodyPr/>
                    <a:lstStyle/>
                    <a:p>
                      <a:pPr algn="ctr">
                        <a:lnSpc>
                          <a:spcPct val="300000"/>
                        </a:lnSpc>
                      </a:pPr>
                      <a:r>
                        <a:rPr lang="en-US" b="1" dirty="0"/>
                        <a:t>Acceptable</a:t>
                      </a:r>
                    </a:p>
                  </a:txBody>
                  <a:tcPr>
                    <a:solidFill>
                      <a:schemeClr val="accent6"/>
                    </a:solidFill>
                  </a:tcPr>
                </a:tc>
                <a:extLst>
                  <a:ext uri="{0D108BD9-81ED-4DB2-BD59-A6C34878D82A}">
                    <a16:rowId xmlns:a16="http://schemas.microsoft.com/office/drawing/2014/main" val="841689022"/>
                  </a:ext>
                </a:extLst>
              </a:tr>
            </a:tbl>
          </a:graphicData>
        </a:graphic>
      </p:graphicFrame>
      <p:sp>
        <p:nvSpPr>
          <p:cNvPr id="3" name="Title 1">
            <a:extLst>
              <a:ext uri="{FF2B5EF4-FFF2-40B4-BE49-F238E27FC236}">
                <a16:creationId xmlns:a16="http://schemas.microsoft.com/office/drawing/2014/main" id="{9B1200FD-E5C3-507B-579D-A608B30A76B4}"/>
              </a:ext>
            </a:extLst>
          </p:cNvPr>
          <p:cNvSpPr txBox="1">
            <a:spLocks/>
          </p:cNvSpPr>
          <p:nvPr/>
        </p:nvSpPr>
        <p:spPr>
          <a:xfrm>
            <a:off x="3407236" y="465401"/>
            <a:ext cx="5708452" cy="506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Decision Analysis</a:t>
            </a:r>
          </a:p>
        </p:txBody>
      </p:sp>
    </p:spTree>
    <p:extLst>
      <p:ext uri="{BB962C8B-B14F-4D97-AF65-F5344CB8AC3E}">
        <p14:creationId xmlns:p14="http://schemas.microsoft.com/office/powerpoint/2010/main" val="122629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D626F1F-4C3E-A1EA-26D0-E1ACC4573A9E}"/>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rcRect l="23751" r="23751"/>
          <a:stretch/>
        </p:blipFill>
        <p:spPr/>
      </p:pic>
      <p:sp>
        <p:nvSpPr>
          <p:cNvPr id="7" name="Content Placeholder 6">
            <a:extLst>
              <a:ext uri="{FF2B5EF4-FFF2-40B4-BE49-F238E27FC236}">
                <a16:creationId xmlns:a16="http://schemas.microsoft.com/office/drawing/2014/main" id="{1639AD4E-EBEE-A8F8-D1A7-5441FEE65308}"/>
              </a:ext>
            </a:extLst>
          </p:cNvPr>
          <p:cNvSpPr>
            <a:spLocks noGrp="1"/>
          </p:cNvSpPr>
          <p:nvPr>
            <p:ph sz="half" idx="1"/>
          </p:nvPr>
        </p:nvSpPr>
        <p:spPr>
          <a:xfrm>
            <a:off x="6096000" y="1790363"/>
            <a:ext cx="5708451" cy="4396029"/>
          </a:xfrm>
        </p:spPr>
        <p:txBody>
          <a:bodyPr>
            <a:normAutofit/>
          </a:bodyPr>
          <a:lstStyle/>
          <a:p>
            <a:pPr marL="0" indent="0" algn="ctr">
              <a:buNone/>
            </a:pPr>
            <a:r>
              <a:rPr lang="en-US" b="1" dirty="0"/>
              <a:t>This group recommends pursuing the </a:t>
            </a:r>
          </a:p>
          <a:p>
            <a:pPr marL="0" indent="0" algn="ctr">
              <a:buNone/>
            </a:pPr>
            <a:r>
              <a:rPr lang="en-US" b="1" dirty="0"/>
              <a:t>Per-Use Rental option</a:t>
            </a:r>
          </a:p>
          <a:p>
            <a:pPr marL="0" indent="0" algn="ctr">
              <a:buNone/>
            </a:pPr>
            <a:endParaRPr lang="en-US" b="1" dirty="0"/>
          </a:p>
          <a:p>
            <a:pPr marL="0" indent="0" algn="ctr">
              <a:buNone/>
            </a:pPr>
            <a:r>
              <a:rPr lang="en-US" b="1" dirty="0"/>
              <a:t>This solution meets the ideal threshold for all evaluation criteria:</a:t>
            </a:r>
          </a:p>
          <a:p>
            <a:pPr marL="0" indent="0" algn="ctr">
              <a:buNone/>
            </a:pPr>
            <a:endParaRPr lang="en-US" b="1" dirty="0"/>
          </a:p>
          <a:p>
            <a:pPr algn="ctr"/>
            <a:r>
              <a:rPr lang="en-US" b="1" dirty="0"/>
              <a:t>High user adoption</a:t>
            </a:r>
          </a:p>
          <a:p>
            <a:pPr algn="ctr"/>
            <a:r>
              <a:rPr lang="en-US" b="1" dirty="0"/>
              <a:t>Effective utilization of grant funds</a:t>
            </a:r>
          </a:p>
          <a:p>
            <a:pPr algn="ctr"/>
            <a:r>
              <a:rPr lang="en-US" b="1" dirty="0"/>
              <a:t>Implemented within 3 years</a:t>
            </a:r>
          </a:p>
        </p:txBody>
      </p:sp>
      <p:sp>
        <p:nvSpPr>
          <p:cNvPr id="2" name="Title 1">
            <a:extLst>
              <a:ext uri="{FF2B5EF4-FFF2-40B4-BE49-F238E27FC236}">
                <a16:creationId xmlns:a16="http://schemas.microsoft.com/office/drawing/2014/main" id="{822DDFFB-8BBE-852E-7666-2F06B8EB08DA}"/>
              </a:ext>
            </a:extLst>
          </p:cNvPr>
          <p:cNvSpPr>
            <a:spLocks noGrp="1"/>
          </p:cNvSpPr>
          <p:nvPr>
            <p:ph type="title"/>
          </p:nvPr>
        </p:nvSpPr>
        <p:spPr/>
        <p:txBody>
          <a:bodyPr/>
          <a:lstStyle/>
          <a:p>
            <a:r>
              <a:rPr lang="en-US" dirty="0"/>
              <a:t>Recommendation</a:t>
            </a:r>
          </a:p>
        </p:txBody>
      </p:sp>
    </p:spTree>
    <p:extLst>
      <p:ext uri="{BB962C8B-B14F-4D97-AF65-F5344CB8AC3E}">
        <p14:creationId xmlns:p14="http://schemas.microsoft.com/office/powerpoint/2010/main" val="169336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uilding with a dome on top&#10;&#10;Description automatically generated">
            <a:extLst>
              <a:ext uri="{FF2B5EF4-FFF2-40B4-BE49-F238E27FC236}">
                <a16:creationId xmlns:a16="http://schemas.microsoft.com/office/drawing/2014/main" id="{EC6728E3-E8B5-582F-17F9-CA4E835AB551}"/>
              </a:ext>
            </a:extLst>
          </p:cNvPr>
          <p:cNvPicPr>
            <a:picLocks noGrp="1" noChangeAspect="1"/>
          </p:cNvPicPr>
          <p:nvPr>
            <p:ph type="pic" sz="quarter" idx="34"/>
          </p:nvPr>
        </p:nvPicPr>
        <p:blipFill>
          <a:blip r:embed="rId2">
            <a:extLst>
              <a:ext uri="{28A0092B-C50C-407E-A947-70E740481C1C}">
                <a14:useLocalDpi xmlns:a14="http://schemas.microsoft.com/office/drawing/2010/main" val="0"/>
              </a:ext>
            </a:extLst>
          </a:blip>
          <a:srcRect l="21305" r="21305"/>
          <a:stretch>
            <a:fillRect/>
          </a:stretch>
        </p:blipFill>
        <p:spPr/>
      </p:pic>
      <p:sp>
        <p:nvSpPr>
          <p:cNvPr id="6" name="Subtitle 5">
            <a:extLst>
              <a:ext uri="{FF2B5EF4-FFF2-40B4-BE49-F238E27FC236}">
                <a16:creationId xmlns:a16="http://schemas.microsoft.com/office/drawing/2014/main" id="{984D9158-BCB4-EE0A-8975-BF6BC9A08A66}"/>
              </a:ext>
            </a:extLst>
          </p:cNvPr>
          <p:cNvSpPr>
            <a:spLocks noGrp="1"/>
          </p:cNvSpPr>
          <p:nvPr>
            <p:ph sz="half" idx="1"/>
          </p:nvPr>
        </p:nvSpPr>
        <p:spPr/>
        <p:txBody>
          <a:bodyPr>
            <a:normAutofit fontScale="92500" lnSpcReduction="10000"/>
          </a:bodyPr>
          <a:lstStyle/>
          <a:p>
            <a:pPr marL="0" indent="0">
              <a:buNone/>
            </a:pPr>
            <a:r>
              <a:rPr lang="en-US" b="1" dirty="0"/>
              <a:t>Group analysis concludes the Per-Use rental agreement represents the most efficient means to meet the universities benchmark obligations. </a:t>
            </a:r>
          </a:p>
          <a:p>
            <a:pPr marL="0" indent="0">
              <a:buNone/>
            </a:pPr>
            <a:r>
              <a:rPr lang="en-US" b="1" dirty="0"/>
              <a:t>Next steps:</a:t>
            </a:r>
          </a:p>
          <a:p>
            <a:r>
              <a:rPr lang="en-US" dirty="0"/>
              <a:t>Form a detailed implementation strategy</a:t>
            </a:r>
          </a:p>
          <a:p>
            <a:r>
              <a:rPr lang="en-US" dirty="0"/>
              <a:t>Initiate discussions with potential vendors (aiming to ratify delivery agreements that meet sustainability objectives)</a:t>
            </a:r>
          </a:p>
          <a:p>
            <a:r>
              <a:rPr lang="en-US" dirty="0"/>
              <a:t>Establish infrastructure developments with campus facilities management and the City of Ellensburg</a:t>
            </a:r>
          </a:p>
          <a:p>
            <a:r>
              <a:rPr lang="en-US" dirty="0"/>
              <a:t>Develop marketing material aimed at informing the campus / city community</a:t>
            </a:r>
          </a:p>
          <a:p>
            <a:pPr marL="0" indent="0" algn="ctr">
              <a:buNone/>
            </a:pPr>
            <a:endParaRPr lang="en-US" b="1" dirty="0"/>
          </a:p>
          <a:p>
            <a:pPr marL="0" indent="0" algn="ctr">
              <a:buNone/>
            </a:pPr>
            <a:r>
              <a:rPr lang="en-US" b="1" i="1" dirty="0"/>
              <a:t>A sustainable future is an ongoing obligation.</a:t>
            </a:r>
          </a:p>
        </p:txBody>
      </p:sp>
      <p:sp>
        <p:nvSpPr>
          <p:cNvPr id="5" name="Title 4">
            <a:extLst>
              <a:ext uri="{FF2B5EF4-FFF2-40B4-BE49-F238E27FC236}">
                <a16:creationId xmlns:a16="http://schemas.microsoft.com/office/drawing/2014/main" id="{1008CBF4-629B-CDCD-11BE-534890490E5F}"/>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79463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38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AF914AFA-C353-2C7C-4A7B-76643886D5D1}"/>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rcRect l="28679" r="28679"/>
          <a:stretch/>
        </p:blipFill>
        <p:spPr/>
      </p:pic>
      <p:sp>
        <p:nvSpPr>
          <p:cNvPr id="4" name="Subtitle 3">
            <a:extLst>
              <a:ext uri="{FF2B5EF4-FFF2-40B4-BE49-F238E27FC236}">
                <a16:creationId xmlns:a16="http://schemas.microsoft.com/office/drawing/2014/main" id="{6D3F3CC0-D219-7456-9A73-2D219488D385}"/>
              </a:ext>
            </a:extLst>
          </p:cNvPr>
          <p:cNvSpPr>
            <a:spLocks noGrp="1"/>
          </p:cNvSpPr>
          <p:nvPr>
            <p:ph sz="half" idx="1"/>
          </p:nvPr>
        </p:nvSpPr>
        <p:spPr>
          <a:xfrm>
            <a:off x="755648" y="2058912"/>
            <a:ext cx="5510260" cy="4396029"/>
          </a:xfrm>
          <a:prstGeom prst="rect">
            <a:avLst/>
          </a:prstGeom>
        </p:spPr>
        <p:txBody>
          <a:bodyPr/>
          <a:lstStyle/>
          <a:p>
            <a:pPr marL="0" indent="0" algn="ctr">
              <a:buNone/>
            </a:pPr>
            <a:r>
              <a:rPr lang="en-US" sz="4000" b="1" dirty="0"/>
              <a:t>What kind of Ellensburg Campus micromobility program can best help CWU meet its emission reduction commitments?</a:t>
            </a:r>
          </a:p>
        </p:txBody>
      </p:sp>
      <p:sp>
        <p:nvSpPr>
          <p:cNvPr id="3" name="Title 2">
            <a:extLst>
              <a:ext uri="{FF2B5EF4-FFF2-40B4-BE49-F238E27FC236}">
                <a16:creationId xmlns:a16="http://schemas.microsoft.com/office/drawing/2014/main" id="{7B4A4757-4F3C-3EED-D2A8-A3BB06B9FCF6}"/>
              </a:ext>
            </a:extLst>
          </p:cNvPr>
          <p:cNvSpPr>
            <a:spLocks noGrp="1"/>
          </p:cNvSpPr>
          <p:nvPr>
            <p:ph type="title"/>
          </p:nvPr>
        </p:nvSpPr>
        <p:spPr/>
        <p:txBody>
          <a:bodyPr/>
          <a:lstStyle/>
          <a:p>
            <a:r>
              <a:rPr lang="en-US" dirty="0"/>
              <a:t>Problem Statement</a:t>
            </a:r>
          </a:p>
        </p:txBody>
      </p:sp>
    </p:spTree>
    <p:extLst>
      <p:ext uri="{BB962C8B-B14F-4D97-AF65-F5344CB8AC3E}">
        <p14:creationId xmlns:p14="http://schemas.microsoft.com/office/powerpoint/2010/main" val="331595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7D98A74-D47D-B3BB-0362-CD100C065E86}"/>
              </a:ext>
            </a:extLst>
          </p:cNvPr>
          <p:cNvSpPr>
            <a:spLocks noGrp="1"/>
          </p:cNvSpPr>
          <p:nvPr>
            <p:ph idx="1"/>
          </p:nvPr>
        </p:nvSpPr>
        <p:spPr>
          <a:xfrm>
            <a:off x="636918" y="2403401"/>
            <a:ext cx="3446260" cy="3886024"/>
          </a:xfrm>
        </p:spPr>
        <p:txBody>
          <a:bodyPr/>
          <a:lstStyle/>
          <a:p>
            <a:pPr marL="0" indent="0" algn="ctr">
              <a:buNone/>
            </a:pPr>
            <a:r>
              <a:rPr lang="en-US" b="1" dirty="0"/>
              <a:t>WAC Title 478:</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A compact device for personal mobility which is not considered a vehicle. Including but not limited to roller skates, scooters, bikes, and skateboards.</a:t>
            </a:r>
          </a:p>
          <a:p>
            <a:endParaRPr lang="en-US" dirty="0"/>
          </a:p>
        </p:txBody>
      </p:sp>
      <p:sp>
        <p:nvSpPr>
          <p:cNvPr id="2" name="Title 1">
            <a:extLst>
              <a:ext uri="{FF2B5EF4-FFF2-40B4-BE49-F238E27FC236}">
                <a16:creationId xmlns:a16="http://schemas.microsoft.com/office/drawing/2014/main" id="{3AD130E5-3D70-9F1C-8AE0-B50EE60F3BDD}"/>
              </a:ext>
            </a:extLst>
          </p:cNvPr>
          <p:cNvSpPr>
            <a:spLocks noGrp="1"/>
          </p:cNvSpPr>
          <p:nvPr>
            <p:ph type="title"/>
          </p:nvPr>
        </p:nvSpPr>
        <p:spPr/>
        <p:txBody>
          <a:bodyPr/>
          <a:lstStyle/>
          <a:p>
            <a:r>
              <a:rPr lang="en-US" dirty="0"/>
              <a:t>Current Standards</a:t>
            </a:r>
          </a:p>
        </p:txBody>
      </p:sp>
      <p:sp>
        <p:nvSpPr>
          <p:cNvPr id="6" name="Text Placeholder 5">
            <a:extLst>
              <a:ext uri="{FF2B5EF4-FFF2-40B4-BE49-F238E27FC236}">
                <a16:creationId xmlns:a16="http://schemas.microsoft.com/office/drawing/2014/main" id="{47BBB69F-7AD9-D2EB-A7AD-C11BB80D57B7}"/>
              </a:ext>
            </a:extLst>
          </p:cNvPr>
          <p:cNvSpPr>
            <a:spLocks noGrp="1"/>
          </p:cNvSpPr>
          <p:nvPr>
            <p:ph type="body" sz="quarter" idx="32"/>
          </p:nvPr>
        </p:nvSpPr>
        <p:spPr/>
        <p:txBody>
          <a:bodyPr/>
          <a:lstStyle/>
          <a:p>
            <a:r>
              <a:rPr lang="en-US" sz="1800" dirty="0">
                <a:effectLst/>
                <a:latin typeface="+mn-lt"/>
                <a:ea typeface="Times New Roman" panose="02020603050405020304" pitchFamily="18" charset="0"/>
              </a:rPr>
              <a:t>Through a combination of Administrative Codes, Washington State has taken significant steps towards defining the relevant and allowable terminology public institutions must use when discussing or implementing micromobility.</a:t>
            </a:r>
            <a:endParaRPr lang="en-US" dirty="0">
              <a:latin typeface="+mn-lt"/>
            </a:endParaRPr>
          </a:p>
        </p:txBody>
      </p:sp>
      <p:sp>
        <p:nvSpPr>
          <p:cNvPr id="12" name="Content Placeholder 11">
            <a:extLst>
              <a:ext uri="{FF2B5EF4-FFF2-40B4-BE49-F238E27FC236}">
                <a16:creationId xmlns:a16="http://schemas.microsoft.com/office/drawing/2014/main" id="{65D516AD-E522-40E5-6A4F-BAA2DA6B1B51}"/>
              </a:ext>
            </a:extLst>
          </p:cNvPr>
          <p:cNvSpPr>
            <a:spLocks noGrp="1"/>
          </p:cNvSpPr>
          <p:nvPr>
            <p:ph idx="34"/>
          </p:nvPr>
        </p:nvSpPr>
        <p:spPr>
          <a:xfrm>
            <a:off x="4650304" y="2403401"/>
            <a:ext cx="2942570" cy="3886024"/>
          </a:xfrm>
        </p:spPr>
        <p:txBody>
          <a:bodyPr/>
          <a:lstStyle/>
          <a:p>
            <a:pPr marL="0" indent="0" algn="ctr">
              <a:buNone/>
            </a:pPr>
            <a:r>
              <a:rPr lang="en-US" b="1" dirty="0"/>
              <a:t>Electric Personal Assistive Mobility Device (EPAMD): </a:t>
            </a:r>
          </a:p>
          <a:p>
            <a:pPr marL="0" indent="0" algn="ctr">
              <a:buNone/>
            </a:pPr>
            <a:endParaRPr lang="en-US" b="1" dirty="0"/>
          </a:p>
          <a:p>
            <a:pPr marL="0" indent="0" algn="ctr">
              <a:buNone/>
            </a:pPr>
            <a:endParaRPr lang="en-US" b="1" dirty="0"/>
          </a:p>
          <a:p>
            <a:pPr marL="0" indent="0" algn="ctr">
              <a:buNone/>
            </a:pPr>
            <a:r>
              <a:rPr lang="en-US" b="1" dirty="0"/>
              <a:t>A device fitting the description of a micromobility device that is powered by a motor.</a:t>
            </a:r>
          </a:p>
        </p:txBody>
      </p:sp>
      <p:sp>
        <p:nvSpPr>
          <p:cNvPr id="13" name="Content Placeholder 12">
            <a:extLst>
              <a:ext uri="{FF2B5EF4-FFF2-40B4-BE49-F238E27FC236}">
                <a16:creationId xmlns:a16="http://schemas.microsoft.com/office/drawing/2014/main" id="{6B3D03B0-19B0-6E28-BA9D-12F86C53DC68}"/>
              </a:ext>
            </a:extLst>
          </p:cNvPr>
          <p:cNvSpPr>
            <a:spLocks noGrp="1"/>
          </p:cNvSpPr>
          <p:nvPr>
            <p:ph idx="35"/>
          </p:nvPr>
        </p:nvSpPr>
        <p:spPr>
          <a:xfrm>
            <a:off x="8160000" y="2403401"/>
            <a:ext cx="2942570" cy="3886024"/>
          </a:xfrm>
        </p:spPr>
        <p:txBody>
          <a:bodyPr/>
          <a:lstStyle/>
          <a:p>
            <a:pPr marL="0" indent="0" algn="ctr">
              <a:buNone/>
            </a:pPr>
            <a:r>
              <a:rPr lang="en-US" b="1" dirty="0"/>
              <a:t>Additional Notes:</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Devices must not exceed a top speed of 20/mph</a:t>
            </a:r>
          </a:p>
          <a:p>
            <a:pPr marL="0" indent="0" algn="ctr">
              <a:buNone/>
            </a:pPr>
            <a:r>
              <a:rPr lang="en-US" b="1" dirty="0"/>
              <a:t>Must weigh less than 100lbs.</a:t>
            </a:r>
          </a:p>
          <a:p>
            <a:endParaRPr lang="en-US" b="1" dirty="0"/>
          </a:p>
        </p:txBody>
      </p:sp>
      <p:pic>
        <p:nvPicPr>
          <p:cNvPr id="15" name="Graphic 14" descr="Court with solid fill">
            <a:extLst>
              <a:ext uri="{FF2B5EF4-FFF2-40B4-BE49-F238E27FC236}">
                <a16:creationId xmlns:a16="http://schemas.microsoft.com/office/drawing/2014/main" id="{00800560-3E64-D38D-6716-270BEB2FA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2848" y="2971800"/>
            <a:ext cx="914400" cy="914400"/>
          </a:xfrm>
          <a:prstGeom prst="rect">
            <a:avLst/>
          </a:prstGeom>
        </p:spPr>
      </p:pic>
      <p:pic>
        <p:nvPicPr>
          <p:cNvPr id="18" name="Graphic 17" descr="Scooter with solid fill">
            <a:extLst>
              <a:ext uri="{FF2B5EF4-FFF2-40B4-BE49-F238E27FC236}">
                <a16:creationId xmlns:a16="http://schemas.microsoft.com/office/drawing/2014/main" id="{31309917-6B6D-D2F3-19B0-035679004DA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90369" y="3189914"/>
            <a:ext cx="914400" cy="914400"/>
          </a:xfrm>
          <a:prstGeom prst="rect">
            <a:avLst/>
          </a:prstGeom>
        </p:spPr>
      </p:pic>
      <p:pic>
        <p:nvPicPr>
          <p:cNvPr id="19" name="Graphic 18" descr="Postit Notes with solid fill">
            <a:extLst>
              <a:ext uri="{FF2B5EF4-FFF2-40B4-BE49-F238E27FC236}">
                <a16:creationId xmlns:a16="http://schemas.microsoft.com/office/drawing/2014/main" id="{DEF2D89C-51A7-3ED4-CA4C-D7D8DFD58E0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294253" y="3080857"/>
            <a:ext cx="674064" cy="696286"/>
          </a:xfrm>
          <a:prstGeom prst="rect">
            <a:avLst/>
          </a:prstGeom>
        </p:spPr>
      </p:pic>
    </p:spTree>
    <p:extLst>
      <p:ext uri="{BB962C8B-B14F-4D97-AF65-F5344CB8AC3E}">
        <p14:creationId xmlns:p14="http://schemas.microsoft.com/office/powerpoint/2010/main" val="182714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9C3D631-9FED-05B9-C6FB-437DFB8A1A13}"/>
              </a:ext>
            </a:extLst>
          </p:cNvPr>
          <p:cNvSpPr>
            <a:spLocks noGrp="1"/>
          </p:cNvSpPr>
          <p:nvPr>
            <p:ph type="body" sz="quarter" idx="32"/>
          </p:nvPr>
        </p:nvSpPr>
        <p:spPr/>
        <p:txBody>
          <a:bodyPr/>
          <a:lstStyle/>
          <a:p>
            <a:r>
              <a:rPr lang="en-US" dirty="0"/>
              <a:t>For their part, peer institutions have taken multiple approaches toward implementing infrastructure.</a:t>
            </a:r>
          </a:p>
        </p:txBody>
      </p:sp>
      <p:sp>
        <p:nvSpPr>
          <p:cNvPr id="3" name="Title 2">
            <a:extLst>
              <a:ext uri="{FF2B5EF4-FFF2-40B4-BE49-F238E27FC236}">
                <a16:creationId xmlns:a16="http://schemas.microsoft.com/office/drawing/2014/main" id="{AE9CF429-B704-F489-59EC-B41E0D9B6A2A}"/>
              </a:ext>
            </a:extLst>
          </p:cNvPr>
          <p:cNvSpPr>
            <a:spLocks noGrp="1"/>
          </p:cNvSpPr>
          <p:nvPr>
            <p:ph type="title"/>
          </p:nvPr>
        </p:nvSpPr>
        <p:spPr/>
        <p:txBody>
          <a:bodyPr/>
          <a:lstStyle/>
          <a:p>
            <a:r>
              <a:rPr lang="en-US" dirty="0"/>
              <a:t>Peer Institutions</a:t>
            </a:r>
          </a:p>
        </p:txBody>
      </p:sp>
      <p:sp>
        <p:nvSpPr>
          <p:cNvPr id="13" name="Content Placeholder 12">
            <a:extLst>
              <a:ext uri="{FF2B5EF4-FFF2-40B4-BE49-F238E27FC236}">
                <a16:creationId xmlns:a16="http://schemas.microsoft.com/office/drawing/2014/main" id="{F23C5717-BC6C-1CB4-9D5E-CD58537A4759}"/>
              </a:ext>
            </a:extLst>
          </p:cNvPr>
          <p:cNvSpPr>
            <a:spLocks noGrp="1"/>
          </p:cNvSpPr>
          <p:nvPr>
            <p:ph idx="1"/>
          </p:nvPr>
        </p:nvSpPr>
        <p:spPr>
          <a:xfrm>
            <a:off x="585740" y="2074754"/>
            <a:ext cx="2095523" cy="3992657"/>
          </a:xfrm>
        </p:spPr>
        <p:txBody>
          <a:bodyPr/>
          <a:lstStyle/>
          <a:p>
            <a:pPr marL="0" indent="0">
              <a:buNone/>
            </a:pPr>
            <a:r>
              <a:rPr lang="en-US" b="1" dirty="0">
                <a:solidFill>
                  <a:srgbClr val="7030A0"/>
                </a:solidFill>
              </a:rPr>
              <a:t>University of Washington:</a:t>
            </a:r>
            <a:endParaRPr lang="en-US" b="1" dirty="0"/>
          </a:p>
          <a:p>
            <a:pPr marL="0" indent="0">
              <a:buNone/>
            </a:pPr>
            <a:r>
              <a:rPr lang="en-US" dirty="0">
                <a:solidFill>
                  <a:srgbClr val="7030A0"/>
                </a:solidFill>
              </a:rPr>
              <a:t>Vendor agreement with Lime </a:t>
            </a:r>
          </a:p>
          <a:p>
            <a:pPr marL="0" indent="0">
              <a:buNone/>
            </a:pPr>
            <a:r>
              <a:rPr lang="en-US" b="1" i="1" dirty="0">
                <a:solidFill>
                  <a:srgbClr val="7030A0"/>
                </a:solidFill>
                <a:highlight>
                  <a:srgbClr val="FFFF00"/>
                </a:highlight>
              </a:rPr>
              <a:t>&amp;</a:t>
            </a:r>
          </a:p>
          <a:p>
            <a:pPr marL="0" indent="0">
              <a:buNone/>
            </a:pPr>
            <a:r>
              <a:rPr lang="en-US" dirty="0" err="1">
                <a:solidFill>
                  <a:srgbClr val="7030A0"/>
                </a:solidFill>
              </a:rPr>
              <a:t>Uwild</a:t>
            </a:r>
            <a:r>
              <a:rPr lang="en-US" dirty="0">
                <a:solidFill>
                  <a:srgbClr val="7030A0"/>
                </a:solidFill>
              </a:rPr>
              <a:t> “U BIKE” long term bike rentals, weekly and quarterly at a set price.</a:t>
            </a:r>
          </a:p>
        </p:txBody>
      </p:sp>
      <p:sp>
        <p:nvSpPr>
          <p:cNvPr id="14" name="Content Placeholder 13">
            <a:extLst>
              <a:ext uri="{FF2B5EF4-FFF2-40B4-BE49-F238E27FC236}">
                <a16:creationId xmlns:a16="http://schemas.microsoft.com/office/drawing/2014/main" id="{DD6E284E-3CB1-A6C4-120B-9D3E001C755E}"/>
              </a:ext>
            </a:extLst>
          </p:cNvPr>
          <p:cNvSpPr>
            <a:spLocks noGrp="1"/>
          </p:cNvSpPr>
          <p:nvPr>
            <p:ph idx="34"/>
          </p:nvPr>
        </p:nvSpPr>
        <p:spPr>
          <a:xfrm>
            <a:off x="2868298" y="2074751"/>
            <a:ext cx="2095523" cy="3992657"/>
          </a:xfrm>
        </p:spPr>
        <p:txBody>
          <a:bodyPr/>
          <a:lstStyle/>
          <a:p>
            <a:pPr marL="0" indent="0">
              <a:buNone/>
            </a:pPr>
            <a:r>
              <a:rPr lang="en-US" b="1" dirty="0">
                <a:solidFill>
                  <a:srgbClr val="A30F32"/>
                </a:solidFill>
              </a:rPr>
              <a:t>Washington State University:</a:t>
            </a:r>
          </a:p>
          <a:p>
            <a:pPr marL="0" indent="0">
              <a:buNone/>
            </a:pPr>
            <a:r>
              <a:rPr lang="en-US" dirty="0">
                <a:solidFill>
                  <a:srgbClr val="A30F32"/>
                </a:solidFill>
              </a:rPr>
              <a:t>Partnered with Pullman to provide 100 </a:t>
            </a:r>
            <a:r>
              <a:rPr lang="en-US" dirty="0" err="1">
                <a:solidFill>
                  <a:srgbClr val="A30F32"/>
                </a:solidFill>
              </a:rPr>
              <a:t>escooters</a:t>
            </a:r>
            <a:r>
              <a:rPr lang="en-US" dirty="0">
                <a:solidFill>
                  <a:srgbClr val="A30F32"/>
                </a:solidFill>
              </a:rPr>
              <a:t> and 50 </a:t>
            </a:r>
            <a:r>
              <a:rPr lang="en-US" dirty="0" err="1">
                <a:solidFill>
                  <a:srgbClr val="A30F32"/>
                </a:solidFill>
              </a:rPr>
              <a:t>ebikes</a:t>
            </a:r>
            <a:r>
              <a:rPr lang="en-US" dirty="0">
                <a:solidFill>
                  <a:srgbClr val="A30F32"/>
                </a:solidFill>
              </a:rPr>
              <a:t> to campus. </a:t>
            </a:r>
          </a:p>
          <a:p>
            <a:pPr marL="0" indent="0">
              <a:buNone/>
            </a:pPr>
            <a:r>
              <a:rPr lang="en-US" dirty="0">
                <a:solidFill>
                  <a:srgbClr val="A30F32"/>
                </a:solidFill>
              </a:rPr>
              <a:t>Devices are available at a $1/rental and $0.29/minute fee.</a:t>
            </a:r>
            <a:endParaRPr lang="en-US" dirty="0"/>
          </a:p>
        </p:txBody>
      </p:sp>
      <p:sp>
        <p:nvSpPr>
          <p:cNvPr id="15" name="Content Placeholder 14">
            <a:extLst>
              <a:ext uri="{FF2B5EF4-FFF2-40B4-BE49-F238E27FC236}">
                <a16:creationId xmlns:a16="http://schemas.microsoft.com/office/drawing/2014/main" id="{CFCABB3E-9412-1750-5C99-ED06E7835FB5}"/>
              </a:ext>
            </a:extLst>
          </p:cNvPr>
          <p:cNvSpPr>
            <a:spLocks noGrp="1"/>
          </p:cNvSpPr>
          <p:nvPr>
            <p:ph idx="35"/>
          </p:nvPr>
        </p:nvSpPr>
        <p:spPr>
          <a:xfrm>
            <a:off x="5045470" y="2074753"/>
            <a:ext cx="2095523" cy="3992657"/>
          </a:xfrm>
        </p:spPr>
        <p:txBody>
          <a:bodyPr/>
          <a:lstStyle/>
          <a:p>
            <a:pPr marL="0" indent="0">
              <a:buNone/>
            </a:pPr>
            <a:r>
              <a:rPr lang="en-US" b="1" dirty="0">
                <a:solidFill>
                  <a:srgbClr val="228E6A"/>
                </a:solidFill>
              </a:rPr>
              <a:t>Oregon State University: </a:t>
            </a:r>
          </a:p>
          <a:p>
            <a:pPr marL="0" indent="0">
              <a:buNone/>
            </a:pPr>
            <a:r>
              <a:rPr lang="en-US" dirty="0">
                <a:solidFill>
                  <a:srgbClr val="228E6A"/>
                </a:solidFill>
              </a:rPr>
              <a:t>Partnered with vendor </a:t>
            </a:r>
            <a:r>
              <a:rPr lang="en-US" dirty="0" err="1">
                <a:solidFill>
                  <a:srgbClr val="228E6A"/>
                </a:solidFill>
              </a:rPr>
              <a:t>Veo</a:t>
            </a:r>
            <a:r>
              <a:rPr lang="en-US" dirty="0">
                <a:solidFill>
                  <a:srgbClr val="228E6A"/>
                </a:solidFill>
              </a:rPr>
              <a:t> providing </a:t>
            </a:r>
            <a:r>
              <a:rPr lang="en-US" dirty="0" err="1">
                <a:solidFill>
                  <a:srgbClr val="228E6A"/>
                </a:solidFill>
              </a:rPr>
              <a:t>ebikes</a:t>
            </a:r>
            <a:r>
              <a:rPr lang="en-US" dirty="0">
                <a:solidFill>
                  <a:srgbClr val="228E6A"/>
                </a:solidFill>
              </a:rPr>
              <a:t> and seated scooters which are more accessible. </a:t>
            </a:r>
          </a:p>
          <a:p>
            <a:pPr marL="0" indent="0">
              <a:buNone/>
            </a:pPr>
            <a:r>
              <a:rPr lang="en-US" dirty="0">
                <a:solidFill>
                  <a:srgbClr val="228E6A"/>
                </a:solidFill>
              </a:rPr>
              <a:t>Devices utilize geo-fencing feature.</a:t>
            </a:r>
          </a:p>
        </p:txBody>
      </p:sp>
      <p:sp>
        <p:nvSpPr>
          <p:cNvPr id="16" name="Content Placeholder 15">
            <a:extLst>
              <a:ext uri="{FF2B5EF4-FFF2-40B4-BE49-F238E27FC236}">
                <a16:creationId xmlns:a16="http://schemas.microsoft.com/office/drawing/2014/main" id="{94FE36E2-56ED-74C3-E5E4-A2055BE59260}"/>
              </a:ext>
            </a:extLst>
          </p:cNvPr>
          <p:cNvSpPr>
            <a:spLocks noGrp="1"/>
          </p:cNvSpPr>
          <p:nvPr>
            <p:ph idx="36"/>
          </p:nvPr>
        </p:nvSpPr>
        <p:spPr>
          <a:xfrm>
            <a:off x="7240178" y="2074753"/>
            <a:ext cx="2095523" cy="3992657"/>
          </a:xfrm>
        </p:spPr>
        <p:txBody>
          <a:bodyPr/>
          <a:lstStyle/>
          <a:p>
            <a:pPr marL="0" indent="0">
              <a:buNone/>
            </a:pPr>
            <a:r>
              <a:rPr lang="en-US" b="1" dirty="0">
                <a:solidFill>
                  <a:schemeClr val="accent5">
                    <a:lumMod val="75000"/>
                  </a:schemeClr>
                </a:solidFill>
              </a:rPr>
              <a:t>WWU &amp; EWU:</a:t>
            </a:r>
          </a:p>
          <a:p>
            <a:pPr marL="0" indent="0">
              <a:buNone/>
            </a:pPr>
            <a:r>
              <a:rPr lang="en-US" dirty="0">
                <a:solidFill>
                  <a:schemeClr val="accent5">
                    <a:lumMod val="75000"/>
                  </a:schemeClr>
                </a:solidFill>
              </a:rPr>
              <a:t>No implementation.</a:t>
            </a:r>
          </a:p>
          <a:p>
            <a:pPr marL="0" indent="0">
              <a:buNone/>
            </a:pPr>
            <a:r>
              <a:rPr lang="en-US" dirty="0">
                <a:solidFill>
                  <a:schemeClr val="accent5">
                    <a:lumMod val="75000"/>
                  </a:schemeClr>
                </a:solidFill>
              </a:rPr>
              <a:t>Users are encouraged to bring their own devices and to utilize registration to prevent theft.</a:t>
            </a:r>
          </a:p>
        </p:txBody>
      </p:sp>
      <p:sp>
        <p:nvSpPr>
          <p:cNvPr id="17" name="Content Placeholder 16">
            <a:extLst>
              <a:ext uri="{FF2B5EF4-FFF2-40B4-BE49-F238E27FC236}">
                <a16:creationId xmlns:a16="http://schemas.microsoft.com/office/drawing/2014/main" id="{578231E1-24AF-14EE-9C99-DA4CD039909A}"/>
              </a:ext>
            </a:extLst>
          </p:cNvPr>
          <p:cNvSpPr>
            <a:spLocks noGrp="1"/>
          </p:cNvSpPr>
          <p:nvPr>
            <p:ph idx="37"/>
          </p:nvPr>
        </p:nvSpPr>
        <p:spPr>
          <a:xfrm>
            <a:off x="9522736" y="2074752"/>
            <a:ext cx="2095523" cy="3992657"/>
          </a:xfrm>
        </p:spPr>
        <p:txBody>
          <a:bodyPr/>
          <a:lstStyle/>
          <a:p>
            <a:pPr marL="0" indent="0">
              <a:buNone/>
            </a:pPr>
            <a:r>
              <a:rPr lang="en-US" b="1" dirty="0"/>
              <a:t>Joint Taskforces:</a:t>
            </a:r>
          </a:p>
          <a:p>
            <a:pPr marL="0" indent="0">
              <a:buNone/>
            </a:pPr>
            <a:r>
              <a:rPr lang="en-US" sz="1600" dirty="0"/>
              <a:t>Motivated and unmotivated users report investment in proper infrastructure like bike lanes as the most important issue. </a:t>
            </a:r>
          </a:p>
          <a:p>
            <a:pPr marL="0" indent="0">
              <a:buNone/>
            </a:pPr>
            <a:r>
              <a:rPr lang="en-US" sz="1600" dirty="0"/>
              <a:t>Some users deterred by bad weather or terrain will become motivated after positive experiences with the device.</a:t>
            </a:r>
          </a:p>
        </p:txBody>
      </p:sp>
    </p:spTree>
    <p:extLst>
      <p:ext uri="{BB962C8B-B14F-4D97-AF65-F5344CB8AC3E}">
        <p14:creationId xmlns:p14="http://schemas.microsoft.com/office/powerpoint/2010/main" val="40095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50E75B0-53C6-6777-1FB5-4CC6F8FEA2E5}"/>
              </a:ext>
            </a:extLst>
          </p:cNvPr>
          <p:cNvSpPr>
            <a:spLocks noGrp="1"/>
          </p:cNvSpPr>
          <p:nvPr>
            <p:ph sz="half" idx="1"/>
          </p:nvPr>
        </p:nvSpPr>
        <p:spPr/>
        <p:txBody>
          <a:bodyPr>
            <a:normAutofit fontScale="92500" lnSpcReduction="10000"/>
          </a:bodyPr>
          <a:lstStyle/>
          <a:p>
            <a:r>
              <a:rPr lang="en-US" b="1" dirty="0"/>
              <a:t>Of 34 respondents, a simple majority responded they are inclined to use </a:t>
            </a:r>
            <a:r>
              <a:rPr lang="en-US" b="1" dirty="0" err="1"/>
              <a:t>eBikes</a:t>
            </a:r>
            <a:r>
              <a:rPr lang="en-US" b="1" dirty="0"/>
              <a:t> &amp; </a:t>
            </a:r>
            <a:r>
              <a:rPr lang="en-US" b="1" dirty="0" err="1"/>
              <a:t>eScooters</a:t>
            </a:r>
            <a:r>
              <a:rPr lang="en-US" b="1" dirty="0"/>
              <a:t> over other micromobility options.</a:t>
            </a:r>
          </a:p>
          <a:p>
            <a:pPr marL="0" indent="0">
              <a:buNone/>
            </a:pPr>
            <a:endParaRPr lang="en-US" b="1" dirty="0"/>
          </a:p>
          <a:p>
            <a:r>
              <a:rPr lang="en-US" b="1" dirty="0"/>
              <a:t>The primary disincentivizing factors are </a:t>
            </a:r>
            <a:r>
              <a:rPr lang="en-US" dirty="0"/>
              <a:t>Safety, Cost, and Weather</a:t>
            </a:r>
          </a:p>
          <a:p>
            <a:pPr marL="0" indent="0">
              <a:buNone/>
            </a:pPr>
            <a:endParaRPr lang="en-US" b="1" dirty="0"/>
          </a:p>
          <a:p>
            <a:r>
              <a:rPr lang="en-US" b="1" dirty="0"/>
              <a:t>“Would having more micromobility options encourage you to leave your car at home…?”</a:t>
            </a:r>
          </a:p>
          <a:p>
            <a:pPr lvl="1"/>
            <a:r>
              <a:rPr lang="en-US" dirty="0">
                <a:highlight>
                  <a:srgbClr val="00FF00"/>
                </a:highlight>
              </a:rPr>
              <a:t>Yes: </a:t>
            </a:r>
            <a:r>
              <a:rPr lang="en-US" dirty="0"/>
              <a:t>25</a:t>
            </a:r>
          </a:p>
          <a:p>
            <a:pPr lvl="1"/>
            <a:r>
              <a:rPr lang="en-US" dirty="0">
                <a:highlight>
                  <a:srgbClr val="FFFF00"/>
                </a:highlight>
              </a:rPr>
              <a:t>Maybe: </a:t>
            </a:r>
            <a:r>
              <a:rPr lang="en-US" dirty="0"/>
              <a:t>5</a:t>
            </a:r>
          </a:p>
          <a:p>
            <a:pPr lvl="1"/>
            <a:r>
              <a:rPr lang="en-US" dirty="0">
                <a:highlight>
                  <a:srgbClr val="FF0000"/>
                </a:highlight>
              </a:rPr>
              <a:t>No: </a:t>
            </a:r>
            <a:r>
              <a:rPr lang="en-US" dirty="0"/>
              <a:t>2*</a:t>
            </a:r>
          </a:p>
          <a:p>
            <a:pPr marL="457200" lvl="1" indent="0">
              <a:buNone/>
            </a:pPr>
            <a:endParaRPr lang="en-US" dirty="0"/>
          </a:p>
          <a:p>
            <a:pPr marL="457200" lvl="1" indent="0">
              <a:buNone/>
            </a:pPr>
            <a:r>
              <a:rPr lang="en-US" dirty="0"/>
              <a:t>*These respondents also indicated they are not students</a:t>
            </a:r>
          </a:p>
          <a:p>
            <a:pPr marL="0" indent="0">
              <a:buNone/>
            </a:pPr>
            <a:endParaRPr lang="en-US" b="1" dirty="0"/>
          </a:p>
        </p:txBody>
      </p:sp>
      <p:sp>
        <p:nvSpPr>
          <p:cNvPr id="3" name="Title 2">
            <a:extLst>
              <a:ext uri="{FF2B5EF4-FFF2-40B4-BE49-F238E27FC236}">
                <a16:creationId xmlns:a16="http://schemas.microsoft.com/office/drawing/2014/main" id="{17BBC1C8-262E-92B9-7078-2DFEFF441B93}"/>
              </a:ext>
            </a:extLst>
          </p:cNvPr>
          <p:cNvSpPr>
            <a:spLocks noGrp="1"/>
          </p:cNvSpPr>
          <p:nvPr>
            <p:ph type="title"/>
          </p:nvPr>
        </p:nvSpPr>
        <p:spPr/>
        <p:txBody>
          <a:bodyPr/>
          <a:lstStyle/>
          <a:p>
            <a:r>
              <a:rPr lang="en-US" dirty="0"/>
              <a:t>Survey of Needs</a:t>
            </a:r>
          </a:p>
        </p:txBody>
      </p:sp>
      <p:pic>
        <p:nvPicPr>
          <p:cNvPr id="16" name="Picture Placeholder 15">
            <a:extLst>
              <a:ext uri="{FF2B5EF4-FFF2-40B4-BE49-F238E27FC236}">
                <a16:creationId xmlns:a16="http://schemas.microsoft.com/office/drawing/2014/main" id="{D8BAD6D8-EE72-8441-6F97-CDD3A9295379}"/>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rcRect l="17679" r="17679"/>
          <a:stretch/>
        </p:blipFill>
        <p:spPr/>
      </p:pic>
    </p:spTree>
    <p:extLst>
      <p:ext uri="{BB962C8B-B14F-4D97-AF65-F5344CB8AC3E}">
        <p14:creationId xmlns:p14="http://schemas.microsoft.com/office/powerpoint/2010/main" val="363029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1">
            <a:extLst>
              <a:ext uri="{FF2B5EF4-FFF2-40B4-BE49-F238E27FC236}">
                <a16:creationId xmlns:a16="http://schemas.microsoft.com/office/drawing/2014/main" id="{E3FD5283-58CF-E655-1D98-26D0EA2922D0}"/>
              </a:ext>
            </a:extLst>
          </p:cNvPr>
          <p:cNvGraphicFramePr>
            <a:graphicFrameLocks noGrp="1"/>
          </p:cNvGraphicFramePr>
          <p:nvPr>
            <p:ph sz="half" idx="1"/>
            <p:extLst>
              <p:ext uri="{D42A27DB-BD31-4B8C-83A1-F6EECF244321}">
                <p14:modId xmlns:p14="http://schemas.microsoft.com/office/powerpoint/2010/main" val="3642012134"/>
              </p:ext>
            </p:extLst>
          </p:nvPr>
        </p:nvGraphicFramePr>
        <p:xfrm>
          <a:off x="482601" y="2581333"/>
          <a:ext cx="5318124" cy="2595880"/>
        </p:xfrm>
        <a:graphic>
          <a:graphicData uri="http://schemas.openxmlformats.org/drawingml/2006/table">
            <a:tbl>
              <a:tblPr firstRow="1" bandRow="1">
                <a:tableStyleId>{5C22544A-7EE6-4342-B048-85BDC9FD1C3A}</a:tableStyleId>
              </a:tblPr>
              <a:tblGrid>
                <a:gridCol w="2659062">
                  <a:extLst>
                    <a:ext uri="{9D8B030D-6E8A-4147-A177-3AD203B41FA5}">
                      <a16:colId xmlns:a16="http://schemas.microsoft.com/office/drawing/2014/main" val="3326560954"/>
                    </a:ext>
                  </a:extLst>
                </a:gridCol>
                <a:gridCol w="2659062">
                  <a:extLst>
                    <a:ext uri="{9D8B030D-6E8A-4147-A177-3AD203B41FA5}">
                      <a16:colId xmlns:a16="http://schemas.microsoft.com/office/drawing/2014/main" val="138578377"/>
                    </a:ext>
                  </a:extLst>
                </a:gridCol>
              </a:tblGrid>
              <a:tr h="370840">
                <a:tc>
                  <a:txBody>
                    <a:bodyPr/>
                    <a:lstStyle/>
                    <a:p>
                      <a:endParaRPr lang="en-US" dirty="0"/>
                    </a:p>
                  </a:txBody>
                  <a:tcPr/>
                </a:tc>
                <a:tc>
                  <a:txBody>
                    <a:bodyPr/>
                    <a:lstStyle/>
                    <a:p>
                      <a:r>
                        <a:rPr lang="en-US" dirty="0"/>
                        <a:t>Cost Per Mile ($USD)</a:t>
                      </a:r>
                    </a:p>
                  </a:txBody>
                  <a:tcPr/>
                </a:tc>
                <a:extLst>
                  <a:ext uri="{0D108BD9-81ED-4DB2-BD59-A6C34878D82A}">
                    <a16:rowId xmlns:a16="http://schemas.microsoft.com/office/drawing/2014/main" val="2059431102"/>
                  </a:ext>
                </a:extLst>
              </a:tr>
              <a:tr h="370840">
                <a:tc>
                  <a:txBody>
                    <a:bodyPr/>
                    <a:lstStyle/>
                    <a:p>
                      <a:r>
                        <a:rPr lang="en-US" dirty="0"/>
                        <a:t>Fuel Cost</a:t>
                      </a:r>
                    </a:p>
                  </a:txBody>
                  <a:tcPr/>
                </a:tc>
                <a:tc>
                  <a:txBody>
                    <a:bodyPr/>
                    <a:lstStyle/>
                    <a:p>
                      <a:r>
                        <a:rPr lang="en-US" dirty="0"/>
                        <a:t>$0.18</a:t>
                      </a:r>
                    </a:p>
                  </a:txBody>
                  <a:tcPr/>
                </a:tc>
                <a:extLst>
                  <a:ext uri="{0D108BD9-81ED-4DB2-BD59-A6C34878D82A}">
                    <a16:rowId xmlns:a16="http://schemas.microsoft.com/office/drawing/2014/main" val="1536907973"/>
                  </a:ext>
                </a:extLst>
              </a:tr>
              <a:tr h="370840">
                <a:tc>
                  <a:txBody>
                    <a:bodyPr/>
                    <a:lstStyle/>
                    <a:p>
                      <a:r>
                        <a:rPr lang="en-US" dirty="0"/>
                        <a:t>Depreciation</a:t>
                      </a:r>
                    </a:p>
                  </a:txBody>
                  <a:tcPr/>
                </a:tc>
                <a:tc>
                  <a:txBody>
                    <a:bodyPr/>
                    <a:lstStyle/>
                    <a:p>
                      <a:r>
                        <a:rPr lang="en-US" dirty="0"/>
                        <a:t>$0.11</a:t>
                      </a:r>
                    </a:p>
                  </a:txBody>
                  <a:tcPr/>
                </a:tc>
                <a:extLst>
                  <a:ext uri="{0D108BD9-81ED-4DB2-BD59-A6C34878D82A}">
                    <a16:rowId xmlns:a16="http://schemas.microsoft.com/office/drawing/2014/main" val="2024392743"/>
                  </a:ext>
                </a:extLst>
              </a:tr>
              <a:tr h="370840">
                <a:tc>
                  <a:txBody>
                    <a:bodyPr/>
                    <a:lstStyle/>
                    <a:p>
                      <a:r>
                        <a:rPr lang="en-US" dirty="0"/>
                        <a:t>Maintenance</a:t>
                      </a:r>
                    </a:p>
                  </a:txBody>
                  <a:tcPr/>
                </a:tc>
                <a:tc>
                  <a:txBody>
                    <a:bodyPr/>
                    <a:lstStyle/>
                    <a:p>
                      <a:r>
                        <a:rPr lang="en-US" dirty="0"/>
                        <a:t>$0.10</a:t>
                      </a:r>
                    </a:p>
                  </a:txBody>
                  <a:tcPr/>
                </a:tc>
                <a:extLst>
                  <a:ext uri="{0D108BD9-81ED-4DB2-BD59-A6C34878D82A}">
                    <a16:rowId xmlns:a16="http://schemas.microsoft.com/office/drawing/2014/main" val="1216413026"/>
                  </a:ext>
                </a:extLst>
              </a:tr>
              <a:tr h="370840">
                <a:tc>
                  <a:txBody>
                    <a:bodyPr/>
                    <a:lstStyle/>
                    <a:p>
                      <a:r>
                        <a:rPr lang="en-US" dirty="0"/>
                        <a:t>Insurance</a:t>
                      </a:r>
                    </a:p>
                  </a:txBody>
                  <a:tcPr/>
                </a:tc>
                <a:tc>
                  <a:txBody>
                    <a:bodyPr/>
                    <a:lstStyle/>
                    <a:p>
                      <a:r>
                        <a:rPr lang="en-US" dirty="0"/>
                        <a:t>$0.15</a:t>
                      </a:r>
                    </a:p>
                  </a:txBody>
                  <a:tcPr/>
                </a:tc>
                <a:extLst>
                  <a:ext uri="{0D108BD9-81ED-4DB2-BD59-A6C34878D82A}">
                    <a16:rowId xmlns:a16="http://schemas.microsoft.com/office/drawing/2014/main" val="2567829589"/>
                  </a:ext>
                </a:extLst>
              </a:tr>
              <a:tr h="370840">
                <a:tc>
                  <a:txBody>
                    <a:bodyPr/>
                    <a:lstStyle/>
                    <a:p>
                      <a:r>
                        <a:rPr lang="en-US" dirty="0"/>
                        <a:t>Parking Pass</a:t>
                      </a:r>
                    </a:p>
                  </a:txBody>
                  <a:tcPr/>
                </a:tc>
                <a:tc>
                  <a:txBody>
                    <a:bodyPr/>
                    <a:lstStyle/>
                    <a:p>
                      <a:r>
                        <a:rPr lang="en-US" dirty="0"/>
                        <a:t>$0.02</a:t>
                      </a:r>
                    </a:p>
                  </a:txBody>
                  <a:tcPr/>
                </a:tc>
                <a:extLst>
                  <a:ext uri="{0D108BD9-81ED-4DB2-BD59-A6C34878D82A}">
                    <a16:rowId xmlns:a16="http://schemas.microsoft.com/office/drawing/2014/main" val="1905259692"/>
                  </a:ext>
                </a:extLst>
              </a:tr>
              <a:tr h="370840">
                <a:tc>
                  <a:txBody>
                    <a:bodyPr/>
                    <a:lstStyle/>
                    <a:p>
                      <a:r>
                        <a:rPr lang="en-US" b="1" dirty="0"/>
                        <a:t>Total Direct Cost</a:t>
                      </a:r>
                    </a:p>
                  </a:txBody>
                  <a:tcPr/>
                </a:tc>
                <a:tc>
                  <a:txBody>
                    <a:bodyPr/>
                    <a:lstStyle/>
                    <a:p>
                      <a:r>
                        <a:rPr lang="en-US" b="1" dirty="0"/>
                        <a:t>$0.56</a:t>
                      </a:r>
                    </a:p>
                  </a:txBody>
                  <a:tcPr/>
                </a:tc>
                <a:extLst>
                  <a:ext uri="{0D108BD9-81ED-4DB2-BD59-A6C34878D82A}">
                    <a16:rowId xmlns:a16="http://schemas.microsoft.com/office/drawing/2014/main" val="762281068"/>
                  </a:ext>
                </a:extLst>
              </a:tr>
            </a:tbl>
          </a:graphicData>
        </a:graphic>
      </p:graphicFrame>
      <p:sp>
        <p:nvSpPr>
          <p:cNvPr id="14" name="Title 13">
            <a:extLst>
              <a:ext uri="{FF2B5EF4-FFF2-40B4-BE49-F238E27FC236}">
                <a16:creationId xmlns:a16="http://schemas.microsoft.com/office/drawing/2014/main" id="{3FF852C7-9FD2-E390-54C1-2ED6E4AEA8B1}"/>
              </a:ext>
            </a:extLst>
          </p:cNvPr>
          <p:cNvSpPr>
            <a:spLocks noGrp="1"/>
          </p:cNvSpPr>
          <p:nvPr>
            <p:ph type="title"/>
          </p:nvPr>
        </p:nvSpPr>
        <p:spPr/>
        <p:txBody>
          <a:bodyPr/>
          <a:lstStyle/>
          <a:p>
            <a:r>
              <a:rPr lang="en-US" dirty="0"/>
              <a:t>Measures of Carbon Emission</a:t>
            </a:r>
          </a:p>
        </p:txBody>
      </p:sp>
      <p:graphicFrame>
        <p:nvGraphicFramePr>
          <p:cNvPr id="23" name="Content Placeholder 21">
            <a:extLst>
              <a:ext uri="{FF2B5EF4-FFF2-40B4-BE49-F238E27FC236}">
                <a16:creationId xmlns:a16="http://schemas.microsoft.com/office/drawing/2014/main" id="{60E36134-0017-2E76-7A75-39635C57A0DF}"/>
              </a:ext>
            </a:extLst>
          </p:cNvPr>
          <p:cNvGraphicFramePr>
            <a:graphicFrameLocks/>
          </p:cNvGraphicFramePr>
          <p:nvPr>
            <p:extLst>
              <p:ext uri="{D42A27DB-BD31-4B8C-83A1-F6EECF244321}">
                <p14:modId xmlns:p14="http://schemas.microsoft.com/office/powerpoint/2010/main" val="1089405858"/>
              </p:ext>
            </p:extLst>
          </p:nvPr>
        </p:nvGraphicFramePr>
        <p:xfrm>
          <a:off x="6391275" y="2581333"/>
          <a:ext cx="5318124" cy="1483360"/>
        </p:xfrm>
        <a:graphic>
          <a:graphicData uri="http://schemas.openxmlformats.org/drawingml/2006/table">
            <a:tbl>
              <a:tblPr firstRow="1" bandRow="1">
                <a:tableStyleId>{5C22544A-7EE6-4342-B048-85BDC9FD1C3A}</a:tableStyleId>
              </a:tblPr>
              <a:tblGrid>
                <a:gridCol w="2659062">
                  <a:extLst>
                    <a:ext uri="{9D8B030D-6E8A-4147-A177-3AD203B41FA5}">
                      <a16:colId xmlns:a16="http://schemas.microsoft.com/office/drawing/2014/main" val="3326560954"/>
                    </a:ext>
                  </a:extLst>
                </a:gridCol>
                <a:gridCol w="2659062">
                  <a:extLst>
                    <a:ext uri="{9D8B030D-6E8A-4147-A177-3AD203B41FA5}">
                      <a16:colId xmlns:a16="http://schemas.microsoft.com/office/drawing/2014/main" val="138578377"/>
                    </a:ext>
                  </a:extLst>
                </a:gridCol>
              </a:tblGrid>
              <a:tr h="370840">
                <a:tc>
                  <a:txBody>
                    <a:bodyPr/>
                    <a:lstStyle/>
                    <a:p>
                      <a:endParaRPr lang="en-US" dirty="0"/>
                    </a:p>
                  </a:txBody>
                  <a:tcPr/>
                </a:tc>
                <a:tc>
                  <a:txBody>
                    <a:bodyPr/>
                    <a:lstStyle/>
                    <a:p>
                      <a:r>
                        <a:rPr lang="en-US" dirty="0"/>
                        <a:t>Cost Per Mile ($USD)</a:t>
                      </a:r>
                    </a:p>
                  </a:txBody>
                  <a:tcPr/>
                </a:tc>
                <a:extLst>
                  <a:ext uri="{0D108BD9-81ED-4DB2-BD59-A6C34878D82A}">
                    <a16:rowId xmlns:a16="http://schemas.microsoft.com/office/drawing/2014/main" val="2059431102"/>
                  </a:ext>
                </a:extLst>
              </a:tr>
              <a:tr h="370840">
                <a:tc>
                  <a:txBody>
                    <a:bodyPr/>
                    <a:lstStyle/>
                    <a:p>
                      <a:r>
                        <a:rPr lang="en-US" dirty="0"/>
                        <a:t>Social Cost of Carbon</a:t>
                      </a:r>
                    </a:p>
                  </a:txBody>
                  <a:tcPr/>
                </a:tc>
                <a:tc>
                  <a:txBody>
                    <a:bodyPr/>
                    <a:lstStyle/>
                    <a:p>
                      <a:r>
                        <a:rPr lang="en-US" dirty="0"/>
                        <a:t>$0.08</a:t>
                      </a:r>
                    </a:p>
                  </a:txBody>
                  <a:tcPr/>
                </a:tc>
                <a:extLst>
                  <a:ext uri="{0D108BD9-81ED-4DB2-BD59-A6C34878D82A}">
                    <a16:rowId xmlns:a16="http://schemas.microsoft.com/office/drawing/2014/main" val="1536907973"/>
                  </a:ext>
                </a:extLst>
              </a:tr>
              <a:tr h="370840">
                <a:tc>
                  <a:txBody>
                    <a:bodyPr/>
                    <a:lstStyle/>
                    <a:p>
                      <a:r>
                        <a:rPr lang="en-US" dirty="0"/>
                        <a:t>Health Benefits</a:t>
                      </a:r>
                    </a:p>
                  </a:txBody>
                  <a:tcPr/>
                </a:tc>
                <a:tc>
                  <a:txBody>
                    <a:bodyPr/>
                    <a:lstStyle/>
                    <a:p>
                      <a:r>
                        <a:rPr lang="en-US" dirty="0"/>
                        <a:t>$0.05</a:t>
                      </a:r>
                    </a:p>
                  </a:txBody>
                  <a:tcPr/>
                </a:tc>
                <a:extLst>
                  <a:ext uri="{0D108BD9-81ED-4DB2-BD59-A6C34878D82A}">
                    <a16:rowId xmlns:a16="http://schemas.microsoft.com/office/drawing/2014/main" val="2024392743"/>
                  </a:ext>
                </a:extLst>
              </a:tr>
              <a:tr h="370840">
                <a:tc>
                  <a:txBody>
                    <a:bodyPr/>
                    <a:lstStyle/>
                    <a:p>
                      <a:r>
                        <a:rPr lang="en-US" b="1" dirty="0"/>
                        <a:t>Total Indirect Cost</a:t>
                      </a:r>
                    </a:p>
                  </a:txBody>
                  <a:tcPr/>
                </a:tc>
                <a:tc>
                  <a:txBody>
                    <a:bodyPr/>
                    <a:lstStyle/>
                    <a:p>
                      <a:r>
                        <a:rPr lang="en-US" b="1" dirty="0"/>
                        <a:t>$0.13</a:t>
                      </a:r>
                    </a:p>
                  </a:txBody>
                  <a:tcPr/>
                </a:tc>
                <a:extLst>
                  <a:ext uri="{0D108BD9-81ED-4DB2-BD59-A6C34878D82A}">
                    <a16:rowId xmlns:a16="http://schemas.microsoft.com/office/drawing/2014/main" val="1216413026"/>
                  </a:ext>
                </a:extLst>
              </a:tr>
            </a:tbl>
          </a:graphicData>
        </a:graphic>
      </p:graphicFrame>
      <p:sp>
        <p:nvSpPr>
          <p:cNvPr id="24" name="Subtitle 3">
            <a:extLst>
              <a:ext uri="{FF2B5EF4-FFF2-40B4-BE49-F238E27FC236}">
                <a16:creationId xmlns:a16="http://schemas.microsoft.com/office/drawing/2014/main" id="{5D5433A2-AC9B-CAC6-BEB5-C2167AC05F61}"/>
              </a:ext>
            </a:extLst>
          </p:cNvPr>
          <p:cNvSpPr txBox="1">
            <a:spLocks/>
          </p:cNvSpPr>
          <p:nvPr/>
        </p:nvSpPr>
        <p:spPr>
          <a:xfrm>
            <a:off x="582571" y="1680787"/>
            <a:ext cx="5118184" cy="843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Direct Vehicle Costs</a:t>
            </a:r>
          </a:p>
        </p:txBody>
      </p:sp>
      <p:sp>
        <p:nvSpPr>
          <p:cNvPr id="25" name="Subtitle 3">
            <a:extLst>
              <a:ext uri="{FF2B5EF4-FFF2-40B4-BE49-F238E27FC236}">
                <a16:creationId xmlns:a16="http://schemas.microsoft.com/office/drawing/2014/main" id="{6D4CF629-A17B-19B8-D3C6-ED6EE0FAD115}"/>
              </a:ext>
            </a:extLst>
          </p:cNvPr>
          <p:cNvSpPr txBox="1">
            <a:spLocks/>
          </p:cNvSpPr>
          <p:nvPr/>
        </p:nvSpPr>
        <p:spPr>
          <a:xfrm>
            <a:off x="6391275" y="1680787"/>
            <a:ext cx="5118184" cy="843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Indirect Vehicle Costs</a:t>
            </a:r>
          </a:p>
        </p:txBody>
      </p:sp>
      <p:sp>
        <p:nvSpPr>
          <p:cNvPr id="26" name="Subtitle 3">
            <a:extLst>
              <a:ext uri="{FF2B5EF4-FFF2-40B4-BE49-F238E27FC236}">
                <a16:creationId xmlns:a16="http://schemas.microsoft.com/office/drawing/2014/main" id="{05427510-F090-9A76-1F46-D02F8E35C01A}"/>
              </a:ext>
            </a:extLst>
          </p:cNvPr>
          <p:cNvSpPr txBox="1">
            <a:spLocks/>
          </p:cNvSpPr>
          <p:nvPr/>
        </p:nvSpPr>
        <p:spPr>
          <a:xfrm>
            <a:off x="3588477" y="5582681"/>
            <a:ext cx="5118184" cy="843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Total Cost Per Mile: $0.69</a:t>
            </a:r>
          </a:p>
        </p:txBody>
      </p:sp>
    </p:spTree>
    <p:extLst>
      <p:ext uri="{BB962C8B-B14F-4D97-AF65-F5344CB8AC3E}">
        <p14:creationId xmlns:p14="http://schemas.microsoft.com/office/powerpoint/2010/main" val="349112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EFBCE-B92C-29F9-9147-971BDD6A26BE}"/>
              </a:ext>
            </a:extLst>
          </p:cNvPr>
          <p:cNvSpPr>
            <a:spLocks noGrp="1"/>
          </p:cNvSpPr>
          <p:nvPr>
            <p:ph type="body" sz="quarter" idx="32"/>
          </p:nvPr>
        </p:nvSpPr>
        <p:spPr>
          <a:xfrm>
            <a:off x="585741" y="1326725"/>
            <a:ext cx="11032518" cy="645765"/>
          </a:xfrm>
        </p:spPr>
        <p:txBody>
          <a:bodyPr/>
          <a:lstStyle/>
          <a:p>
            <a:r>
              <a:rPr lang="en-US" sz="1800" b="1" dirty="0"/>
              <a:t>For micromobility program at Central Washington University to be effective, ethical challenges that must be addressed.</a:t>
            </a:r>
          </a:p>
        </p:txBody>
      </p:sp>
      <p:sp>
        <p:nvSpPr>
          <p:cNvPr id="3" name="Title 2">
            <a:extLst>
              <a:ext uri="{FF2B5EF4-FFF2-40B4-BE49-F238E27FC236}">
                <a16:creationId xmlns:a16="http://schemas.microsoft.com/office/drawing/2014/main" id="{14360A1C-6B4B-2EDD-BF38-B3666CB01882}"/>
              </a:ext>
            </a:extLst>
          </p:cNvPr>
          <p:cNvSpPr>
            <a:spLocks noGrp="1"/>
          </p:cNvSpPr>
          <p:nvPr>
            <p:ph type="title"/>
          </p:nvPr>
        </p:nvSpPr>
        <p:spPr/>
        <p:txBody>
          <a:bodyPr/>
          <a:lstStyle/>
          <a:p>
            <a:r>
              <a:rPr lang="en-US" dirty="0"/>
              <a:t>Ethical Challenges</a:t>
            </a:r>
          </a:p>
        </p:txBody>
      </p:sp>
      <p:sp>
        <p:nvSpPr>
          <p:cNvPr id="4" name="Content Placeholder 3">
            <a:extLst>
              <a:ext uri="{FF2B5EF4-FFF2-40B4-BE49-F238E27FC236}">
                <a16:creationId xmlns:a16="http://schemas.microsoft.com/office/drawing/2014/main" id="{97B5155F-6040-E369-F383-791F661F6CEE}"/>
              </a:ext>
            </a:extLst>
          </p:cNvPr>
          <p:cNvSpPr>
            <a:spLocks noGrp="1"/>
          </p:cNvSpPr>
          <p:nvPr>
            <p:ph idx="1"/>
          </p:nvPr>
        </p:nvSpPr>
        <p:spPr/>
        <p:txBody>
          <a:bodyPr/>
          <a:lstStyle/>
          <a:p>
            <a:endParaRPr lang="en-US" b="1" dirty="0"/>
          </a:p>
          <a:p>
            <a:endParaRPr lang="en-US" b="1" dirty="0"/>
          </a:p>
          <a:p>
            <a:endParaRPr lang="en-US" b="1" dirty="0"/>
          </a:p>
          <a:p>
            <a:endParaRPr lang="en-US" b="1" dirty="0"/>
          </a:p>
          <a:p>
            <a:pPr marL="0" indent="0">
              <a:buNone/>
            </a:pPr>
            <a:r>
              <a:rPr lang="en-US" b="1" dirty="0"/>
              <a:t>Equitable Access:</a:t>
            </a:r>
          </a:p>
          <a:p>
            <a:pPr marL="0" indent="0">
              <a:buNone/>
            </a:pPr>
            <a:r>
              <a:rPr lang="en-US" dirty="0"/>
              <a:t>Designing solutions that cater to all students, faculty and staff  including those with disabilities or without smartphones.</a:t>
            </a:r>
          </a:p>
        </p:txBody>
      </p:sp>
      <p:sp>
        <p:nvSpPr>
          <p:cNvPr id="5" name="Content Placeholder 4">
            <a:extLst>
              <a:ext uri="{FF2B5EF4-FFF2-40B4-BE49-F238E27FC236}">
                <a16:creationId xmlns:a16="http://schemas.microsoft.com/office/drawing/2014/main" id="{D0DDA614-3FC3-E211-C698-017A36623AC9}"/>
              </a:ext>
            </a:extLst>
          </p:cNvPr>
          <p:cNvSpPr>
            <a:spLocks noGrp="1"/>
          </p:cNvSpPr>
          <p:nvPr>
            <p:ph idx="34"/>
          </p:nvPr>
        </p:nvSpPr>
        <p:spPr/>
        <p:txBody>
          <a:bodyPr/>
          <a:lstStyle/>
          <a:p>
            <a:endParaRPr lang="en-US" b="1" dirty="0"/>
          </a:p>
          <a:p>
            <a:endParaRPr lang="en-US" b="1" dirty="0"/>
          </a:p>
          <a:p>
            <a:endParaRPr lang="en-US" b="1" dirty="0"/>
          </a:p>
          <a:p>
            <a:endParaRPr lang="en-US" b="1" dirty="0"/>
          </a:p>
          <a:p>
            <a:pPr marL="0" indent="0">
              <a:buNone/>
            </a:pPr>
            <a:r>
              <a:rPr lang="en-US" b="1" dirty="0"/>
              <a:t>Affordability:</a:t>
            </a:r>
          </a:p>
          <a:p>
            <a:pPr marL="0" indent="0">
              <a:buNone/>
            </a:pPr>
            <a:r>
              <a:rPr lang="en-US" dirty="0"/>
              <a:t>Ensuring that the costs remains accessible to low-income users.</a:t>
            </a:r>
          </a:p>
        </p:txBody>
      </p:sp>
      <p:sp>
        <p:nvSpPr>
          <p:cNvPr id="6" name="Content Placeholder 5">
            <a:extLst>
              <a:ext uri="{FF2B5EF4-FFF2-40B4-BE49-F238E27FC236}">
                <a16:creationId xmlns:a16="http://schemas.microsoft.com/office/drawing/2014/main" id="{2DA03F82-8F3D-0527-8CC5-BC7C323F83D6}"/>
              </a:ext>
            </a:extLst>
          </p:cNvPr>
          <p:cNvSpPr>
            <a:spLocks noGrp="1"/>
          </p:cNvSpPr>
          <p:nvPr>
            <p:ph idx="35"/>
          </p:nvPr>
        </p:nvSpPr>
        <p:spPr/>
        <p:txBody>
          <a:bodyPr/>
          <a:lstStyle/>
          <a:p>
            <a:endParaRPr lang="en-US" b="1" dirty="0"/>
          </a:p>
          <a:p>
            <a:endParaRPr lang="en-US" b="1" dirty="0"/>
          </a:p>
          <a:p>
            <a:endParaRPr lang="en-US" b="1" dirty="0"/>
          </a:p>
          <a:p>
            <a:endParaRPr lang="en-US" b="1" dirty="0"/>
          </a:p>
          <a:p>
            <a:pPr marL="0" indent="0">
              <a:buNone/>
            </a:pPr>
            <a:r>
              <a:rPr lang="en-US" b="1" dirty="0"/>
              <a:t>Accessibility for Individuals with Disabilities:</a:t>
            </a:r>
          </a:p>
          <a:p>
            <a:pPr marL="0" indent="0">
              <a:buNone/>
            </a:pPr>
            <a:r>
              <a:rPr lang="en-US" dirty="0"/>
              <a:t>Providing devices and infrastructure that accommodate all abilities.		</a:t>
            </a:r>
          </a:p>
        </p:txBody>
      </p:sp>
      <p:sp>
        <p:nvSpPr>
          <p:cNvPr id="7" name="Content Placeholder 6">
            <a:extLst>
              <a:ext uri="{FF2B5EF4-FFF2-40B4-BE49-F238E27FC236}">
                <a16:creationId xmlns:a16="http://schemas.microsoft.com/office/drawing/2014/main" id="{CF349E74-A1E3-E85F-2E35-B642BA68547C}"/>
              </a:ext>
            </a:extLst>
          </p:cNvPr>
          <p:cNvSpPr>
            <a:spLocks noGrp="1"/>
          </p:cNvSpPr>
          <p:nvPr>
            <p:ph idx="36"/>
          </p:nvPr>
        </p:nvSpPr>
        <p:spPr/>
        <p:txBody>
          <a:bodyPr/>
          <a:lstStyle/>
          <a:p>
            <a:endParaRPr lang="en-US" b="1" dirty="0"/>
          </a:p>
          <a:p>
            <a:endParaRPr lang="en-US" b="1" dirty="0"/>
          </a:p>
          <a:p>
            <a:endParaRPr lang="en-US" b="1" dirty="0"/>
          </a:p>
          <a:p>
            <a:endParaRPr lang="en-US" b="1" dirty="0"/>
          </a:p>
          <a:p>
            <a:pPr marL="0" indent="0">
              <a:buNone/>
            </a:pPr>
            <a:r>
              <a:rPr lang="en-US" b="1" dirty="0"/>
              <a:t>Environmental Justice: </a:t>
            </a:r>
          </a:p>
          <a:p>
            <a:pPr marL="0" indent="0">
              <a:buNone/>
            </a:pPr>
            <a:r>
              <a:rPr lang="en-US" dirty="0"/>
              <a:t>Avoiding unintended environmental burdens from batteries or energy use.</a:t>
            </a:r>
          </a:p>
        </p:txBody>
      </p:sp>
      <p:sp>
        <p:nvSpPr>
          <p:cNvPr id="8" name="Content Placeholder 7">
            <a:extLst>
              <a:ext uri="{FF2B5EF4-FFF2-40B4-BE49-F238E27FC236}">
                <a16:creationId xmlns:a16="http://schemas.microsoft.com/office/drawing/2014/main" id="{CFDFE6AC-2F0F-6419-04AB-0089AE55D5A5}"/>
              </a:ext>
            </a:extLst>
          </p:cNvPr>
          <p:cNvSpPr>
            <a:spLocks noGrp="1"/>
          </p:cNvSpPr>
          <p:nvPr>
            <p:ph idx="37"/>
          </p:nvPr>
        </p:nvSpPr>
        <p:spPr/>
        <p:txBody>
          <a:bodyPr/>
          <a:lstStyle/>
          <a:p>
            <a:endParaRPr lang="en-US" b="1" dirty="0"/>
          </a:p>
          <a:p>
            <a:endParaRPr lang="en-US" b="1" dirty="0"/>
          </a:p>
          <a:p>
            <a:endParaRPr lang="en-US" b="1" dirty="0"/>
          </a:p>
          <a:p>
            <a:endParaRPr lang="en-US" b="1" dirty="0"/>
          </a:p>
          <a:p>
            <a:pPr marL="0" indent="0">
              <a:buNone/>
            </a:pPr>
            <a:r>
              <a:rPr lang="en-US" b="1" dirty="0"/>
              <a:t>Infrastructural Disparity:</a:t>
            </a:r>
          </a:p>
          <a:p>
            <a:pPr marL="0" indent="0">
              <a:buNone/>
            </a:pPr>
            <a:r>
              <a:rPr lang="en-US" dirty="0"/>
              <a:t>Addressing unequal access to bike lanes or parking spaces across the campus.</a:t>
            </a:r>
          </a:p>
        </p:txBody>
      </p:sp>
      <p:pic>
        <p:nvPicPr>
          <p:cNvPr id="12" name="Picture 11" descr="Scales of justice with solid fill">
            <a:extLst>
              <a:ext uri="{FF2B5EF4-FFF2-40B4-BE49-F238E27FC236}">
                <a16:creationId xmlns:a16="http://schemas.microsoft.com/office/drawing/2014/main" id="{2CE55B7A-77C7-25C7-C64F-C2AED76EC5E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flipH="1">
            <a:off x="746317" y="2199254"/>
            <a:ext cx="980986" cy="980986"/>
          </a:xfrm>
          <a:prstGeom prst="rect">
            <a:avLst/>
          </a:prstGeom>
        </p:spPr>
      </p:pic>
      <p:pic>
        <p:nvPicPr>
          <p:cNvPr id="14" name="Picture 13" descr="Loan with solid fill">
            <a:extLst>
              <a:ext uri="{FF2B5EF4-FFF2-40B4-BE49-F238E27FC236}">
                <a16:creationId xmlns:a16="http://schemas.microsoft.com/office/drawing/2014/main" id="{6E859D45-74A0-0DF7-F27A-38BB14D9278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08008" y="2124890"/>
            <a:ext cx="1129714" cy="1129714"/>
          </a:xfrm>
          <a:prstGeom prst="rect">
            <a:avLst/>
          </a:prstGeom>
        </p:spPr>
      </p:pic>
      <p:pic>
        <p:nvPicPr>
          <p:cNvPr id="18" name="Picture 17" descr="Architecture with solid fill">
            <a:extLst>
              <a:ext uri="{FF2B5EF4-FFF2-40B4-BE49-F238E27FC236}">
                <a16:creationId xmlns:a16="http://schemas.microsoft.com/office/drawing/2014/main" id="{F36C5797-F717-C812-7E1D-4D9FB089730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874626" y="2124890"/>
            <a:ext cx="1129714" cy="1129714"/>
          </a:xfrm>
          <a:prstGeom prst="rect">
            <a:avLst/>
          </a:prstGeom>
        </p:spPr>
      </p:pic>
      <p:pic>
        <p:nvPicPr>
          <p:cNvPr id="13" name="Picture 13" descr="Wheelchair with solid fill">
            <a:extLst>
              <a:ext uri="{FF2B5EF4-FFF2-40B4-BE49-F238E27FC236}">
                <a16:creationId xmlns:a16="http://schemas.microsoft.com/office/drawing/2014/main" id="{A85C390A-F5A5-3E83-A168-346A1266E7B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259186" y="2124890"/>
            <a:ext cx="1129714" cy="1129714"/>
          </a:xfrm>
          <a:prstGeom prst="rect">
            <a:avLst/>
          </a:prstGeom>
        </p:spPr>
      </p:pic>
      <p:pic>
        <p:nvPicPr>
          <p:cNvPr id="15" name="Picture 17" descr="Sustainability with solid fill">
            <a:extLst>
              <a:ext uri="{FF2B5EF4-FFF2-40B4-BE49-F238E27FC236}">
                <a16:creationId xmlns:a16="http://schemas.microsoft.com/office/drawing/2014/main" id="{2D7123AC-3E58-1879-5048-C1CDFE3FCB7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97335" y="2124890"/>
            <a:ext cx="1129714" cy="1129714"/>
          </a:xfrm>
          <a:prstGeom prst="rect">
            <a:avLst/>
          </a:prstGeom>
        </p:spPr>
      </p:pic>
    </p:spTree>
    <p:extLst>
      <p:ext uri="{BB962C8B-B14F-4D97-AF65-F5344CB8AC3E}">
        <p14:creationId xmlns:p14="http://schemas.microsoft.com/office/powerpoint/2010/main" val="114973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1DF0994-3CB9-CF1F-B327-501EF5A4B552}"/>
              </a:ext>
            </a:extLst>
          </p:cNvPr>
          <p:cNvSpPr>
            <a:spLocks noGrp="1"/>
          </p:cNvSpPr>
          <p:nvPr>
            <p:ph type="body" sz="quarter" idx="32"/>
          </p:nvPr>
        </p:nvSpPr>
        <p:spPr/>
        <p:txBody>
          <a:bodyPr/>
          <a:lstStyle/>
          <a:p>
            <a:r>
              <a:rPr lang="en-US" dirty="0"/>
              <a:t>To ensure equitable access on the Ellensburg campus, implementing practical solutions is essential</a:t>
            </a:r>
          </a:p>
        </p:txBody>
      </p:sp>
      <p:sp>
        <p:nvSpPr>
          <p:cNvPr id="6" name="Title 5">
            <a:extLst>
              <a:ext uri="{FF2B5EF4-FFF2-40B4-BE49-F238E27FC236}">
                <a16:creationId xmlns:a16="http://schemas.microsoft.com/office/drawing/2014/main" id="{BD111A98-382F-10BA-83C1-FA5CABFFB787}"/>
              </a:ext>
            </a:extLst>
          </p:cNvPr>
          <p:cNvSpPr>
            <a:spLocks noGrp="1"/>
          </p:cNvSpPr>
          <p:nvPr>
            <p:ph type="title"/>
          </p:nvPr>
        </p:nvSpPr>
        <p:spPr/>
        <p:txBody>
          <a:bodyPr/>
          <a:lstStyle/>
          <a:p>
            <a:r>
              <a:rPr lang="en-US" dirty="0"/>
              <a:t>Ethical Solutions</a:t>
            </a:r>
          </a:p>
        </p:txBody>
      </p:sp>
      <p:sp>
        <p:nvSpPr>
          <p:cNvPr id="7" name="Content Placeholder 6">
            <a:extLst>
              <a:ext uri="{FF2B5EF4-FFF2-40B4-BE49-F238E27FC236}">
                <a16:creationId xmlns:a16="http://schemas.microsoft.com/office/drawing/2014/main" id="{3D13F4FB-B684-246A-8937-01D28670B271}"/>
              </a:ext>
            </a:extLst>
          </p:cNvPr>
          <p:cNvSpPr>
            <a:spLocks noGrp="1"/>
          </p:cNvSpPr>
          <p:nvPr>
            <p:ph idx="1"/>
          </p:nvPr>
        </p:nvSpPr>
        <p:spPr>
          <a:xfrm>
            <a:off x="870966" y="1997657"/>
            <a:ext cx="2095523" cy="3992657"/>
          </a:xfrm>
        </p:spPr>
        <p:txBody>
          <a:bodyPr/>
          <a:lstStyle/>
          <a:p>
            <a:pPr marL="0" indent="0" algn="ctr">
              <a:buNone/>
            </a:pPr>
            <a:r>
              <a:rPr lang="en-US" b="1" dirty="0"/>
              <a:t>Spatial:</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Effective micromobility design should eliminate spatial barriers in order to encourage student use.</a:t>
            </a:r>
          </a:p>
        </p:txBody>
      </p:sp>
      <p:sp>
        <p:nvSpPr>
          <p:cNvPr id="9" name="Content Placeholder 8">
            <a:extLst>
              <a:ext uri="{FF2B5EF4-FFF2-40B4-BE49-F238E27FC236}">
                <a16:creationId xmlns:a16="http://schemas.microsoft.com/office/drawing/2014/main" id="{37290EFA-2AC3-02C9-40B9-5D70705F0117}"/>
              </a:ext>
            </a:extLst>
          </p:cNvPr>
          <p:cNvSpPr>
            <a:spLocks noGrp="1"/>
          </p:cNvSpPr>
          <p:nvPr>
            <p:ph idx="34"/>
          </p:nvPr>
        </p:nvSpPr>
        <p:spPr>
          <a:xfrm>
            <a:off x="3324218" y="2007125"/>
            <a:ext cx="2095523" cy="3992657"/>
          </a:xfrm>
        </p:spPr>
        <p:txBody>
          <a:bodyPr/>
          <a:lstStyle/>
          <a:p>
            <a:pPr marL="0" indent="0" algn="ctr">
              <a:buNone/>
            </a:pPr>
            <a:r>
              <a:rPr lang="en-US" b="1" dirty="0"/>
              <a:t>Physical:</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Any program should prioritize accessibility for individuals with disabilities and consider physical differences such as height and strength.</a:t>
            </a:r>
          </a:p>
        </p:txBody>
      </p:sp>
      <p:sp>
        <p:nvSpPr>
          <p:cNvPr id="10" name="Content Placeholder 9">
            <a:extLst>
              <a:ext uri="{FF2B5EF4-FFF2-40B4-BE49-F238E27FC236}">
                <a16:creationId xmlns:a16="http://schemas.microsoft.com/office/drawing/2014/main" id="{8F04B4FB-5C38-EA53-7E14-6109E18EDBFE}"/>
              </a:ext>
            </a:extLst>
          </p:cNvPr>
          <p:cNvSpPr>
            <a:spLocks noGrp="1"/>
          </p:cNvSpPr>
          <p:nvPr>
            <p:ph idx="35"/>
          </p:nvPr>
        </p:nvSpPr>
        <p:spPr>
          <a:xfrm>
            <a:off x="6202287" y="1997658"/>
            <a:ext cx="2095523" cy="3992657"/>
          </a:xfrm>
        </p:spPr>
        <p:txBody>
          <a:bodyPr/>
          <a:lstStyle/>
          <a:p>
            <a:pPr marL="0" indent="0" algn="ctr">
              <a:buNone/>
            </a:pPr>
            <a:r>
              <a:rPr lang="en-US" b="1" dirty="0"/>
              <a:t>Technology:</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Options for non-smartphone access should be available.</a:t>
            </a:r>
          </a:p>
          <a:p>
            <a:pPr marL="0" indent="0" algn="ctr">
              <a:buNone/>
            </a:pPr>
            <a:r>
              <a:rPr lang="en-US" b="1" dirty="0"/>
              <a:t>Attention to visual design is important for inclusivity, especially for color-blind users.</a:t>
            </a:r>
          </a:p>
        </p:txBody>
      </p:sp>
      <p:sp>
        <p:nvSpPr>
          <p:cNvPr id="11" name="Content Placeholder 10">
            <a:extLst>
              <a:ext uri="{FF2B5EF4-FFF2-40B4-BE49-F238E27FC236}">
                <a16:creationId xmlns:a16="http://schemas.microsoft.com/office/drawing/2014/main" id="{EAB76917-F7A4-8132-8698-F118AD47063D}"/>
              </a:ext>
            </a:extLst>
          </p:cNvPr>
          <p:cNvSpPr>
            <a:spLocks noGrp="1"/>
          </p:cNvSpPr>
          <p:nvPr>
            <p:ph idx="36"/>
          </p:nvPr>
        </p:nvSpPr>
        <p:spPr>
          <a:xfrm>
            <a:off x="9080356" y="1997658"/>
            <a:ext cx="2095523" cy="3992657"/>
          </a:xfrm>
        </p:spPr>
        <p:txBody>
          <a:bodyPr/>
          <a:lstStyle/>
          <a:p>
            <a:pPr marL="0" indent="0" algn="ctr">
              <a:buNone/>
            </a:pPr>
            <a:r>
              <a:rPr lang="en-US" b="1" dirty="0"/>
              <a:t>Cost:</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To promote micromobility among students, faculty, and staff pricing should be reasonable.</a:t>
            </a:r>
          </a:p>
        </p:txBody>
      </p:sp>
      <p:pic>
        <p:nvPicPr>
          <p:cNvPr id="13" name="Graphic 12" descr="Drawing compass with solid fill">
            <a:extLst>
              <a:ext uri="{FF2B5EF4-FFF2-40B4-BE49-F238E27FC236}">
                <a16:creationId xmlns:a16="http://schemas.microsoft.com/office/drawing/2014/main" id="{6D85FF8E-2F36-5C8C-4682-5E6643CBC2E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86693" y="2448796"/>
            <a:ext cx="853595" cy="853595"/>
          </a:xfrm>
          <a:prstGeom prst="rect">
            <a:avLst/>
          </a:prstGeom>
        </p:spPr>
      </p:pic>
      <p:pic>
        <p:nvPicPr>
          <p:cNvPr id="14" name="Graphic 13" descr="Wheelchair access with solid fill">
            <a:extLst>
              <a:ext uri="{FF2B5EF4-FFF2-40B4-BE49-F238E27FC236}">
                <a16:creationId xmlns:a16="http://schemas.microsoft.com/office/drawing/2014/main" id="{BE2DAA80-E24D-7AED-5014-35A59E3BC60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997753" y="2518749"/>
            <a:ext cx="783642" cy="783642"/>
          </a:xfrm>
          <a:prstGeom prst="rect">
            <a:avLst/>
          </a:prstGeom>
        </p:spPr>
      </p:pic>
      <p:pic>
        <p:nvPicPr>
          <p:cNvPr id="15" name="Graphic 14" descr="Phone Vibration with solid fill">
            <a:extLst>
              <a:ext uri="{FF2B5EF4-FFF2-40B4-BE49-F238E27FC236}">
                <a16:creationId xmlns:a16="http://schemas.microsoft.com/office/drawing/2014/main" id="{6709DD1A-95A2-E2CA-20BF-7DC2E838437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923016" y="2499873"/>
            <a:ext cx="662266" cy="662266"/>
          </a:xfrm>
          <a:prstGeom prst="rect">
            <a:avLst/>
          </a:prstGeom>
        </p:spPr>
      </p:pic>
      <p:pic>
        <p:nvPicPr>
          <p:cNvPr id="16" name="Graphic 15" descr="Dollar with solid fill">
            <a:extLst>
              <a:ext uri="{FF2B5EF4-FFF2-40B4-BE49-F238E27FC236}">
                <a16:creationId xmlns:a16="http://schemas.microsoft.com/office/drawing/2014/main" id="{0A705B84-8801-F650-C7E9-F290E0CB56A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810207" y="2528407"/>
            <a:ext cx="633732" cy="633732"/>
          </a:xfrm>
          <a:prstGeom prst="rect">
            <a:avLst/>
          </a:prstGeom>
        </p:spPr>
      </p:pic>
    </p:spTree>
    <p:extLst>
      <p:ext uri="{BB962C8B-B14F-4D97-AF65-F5344CB8AC3E}">
        <p14:creationId xmlns:p14="http://schemas.microsoft.com/office/powerpoint/2010/main" val="3631465723"/>
      </p:ext>
    </p:extLst>
  </p:cSld>
  <p:clrMapOvr>
    <a:masterClrMapping/>
  </p:clrMapOvr>
</p:sld>
</file>

<file path=ppt/theme/theme1.xml><?xml version="1.0" encoding="utf-8"?>
<a:theme xmlns:a="http://schemas.openxmlformats.org/drawingml/2006/main" name="Office Theme">
  <a:themeElements>
    <a:clrScheme name="CWU Colors">
      <a:dk1>
        <a:srgbClr val="000000"/>
      </a:dk1>
      <a:lt1>
        <a:srgbClr val="FFFFFF"/>
      </a:lt1>
      <a:dk2>
        <a:srgbClr val="000000"/>
      </a:dk2>
      <a:lt2>
        <a:srgbClr val="FFFFFF"/>
      </a:lt2>
      <a:accent1>
        <a:srgbClr val="A30F32"/>
      </a:accent1>
      <a:accent2>
        <a:srgbClr val="000000"/>
      </a:accent2>
      <a:accent3>
        <a:srgbClr val="8B0025"/>
      </a:accent3>
      <a:accent4>
        <a:srgbClr val="F1E5C3"/>
      </a:accent4>
      <a:accent5>
        <a:srgbClr val="4C879E"/>
      </a:accent5>
      <a:accent6>
        <a:srgbClr val="FFD632"/>
      </a:accent6>
      <a:hlink>
        <a:srgbClr val="4C879E"/>
      </a:hlink>
      <a:folHlink>
        <a:srgbClr val="B4D0DB"/>
      </a:folHlink>
    </a:clrScheme>
    <a:fontScheme name="CWU fonts">
      <a:majorFont>
        <a:latin typeface="Inter Black"/>
        <a:ea typeface=""/>
        <a:cs typeface=""/>
      </a:majorFont>
      <a:minorFont>
        <a:latin typeface="Inter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3D17EE5607304CAA5B320E96C73ABB" ma:contentTypeVersion="18" ma:contentTypeDescription="Create a new document." ma:contentTypeScope="" ma:versionID="049d11d8ce7a3a3a91839cdd2832ca57">
  <xsd:schema xmlns:xsd="http://www.w3.org/2001/XMLSchema" xmlns:xs="http://www.w3.org/2001/XMLSchema" xmlns:p="http://schemas.microsoft.com/office/2006/metadata/properties" xmlns:ns2="58ca774c-374e-482a-8c46-9fc69a5217bd" xmlns:ns3="9f32762e-c615-4e9c-867b-fa6268a64911" targetNamespace="http://schemas.microsoft.com/office/2006/metadata/properties" ma:root="true" ma:fieldsID="a06c4ee8382544c5669dea456e5d770d" ns2:_="" ns3:_="">
    <xsd:import namespace="58ca774c-374e-482a-8c46-9fc69a5217bd"/>
    <xsd:import namespace="9f32762e-c615-4e9c-867b-fa6268a64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a774c-374e-482a-8c46-9fc69a521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fd73a3d-4756-4a3f-aa93-4c7d32cd11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32762e-c615-4e9c-867b-fa6268a6491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361c948-dfb2-4b0d-9951-b7f04a3151b1}" ma:internalName="TaxCatchAll" ma:showField="CatchAllData" ma:web="9f32762e-c615-4e9c-867b-fa6268a649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8ca774c-374e-482a-8c46-9fc69a5217bd">
      <Terms xmlns="http://schemas.microsoft.com/office/infopath/2007/PartnerControls"/>
    </lcf76f155ced4ddcb4097134ff3c332f>
    <TaxCatchAll xmlns="9f32762e-c615-4e9c-867b-fa6268a649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0B221-41D0-4508-B459-DF86CA02E2AF}"/>
</file>

<file path=customXml/itemProps2.xml><?xml version="1.0" encoding="utf-8"?>
<ds:datastoreItem xmlns:ds="http://schemas.openxmlformats.org/officeDocument/2006/customXml" ds:itemID="{A2F35D15-F023-4970-BD88-F84311E94ABA}">
  <ds:schemaRefs>
    <ds:schemaRef ds:uri="http://schemas.microsoft.com/office/infopath/2007/PartnerControls"/>
    <ds:schemaRef ds:uri="http://schemas.microsoft.com/office/2006/documentManagement/types"/>
    <ds:schemaRef ds:uri="http://www.w3.org/XML/1998/namespace"/>
    <ds:schemaRef ds:uri="http://purl.org/dc/dcmitype/"/>
    <ds:schemaRef ds:uri="6ffccb29-b574-4078-a73e-c96a1b21af7f"/>
    <ds:schemaRef ds:uri="http://purl.org/dc/terms/"/>
    <ds:schemaRef ds:uri="http://purl.org/dc/elements/1.1/"/>
    <ds:schemaRef ds:uri="http://schemas.openxmlformats.org/package/2006/metadata/core-properties"/>
    <ds:schemaRef ds:uri="5dbc7f8c-9b05-4b42-848a-6bd61c31af2a"/>
    <ds:schemaRef ds:uri="http://schemas.microsoft.com/office/2006/metadata/properties"/>
  </ds:schemaRefs>
</ds:datastoreItem>
</file>

<file path=customXml/itemProps3.xml><?xml version="1.0" encoding="utf-8"?>
<ds:datastoreItem xmlns:ds="http://schemas.openxmlformats.org/officeDocument/2006/customXml" ds:itemID="{FCE372EC-0A5D-45A4-8A7D-8B667CCBA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7571</TotalTime>
  <Words>2230</Words>
  <Application>Microsoft Office PowerPoint</Application>
  <PresentationFormat>Widescreen</PresentationFormat>
  <Paragraphs>311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Inter Semi Bold</vt:lpstr>
      <vt:lpstr>Inter</vt:lpstr>
      <vt:lpstr>LatoWeb</vt:lpstr>
      <vt:lpstr>Arial</vt:lpstr>
      <vt:lpstr>Inter Medium</vt:lpstr>
      <vt:lpstr>Aptos</vt:lpstr>
      <vt:lpstr>Inter Black</vt:lpstr>
      <vt:lpstr>Office Theme</vt:lpstr>
      <vt:lpstr>Micromobility: Considerations for Maintaining CWU’s Climate Change Commitments</vt:lpstr>
      <vt:lpstr>Introduction</vt:lpstr>
      <vt:lpstr>Problem Statement</vt:lpstr>
      <vt:lpstr>Current Standards</vt:lpstr>
      <vt:lpstr>Peer Institutions</vt:lpstr>
      <vt:lpstr>Survey of Needs</vt:lpstr>
      <vt:lpstr>Measures of Carbon Emission</vt:lpstr>
      <vt:lpstr>Ethical Challenges</vt:lpstr>
      <vt:lpstr>Ethical Solutions</vt:lpstr>
      <vt:lpstr>Legal Issues</vt:lpstr>
      <vt:lpstr>Operational Issues</vt:lpstr>
      <vt:lpstr>Identifying Alternatives and Evaluation Criteria</vt:lpstr>
      <vt:lpstr>Alternative #1: Per-Use Rentals</vt:lpstr>
      <vt:lpstr>Alternative #2: Long-Term Rentals</vt:lpstr>
      <vt:lpstr>Alternative #3: Pedestrian Improvements</vt:lpstr>
      <vt:lpstr>Criteria #1: User Desirability (50%)</vt:lpstr>
      <vt:lpstr>Criteria #2: Comprehensive Cost (30%)</vt:lpstr>
      <vt:lpstr>Criteria #3: Time to Implementation (20%)</vt:lpstr>
      <vt:lpstr>Acknowledgement: Criteria #4 (?%)</vt:lpstr>
      <vt:lpstr>PowerPoint Presentation</vt:lpstr>
      <vt:lpstr>Recommendation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Campbell</dc:creator>
  <cp:lastModifiedBy>Forrest Hollingsworth</cp:lastModifiedBy>
  <cp:revision>50</cp:revision>
  <dcterms:created xsi:type="dcterms:W3CDTF">2023-02-03T19:31:04Z</dcterms:created>
  <dcterms:modified xsi:type="dcterms:W3CDTF">2024-12-03T00:49:23Z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0x0101009F3D17EE5607304CAA5B320E96C73ABB</vt:lpwstr>
  </property>
  <property fmtid="{D5CDD505-2E9C-101B-9397-08002B2CF9AE}" pid="3" name="Order">
    <vt:r8>12900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