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2"/>
  </p:notesMasterIdLst>
  <p:sldIdLst>
    <p:sldId id="258" r:id="rId2"/>
    <p:sldId id="263" r:id="rId3"/>
    <p:sldId id="264" r:id="rId4"/>
    <p:sldId id="288" r:id="rId5"/>
    <p:sldId id="280" r:id="rId6"/>
    <p:sldId id="277" r:id="rId7"/>
    <p:sldId id="357" r:id="rId8"/>
    <p:sldId id="362" r:id="rId9"/>
    <p:sldId id="278" r:id="rId10"/>
    <p:sldId id="355" r:id="rId11"/>
    <p:sldId id="358" r:id="rId12"/>
    <p:sldId id="359" r:id="rId13"/>
    <p:sldId id="284" r:id="rId14"/>
    <p:sldId id="285" r:id="rId15"/>
    <p:sldId id="354" r:id="rId16"/>
    <p:sldId id="266" r:id="rId17"/>
    <p:sldId id="361" r:id="rId18"/>
    <p:sldId id="269" r:id="rId19"/>
    <p:sldId id="272" r:id="rId20"/>
    <p:sldId id="274" r:id="rId21"/>
    <p:sldId id="282" r:id="rId22"/>
    <p:sldId id="287" r:id="rId23"/>
    <p:sldId id="365" r:id="rId24"/>
    <p:sldId id="364" r:id="rId25"/>
    <p:sldId id="267" r:id="rId26"/>
    <p:sldId id="268" r:id="rId27"/>
    <p:sldId id="360" r:id="rId28"/>
    <p:sldId id="260" r:id="rId29"/>
    <p:sldId id="367" r:id="rId30"/>
    <p:sldId id="363" r:id="rId31"/>
  </p:sldIdLst>
  <p:sldSz cx="12192000" cy="6858000"/>
  <p:notesSz cx="7023100" cy="9309100"/>
  <p:embeddedFontLst>
    <p:embeddedFont>
      <p:font typeface="Inter" panose="02000503000000020004" pitchFamily="2" charset="0"/>
      <p:regular r:id="rId33"/>
      <p:bold r:id="rId34"/>
      <p:italic r:id="rId35"/>
      <p:boldItalic r:id="rId36"/>
    </p:embeddedFont>
    <p:embeddedFont>
      <p:font typeface="Inter Black" panose="02000A03000000020004" pitchFamily="2" charset="0"/>
      <p:bold r:id="rId37"/>
      <p:boldItalic r:id="rId38"/>
    </p:embeddedFont>
    <p:embeddedFont>
      <p:font typeface="Inter Medium" panose="02000603000000020004" pitchFamily="2" charset="0"/>
      <p:regular r:id="rId39"/>
      <p:italic r:id="rId40"/>
    </p:embeddedFont>
    <p:embeddedFont>
      <p:font typeface="Inter Semi Bold" panose="02000703000000020004" pitchFamily="2" charset="0"/>
      <p:bold r:id="rId41"/>
      <p:boldItalic r:id="rId42"/>
    </p:embeddedFont>
    <p:embeddedFont>
      <p:font typeface="Verdana" panose="020B0604030504040204"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0F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0" autoAdjust="0"/>
    <p:restoredTop sz="87045" autoAdjust="0"/>
  </p:normalViewPr>
  <p:slideViewPr>
    <p:cSldViewPr snapToGrid="0">
      <p:cViewPr varScale="1">
        <p:scale>
          <a:sx n="96" d="100"/>
          <a:sy n="96" d="100"/>
        </p:scale>
        <p:origin x="109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3EA6DD2-D9B4-4CB7-8E04-2CF2C70354B9}" type="datetimeFigureOut">
              <a:rPr lang="en-US" smtClean="0"/>
              <a:t>8/7/2025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0C9D364-2EA9-4DEB-BAC9-0E1A50DD564F}" type="slidenum">
              <a:rPr lang="en-US" smtClean="0"/>
              <a:t>‹#›</a:t>
            </a:fld>
            <a:endParaRPr lang="en-US"/>
          </a:p>
        </p:txBody>
      </p:sp>
    </p:spTree>
    <p:extLst>
      <p:ext uri="{BB962C8B-B14F-4D97-AF65-F5344CB8AC3E}">
        <p14:creationId xmlns:p14="http://schemas.microsoft.com/office/powerpoint/2010/main" val="3531982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C9D364-2EA9-4DEB-BAC9-0E1A50DD564F}" type="slidenum">
              <a:rPr lang="en-US" smtClean="0"/>
              <a:t>1</a:t>
            </a:fld>
            <a:endParaRPr lang="en-US"/>
          </a:p>
        </p:txBody>
      </p:sp>
    </p:spTree>
    <p:extLst>
      <p:ext uri="{BB962C8B-B14F-4D97-AF65-F5344CB8AC3E}">
        <p14:creationId xmlns:p14="http://schemas.microsoft.com/office/powerpoint/2010/main" val="3863221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soon as they click  the “Apply for Classes” button, a student agreement pop up will appear. The student will need to read the agreement, provide their signature in the signature field, and click submit student agreement and continue before they can select their classes. Student’s will be asked to complete this agreement at the beginning of each registration cycle. Note that this is not the last part of the registration process.</a:t>
            </a:r>
          </a:p>
        </p:txBody>
      </p:sp>
      <p:sp>
        <p:nvSpPr>
          <p:cNvPr id="4" name="Slide Number Placeholder 3"/>
          <p:cNvSpPr>
            <a:spLocks noGrp="1"/>
          </p:cNvSpPr>
          <p:nvPr>
            <p:ph type="sldNum" sz="quarter" idx="5"/>
          </p:nvPr>
        </p:nvSpPr>
        <p:spPr/>
        <p:txBody>
          <a:bodyPr/>
          <a:lstStyle/>
          <a:p>
            <a:fld id="{40C9D364-2EA9-4DEB-BAC9-0E1A50DD564F}" type="slidenum">
              <a:rPr lang="en-US" smtClean="0"/>
              <a:t>10</a:t>
            </a:fld>
            <a:endParaRPr lang="en-US"/>
          </a:p>
        </p:txBody>
      </p:sp>
    </p:spTree>
    <p:extLst>
      <p:ext uri="{BB962C8B-B14F-4D97-AF65-F5344CB8AC3E}">
        <p14:creationId xmlns:p14="http://schemas.microsoft.com/office/powerpoint/2010/main" val="3652208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they’ve submitted their signed student agreement, a list of all the classes that are being offered at the student’s high school will appear. Students will then select the classes they wish to register and then click “Apply for Selected”. </a:t>
            </a:r>
          </a:p>
          <a:p>
            <a:r>
              <a:rPr lang="en-US" dirty="0"/>
              <a:t>The entire registration process is outlined on </a:t>
            </a:r>
            <a:r>
              <a:rPr lang="en-US" dirty="0">
                <a:highlight>
                  <a:srgbClr val="FFFF00"/>
                </a:highlight>
              </a:rPr>
              <a:t>pages 16-22 </a:t>
            </a:r>
            <a:r>
              <a:rPr lang="en-US" dirty="0"/>
              <a:t>in the Summer Institute packet</a:t>
            </a:r>
          </a:p>
          <a:p>
            <a:endParaRPr lang="en-US" dirty="0"/>
          </a:p>
          <a:p>
            <a:r>
              <a:rPr lang="en-US" dirty="0"/>
              <a:t>This step is the most common thing that students forget to do is click the Apply for Selected button. </a:t>
            </a:r>
          </a:p>
        </p:txBody>
      </p:sp>
      <p:sp>
        <p:nvSpPr>
          <p:cNvPr id="4" name="Slide Number Placeholder 3"/>
          <p:cNvSpPr>
            <a:spLocks noGrp="1"/>
          </p:cNvSpPr>
          <p:nvPr>
            <p:ph type="sldNum" sz="quarter" idx="5"/>
          </p:nvPr>
        </p:nvSpPr>
        <p:spPr/>
        <p:txBody>
          <a:bodyPr/>
          <a:lstStyle/>
          <a:p>
            <a:fld id="{40C9D364-2EA9-4DEB-BAC9-0E1A50DD564F}" type="slidenum">
              <a:rPr lang="en-US" smtClean="0"/>
              <a:t>11</a:t>
            </a:fld>
            <a:endParaRPr lang="en-US"/>
          </a:p>
        </p:txBody>
      </p:sp>
    </p:spTree>
    <p:extLst>
      <p:ext uri="{BB962C8B-B14F-4D97-AF65-F5344CB8AC3E}">
        <p14:creationId xmlns:p14="http://schemas.microsoft.com/office/powerpoint/2010/main" val="4240428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screenshot will show from the student dashboard that the student’s application is incomplete. </a:t>
            </a:r>
          </a:p>
          <a:p>
            <a:r>
              <a:rPr lang="en-US" dirty="0"/>
              <a:t>There are two ways that parents can provide parental consent through our online portal. The first is that the student’s parent/guardian will receive periodic parental consent emails from our automated system which contains a link for the parent to provide their consent</a:t>
            </a:r>
          </a:p>
          <a:p>
            <a:r>
              <a:rPr lang="en-US" dirty="0"/>
              <a:t>The other method is the parent/guardian can sign this directly from the student’s account by clicking continue under the parental consent tile or by clicking parental consent tab from the left navigation menu. </a:t>
            </a:r>
          </a:p>
        </p:txBody>
      </p:sp>
      <p:sp>
        <p:nvSpPr>
          <p:cNvPr id="4" name="Slide Number Placeholder 3"/>
          <p:cNvSpPr>
            <a:spLocks noGrp="1"/>
          </p:cNvSpPr>
          <p:nvPr>
            <p:ph type="sldNum" sz="quarter" idx="5"/>
          </p:nvPr>
        </p:nvSpPr>
        <p:spPr/>
        <p:txBody>
          <a:bodyPr/>
          <a:lstStyle/>
          <a:p>
            <a:fld id="{40C9D364-2EA9-4DEB-BAC9-0E1A50DD564F}" type="slidenum">
              <a:rPr lang="en-US" smtClean="0"/>
              <a:t>12</a:t>
            </a:fld>
            <a:endParaRPr lang="en-US"/>
          </a:p>
        </p:txBody>
      </p:sp>
    </p:spTree>
    <p:extLst>
      <p:ext uri="{BB962C8B-B14F-4D97-AF65-F5344CB8AC3E}">
        <p14:creationId xmlns:p14="http://schemas.microsoft.com/office/powerpoint/2010/main" val="315312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it will look like from their parent's end. </a:t>
            </a:r>
          </a:p>
          <a:p>
            <a:r>
              <a:rPr lang="en-US" dirty="0"/>
              <a:t>The Request Parent Consent tab will allow the student to re-send their parent/guardian their parental consent link. </a:t>
            </a:r>
          </a:p>
          <a:p>
            <a:endParaRPr lang="en-US" dirty="0"/>
          </a:p>
          <a:p>
            <a:r>
              <a:rPr lang="en-US" dirty="0"/>
              <a:t>The Sign Parent consent tab is where the parent can go from their students account where they can read the parent/guardian disclosure and sign electronically. We do pay attention to potential forgery on this as we want to ensure that the student’s parent/guardian fully understands that their student is creating a CWU transcript. Please ensure your students are not signing this. </a:t>
            </a:r>
          </a:p>
        </p:txBody>
      </p:sp>
      <p:sp>
        <p:nvSpPr>
          <p:cNvPr id="4" name="Slide Number Placeholder 3"/>
          <p:cNvSpPr>
            <a:spLocks noGrp="1"/>
          </p:cNvSpPr>
          <p:nvPr>
            <p:ph type="sldNum" sz="quarter" idx="5"/>
          </p:nvPr>
        </p:nvSpPr>
        <p:spPr/>
        <p:txBody>
          <a:bodyPr/>
          <a:lstStyle/>
          <a:p>
            <a:fld id="{40C9D364-2EA9-4DEB-BAC9-0E1A50DD564F}" type="slidenum">
              <a:rPr lang="en-US" smtClean="0"/>
              <a:t>13</a:t>
            </a:fld>
            <a:endParaRPr lang="en-US"/>
          </a:p>
        </p:txBody>
      </p:sp>
    </p:spTree>
    <p:extLst>
      <p:ext uri="{BB962C8B-B14F-4D97-AF65-F5344CB8AC3E}">
        <p14:creationId xmlns:p14="http://schemas.microsoft.com/office/powerpoint/2010/main" val="1962113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have additional methods for students to receive parental consent if technology is a barrier for the parent. </a:t>
            </a:r>
          </a:p>
          <a:p>
            <a:pPr marL="233309" indent="-233309">
              <a:buAutoNum type="arabicParenR"/>
            </a:pPr>
            <a:r>
              <a:rPr lang="en-US" dirty="0"/>
              <a:t>We have a parent consent form in both English and Spanish that the parent can complete. The parent/guardian consent forms must be given to your high school’s reviewer and uploaded into the student’s application on CiHS.CWU.EDU. </a:t>
            </a:r>
          </a:p>
          <a:p>
            <a:pPr marL="233309" indent="-233309">
              <a:buAutoNum type="arabicParenR"/>
            </a:pPr>
            <a:r>
              <a:rPr lang="en-US" dirty="0"/>
              <a:t>Parent/Guardians can call our office to provide their parental consent. English speakers may call our office at 509-963-1351 or they can call me directly at 509-963-1381. For primary Spanish speakers, they may call my colleague Alejandra Preciado</a:t>
            </a:r>
          </a:p>
          <a:p>
            <a:endParaRPr lang="en-US" dirty="0"/>
          </a:p>
          <a:p>
            <a:endParaRPr lang="en-US" dirty="0"/>
          </a:p>
        </p:txBody>
      </p:sp>
      <p:sp>
        <p:nvSpPr>
          <p:cNvPr id="4" name="Slide Number Placeholder 3"/>
          <p:cNvSpPr>
            <a:spLocks noGrp="1"/>
          </p:cNvSpPr>
          <p:nvPr>
            <p:ph type="sldNum" sz="quarter" idx="5"/>
          </p:nvPr>
        </p:nvSpPr>
        <p:spPr/>
        <p:txBody>
          <a:bodyPr/>
          <a:lstStyle/>
          <a:p>
            <a:fld id="{40C9D364-2EA9-4DEB-BAC9-0E1A50DD564F}" type="slidenum">
              <a:rPr lang="en-US" smtClean="0"/>
              <a:t>14</a:t>
            </a:fld>
            <a:endParaRPr lang="en-US"/>
          </a:p>
        </p:txBody>
      </p:sp>
    </p:spTree>
    <p:extLst>
      <p:ext uri="{BB962C8B-B14F-4D97-AF65-F5344CB8AC3E}">
        <p14:creationId xmlns:p14="http://schemas.microsoft.com/office/powerpoint/2010/main" val="791434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students can sign in, they need to know their MyCWU Credentials. Students receive an email and a physical letter in the mail containing their MyCWU credentials (CWU username and CWU ID number) </a:t>
            </a:r>
          </a:p>
          <a:p>
            <a:r>
              <a:rPr lang="en-US" dirty="0"/>
              <a:t>Students should watch their inbox and mailboxes as these communications are only sent once</a:t>
            </a:r>
          </a:p>
          <a:p>
            <a:r>
              <a:rPr lang="en-US" dirty="0"/>
              <a:t>Students first need to activate their MyCWU account</a:t>
            </a:r>
            <a:endParaRPr lang="en-US" sz="1100" dirty="0"/>
          </a:p>
          <a:p>
            <a:endParaRPr lang="en-US" dirty="0"/>
          </a:p>
        </p:txBody>
      </p:sp>
      <p:sp>
        <p:nvSpPr>
          <p:cNvPr id="4" name="Slide Number Placeholder 3"/>
          <p:cNvSpPr>
            <a:spLocks noGrp="1"/>
          </p:cNvSpPr>
          <p:nvPr>
            <p:ph type="sldNum" sz="quarter" idx="5"/>
          </p:nvPr>
        </p:nvSpPr>
        <p:spPr/>
        <p:txBody>
          <a:bodyPr/>
          <a:lstStyle/>
          <a:p>
            <a:fld id="{A4B48193-AA28-4447-A089-A4C211BA961E}" type="slidenum">
              <a:rPr lang="en-US" smtClean="0"/>
              <a:t>15</a:t>
            </a:fld>
            <a:endParaRPr lang="en-US"/>
          </a:p>
        </p:txBody>
      </p:sp>
    </p:spTree>
    <p:extLst>
      <p:ext uri="{BB962C8B-B14F-4D97-AF65-F5344CB8AC3E}">
        <p14:creationId xmlns:p14="http://schemas.microsoft.com/office/powerpoint/2010/main" val="322539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Once they go to Wildcat Password, they will select create new CWU account. From there, they will enter in their CWU username, CWU ID number, and their date of birth. </a:t>
            </a:r>
          </a:p>
          <a:p>
            <a:r>
              <a:rPr lang="en-US" dirty="0"/>
              <a:t>Once their account has been verified, the student will be able to set their MyCWU account password. </a:t>
            </a:r>
          </a:p>
          <a:p>
            <a:r>
              <a:rPr lang="en-US" dirty="0"/>
              <a:t>Please be aware that passwords expire every 180 days (6 months). </a:t>
            </a:r>
            <a:r>
              <a:rPr lang="en-US" dirty="0" err="1"/>
              <a:t>Wildcatpassword</a:t>
            </a:r>
            <a:r>
              <a:rPr lang="en-US" dirty="0"/>
              <a:t> site is where students will go to reset their password. </a:t>
            </a:r>
          </a:p>
          <a:p>
            <a:r>
              <a:rPr lang="en-US" dirty="0"/>
              <a:t>Step 2: Next the student will then need to sign into their MyCWU account by entering in their username + @cwu.edu and their newly created password. </a:t>
            </a:r>
          </a:p>
          <a:p>
            <a:r>
              <a:rPr lang="en-US" dirty="0"/>
              <a:t>. </a:t>
            </a:r>
          </a:p>
        </p:txBody>
      </p:sp>
      <p:sp>
        <p:nvSpPr>
          <p:cNvPr id="4" name="Slide Number Placeholder 3"/>
          <p:cNvSpPr>
            <a:spLocks noGrp="1"/>
          </p:cNvSpPr>
          <p:nvPr>
            <p:ph type="sldNum" sz="quarter" idx="5"/>
          </p:nvPr>
        </p:nvSpPr>
        <p:spPr/>
        <p:txBody>
          <a:bodyPr/>
          <a:lstStyle/>
          <a:p>
            <a:fld id="{40C9D364-2EA9-4DEB-BAC9-0E1A50DD564F}" type="slidenum">
              <a:rPr lang="en-US" smtClean="0"/>
              <a:t>16</a:t>
            </a:fld>
            <a:endParaRPr lang="en-US"/>
          </a:p>
        </p:txBody>
      </p:sp>
    </p:spTree>
    <p:extLst>
      <p:ext uri="{BB962C8B-B14F-4D97-AF65-F5344CB8AC3E}">
        <p14:creationId xmlns:p14="http://schemas.microsoft.com/office/powerpoint/2010/main" val="3478705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Students will be asked to set up MFA after their first-time signing into their MyCWU account. They will not be able to access their MyCWU account once their account has been enrolled in MFA. </a:t>
            </a:r>
          </a:p>
          <a:p>
            <a:endParaRPr lang="en-US" dirty="0"/>
          </a:p>
        </p:txBody>
      </p:sp>
      <p:sp>
        <p:nvSpPr>
          <p:cNvPr id="4" name="Slide Number Placeholder 3"/>
          <p:cNvSpPr>
            <a:spLocks noGrp="1"/>
          </p:cNvSpPr>
          <p:nvPr>
            <p:ph type="sldNum" sz="quarter" idx="5"/>
          </p:nvPr>
        </p:nvSpPr>
        <p:spPr/>
        <p:txBody>
          <a:bodyPr/>
          <a:lstStyle/>
          <a:p>
            <a:fld id="{40C9D364-2EA9-4DEB-BAC9-0E1A50DD564F}" type="slidenum">
              <a:rPr lang="en-US" smtClean="0"/>
              <a:t>17</a:t>
            </a:fld>
            <a:endParaRPr lang="en-US"/>
          </a:p>
        </p:txBody>
      </p:sp>
    </p:spTree>
    <p:extLst>
      <p:ext uri="{BB962C8B-B14F-4D97-AF65-F5344CB8AC3E}">
        <p14:creationId xmlns:p14="http://schemas.microsoft.com/office/powerpoint/2010/main" val="168656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common question we are asked by parents. The reality is that we are very limited in the information we can share to student’s parents/guardians because of FERPA. </a:t>
            </a:r>
          </a:p>
          <a:p>
            <a:r>
              <a:rPr lang="en-US" dirty="0"/>
              <a:t>Once a student enrolls in a post secondary institution at any age, the rights to the student’s educational records transfer from the parents to belonging solely with the student. </a:t>
            </a:r>
          </a:p>
          <a:p>
            <a:r>
              <a:rPr lang="en-US" dirty="0"/>
              <a:t>We can provide parents with directory information, which is student information that would not be harmed if disclosed. However, we cannot disclose specific information such as the students' grades, enrollment history, financial information, etc. without the student’s consent. </a:t>
            </a:r>
          </a:p>
          <a:p>
            <a:r>
              <a:rPr lang="en-US" dirty="0"/>
              <a:t>Often, we receive phone calls from parents asking us to provide them with their students MyCWU credentials or they ask us if their student has been enrolled which we cannot answer. </a:t>
            </a:r>
          </a:p>
          <a:p>
            <a:r>
              <a:rPr lang="en-US" dirty="0"/>
              <a:t>Students can choose to add their parent/guardian as a designee to their MyCWU account. </a:t>
            </a:r>
          </a:p>
          <a:p>
            <a:endParaRPr lang="en-US" dirty="0"/>
          </a:p>
        </p:txBody>
      </p:sp>
      <p:sp>
        <p:nvSpPr>
          <p:cNvPr id="4" name="Slide Number Placeholder 3"/>
          <p:cNvSpPr>
            <a:spLocks noGrp="1"/>
          </p:cNvSpPr>
          <p:nvPr>
            <p:ph type="sldNum" sz="quarter" idx="5"/>
          </p:nvPr>
        </p:nvSpPr>
        <p:spPr/>
        <p:txBody>
          <a:bodyPr/>
          <a:lstStyle/>
          <a:p>
            <a:fld id="{40C9D364-2EA9-4DEB-BAC9-0E1A50DD564F}" type="slidenum">
              <a:rPr lang="en-US" smtClean="0"/>
              <a:t>18</a:t>
            </a:fld>
            <a:endParaRPr lang="en-US"/>
          </a:p>
        </p:txBody>
      </p:sp>
    </p:spTree>
    <p:extLst>
      <p:ext uri="{BB962C8B-B14F-4D97-AF65-F5344CB8AC3E}">
        <p14:creationId xmlns:p14="http://schemas.microsoft.com/office/powerpoint/2010/main" val="3629280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Students sign into their MyCWU account. </a:t>
            </a:r>
          </a:p>
          <a:p>
            <a:r>
              <a:rPr lang="en-US" dirty="0"/>
              <a:t>Step 2) Once signed in, they will click the student tab pictured here which takes them to their student dashboard</a:t>
            </a:r>
          </a:p>
          <a:p>
            <a:r>
              <a:rPr lang="en-US" dirty="0"/>
              <a:t>Step 3) From the student dashboard, they will click the Personal tab which is located on the left-hand side of their screen. </a:t>
            </a:r>
          </a:p>
          <a:p>
            <a:r>
              <a:rPr lang="en-US" dirty="0"/>
              <a:t>Step 4) From the Personal tile, students will select Release of Information</a:t>
            </a:r>
          </a:p>
        </p:txBody>
      </p:sp>
      <p:sp>
        <p:nvSpPr>
          <p:cNvPr id="4" name="Slide Number Placeholder 3"/>
          <p:cNvSpPr>
            <a:spLocks noGrp="1"/>
          </p:cNvSpPr>
          <p:nvPr>
            <p:ph type="sldNum" sz="quarter" idx="5"/>
          </p:nvPr>
        </p:nvSpPr>
        <p:spPr/>
        <p:txBody>
          <a:bodyPr/>
          <a:lstStyle/>
          <a:p>
            <a:fld id="{40C9D364-2EA9-4DEB-BAC9-0E1A50DD564F}" type="slidenum">
              <a:rPr lang="en-US" smtClean="0"/>
              <a:t>19</a:t>
            </a:fld>
            <a:endParaRPr lang="en-US"/>
          </a:p>
        </p:txBody>
      </p:sp>
    </p:spTree>
    <p:extLst>
      <p:ext uri="{BB962C8B-B14F-4D97-AF65-F5344CB8AC3E}">
        <p14:creationId xmlns:p14="http://schemas.microsoft.com/office/powerpoint/2010/main" val="979215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As instructors/administrators, often you are the first point of contact your students and their parents/guardians have to information regarding CWU College in the High School. Your students are parents/guardians know you and feel more comfortable asking you questions pertaining to our program.  </a:t>
            </a:r>
          </a:p>
          <a:p>
            <a:pPr defTabSz="933237">
              <a:defRPr/>
            </a:pPr>
            <a:endParaRPr lang="en-US" dirty="0"/>
          </a:p>
          <a:p>
            <a:pPr defTabSz="933237">
              <a:defRPr/>
            </a:pPr>
            <a:r>
              <a:rPr lang="en-US" dirty="0"/>
              <a:t>While we don’t expect you to have all the answers, we want to provide you with accurate information regarding our program so that you can come away from this presentation confident that you answer most questions pertaining to our program. Or at the very least, you can direct them to the right places. </a:t>
            </a:r>
          </a:p>
          <a:p>
            <a:pPr defTabSz="933237">
              <a:defRPr/>
            </a:pPr>
            <a:endParaRPr lang="en-US" dirty="0"/>
          </a:p>
          <a:p>
            <a:pPr defTabSz="933237">
              <a:defRPr/>
            </a:pPr>
            <a:r>
              <a:rPr lang="en-US" dirty="0"/>
              <a:t>We’ll walk through the most asked questions our team receives from students and parents and how to answer them. </a:t>
            </a:r>
          </a:p>
          <a:p>
            <a:endParaRPr lang="en-US" dirty="0"/>
          </a:p>
        </p:txBody>
      </p:sp>
      <p:sp>
        <p:nvSpPr>
          <p:cNvPr id="4" name="Slide Number Placeholder 3"/>
          <p:cNvSpPr>
            <a:spLocks noGrp="1"/>
          </p:cNvSpPr>
          <p:nvPr>
            <p:ph type="sldNum" sz="quarter" idx="5"/>
          </p:nvPr>
        </p:nvSpPr>
        <p:spPr/>
        <p:txBody>
          <a:bodyPr/>
          <a:lstStyle/>
          <a:p>
            <a:fld id="{40C9D364-2EA9-4DEB-BAC9-0E1A50DD564F}" type="slidenum">
              <a:rPr lang="en-US" smtClean="0"/>
              <a:t>2</a:t>
            </a:fld>
            <a:endParaRPr lang="en-US"/>
          </a:p>
        </p:txBody>
      </p:sp>
    </p:spTree>
    <p:extLst>
      <p:ext uri="{BB962C8B-B14F-4D97-AF65-F5344CB8AC3E}">
        <p14:creationId xmlns:p14="http://schemas.microsoft.com/office/powerpoint/2010/main" val="3908381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they hit the release of information button, a disclosure will pop up informing the student about CWU’s FEPRA policy. They’ll need to read the disclosure and then click “Add Designee” button. </a:t>
            </a:r>
          </a:p>
          <a:p>
            <a:r>
              <a:rPr lang="en-US" dirty="0"/>
              <a:t>I have a handout that goes over these instructions that you can distribute to your students. Additionally, I can email this handout to anyone who wants it. </a:t>
            </a:r>
          </a:p>
        </p:txBody>
      </p:sp>
      <p:sp>
        <p:nvSpPr>
          <p:cNvPr id="4" name="Slide Number Placeholder 3"/>
          <p:cNvSpPr>
            <a:spLocks noGrp="1"/>
          </p:cNvSpPr>
          <p:nvPr>
            <p:ph type="sldNum" sz="quarter" idx="5"/>
          </p:nvPr>
        </p:nvSpPr>
        <p:spPr/>
        <p:txBody>
          <a:bodyPr/>
          <a:lstStyle/>
          <a:p>
            <a:fld id="{40C9D364-2EA9-4DEB-BAC9-0E1A50DD564F}" type="slidenum">
              <a:rPr lang="en-US" smtClean="0"/>
              <a:t>20</a:t>
            </a:fld>
            <a:endParaRPr lang="en-US"/>
          </a:p>
        </p:txBody>
      </p:sp>
    </p:spTree>
    <p:extLst>
      <p:ext uri="{BB962C8B-B14F-4D97-AF65-F5344CB8AC3E}">
        <p14:creationId xmlns:p14="http://schemas.microsoft.com/office/powerpoint/2010/main" val="4292287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cost for students who attend a public high school. No additional registration fees, tech fees, etc. </a:t>
            </a:r>
          </a:p>
          <a:p>
            <a:r>
              <a:rPr lang="en-US" dirty="0"/>
              <a:t>Private high schools, the cost is $60 per credit or $300 for a 5-credit class. </a:t>
            </a:r>
          </a:p>
          <a:p>
            <a:r>
              <a:rPr lang="en-US" dirty="0"/>
              <a:t>Due to the legislative changes, CWU will not longer be invoicing students who attend private high school’s, but we will be invoicing the high school/ school district directly. </a:t>
            </a:r>
          </a:p>
          <a:p>
            <a:pPr defTabSz="933237">
              <a:defRPr/>
            </a:pPr>
            <a:r>
              <a:rPr lang="en-US" dirty="0"/>
              <a:t>CWU will be covering all Accuplacer Next Generation Math testing. CWU no longer covers the Accuplacer Next Gen Reading and Writeplacer exams due to the English Directed Self Placement exam. </a:t>
            </a:r>
          </a:p>
          <a:p>
            <a:endParaRPr lang="en-US" dirty="0"/>
          </a:p>
        </p:txBody>
      </p:sp>
      <p:sp>
        <p:nvSpPr>
          <p:cNvPr id="4" name="Slide Number Placeholder 3"/>
          <p:cNvSpPr>
            <a:spLocks noGrp="1"/>
          </p:cNvSpPr>
          <p:nvPr>
            <p:ph type="sldNum" sz="quarter" idx="5"/>
          </p:nvPr>
        </p:nvSpPr>
        <p:spPr/>
        <p:txBody>
          <a:bodyPr/>
          <a:lstStyle/>
          <a:p>
            <a:fld id="{40C9D364-2EA9-4DEB-BAC9-0E1A50DD564F}" type="slidenum">
              <a:rPr lang="en-US" smtClean="0"/>
              <a:t>21</a:t>
            </a:fld>
            <a:endParaRPr lang="en-US"/>
          </a:p>
        </p:txBody>
      </p:sp>
    </p:spTree>
    <p:extLst>
      <p:ext uri="{BB962C8B-B14F-4D97-AF65-F5344CB8AC3E}">
        <p14:creationId xmlns:p14="http://schemas.microsoft.com/office/powerpoint/2010/main" val="157744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Really important for the student to work with their receiving institution on how they will accept CWU credits as well as to do their own research. </a:t>
            </a:r>
          </a:p>
          <a:p>
            <a:r>
              <a:rPr lang="en-US" dirty="0"/>
              <a:t>Most common mistake is that students will forget to transfer their CWU credits</a:t>
            </a:r>
          </a:p>
        </p:txBody>
      </p:sp>
      <p:sp>
        <p:nvSpPr>
          <p:cNvPr id="4" name="Slide Number Placeholder 3"/>
          <p:cNvSpPr>
            <a:spLocks noGrp="1"/>
          </p:cNvSpPr>
          <p:nvPr>
            <p:ph type="sldNum" sz="quarter" idx="5"/>
          </p:nvPr>
        </p:nvSpPr>
        <p:spPr/>
        <p:txBody>
          <a:bodyPr/>
          <a:lstStyle/>
          <a:p>
            <a:fld id="{40C9D364-2EA9-4DEB-BAC9-0E1A50DD564F}" type="slidenum">
              <a:rPr lang="en-US" smtClean="0"/>
              <a:t>22</a:t>
            </a:fld>
            <a:endParaRPr lang="en-US"/>
          </a:p>
        </p:txBody>
      </p:sp>
    </p:spTree>
    <p:extLst>
      <p:ext uri="{BB962C8B-B14F-4D97-AF65-F5344CB8AC3E}">
        <p14:creationId xmlns:p14="http://schemas.microsoft.com/office/powerpoint/2010/main" val="2392282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Students sign into their MyCWU account. </a:t>
            </a:r>
          </a:p>
          <a:p>
            <a:r>
              <a:rPr lang="en-US" dirty="0"/>
              <a:t>Step 2) Once signed in, they will click the student tab pictured here which takes them to their student dashboard</a:t>
            </a:r>
          </a:p>
          <a:p>
            <a:r>
              <a:rPr lang="en-US" dirty="0"/>
              <a:t>Step 3) From the student dashboard, they will click the records tab which is located on the left-hand side of their screen. </a:t>
            </a:r>
          </a:p>
          <a:p>
            <a:r>
              <a:rPr lang="en-US" dirty="0"/>
              <a:t>Step 4) From the records tile, students can select to view either their unofficial transcript, or they can request their official transcript. </a:t>
            </a:r>
          </a:p>
          <a:p>
            <a:endParaRPr lang="en-US" dirty="0"/>
          </a:p>
        </p:txBody>
      </p:sp>
      <p:sp>
        <p:nvSpPr>
          <p:cNvPr id="4" name="Slide Number Placeholder 3"/>
          <p:cNvSpPr>
            <a:spLocks noGrp="1"/>
          </p:cNvSpPr>
          <p:nvPr>
            <p:ph type="sldNum" sz="quarter" idx="5"/>
          </p:nvPr>
        </p:nvSpPr>
        <p:spPr/>
        <p:txBody>
          <a:bodyPr/>
          <a:lstStyle/>
          <a:p>
            <a:fld id="{40C9D364-2EA9-4DEB-BAC9-0E1A50DD564F}" type="slidenum">
              <a:rPr lang="en-US" smtClean="0"/>
              <a:t>25</a:t>
            </a:fld>
            <a:endParaRPr lang="en-US"/>
          </a:p>
        </p:txBody>
      </p:sp>
    </p:spTree>
    <p:extLst>
      <p:ext uri="{BB962C8B-B14F-4D97-AF65-F5344CB8AC3E}">
        <p14:creationId xmlns:p14="http://schemas.microsoft.com/office/powerpoint/2010/main" val="1752055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636" indent="-291636">
              <a:buFont typeface="Arial" panose="020B0604020202020204" pitchFamily="34" charset="0"/>
              <a:buChar char="•"/>
            </a:pPr>
            <a:r>
              <a:rPr lang="en-US" dirty="0"/>
              <a:t>It will then prompt the student to create an account to submit their request</a:t>
            </a:r>
          </a:p>
          <a:p>
            <a:pPr marL="291636" indent="-291636">
              <a:buFont typeface="Arial" panose="020B0604020202020204" pitchFamily="34" charset="0"/>
              <a:buChar char="•"/>
            </a:pPr>
            <a:r>
              <a:rPr lang="en-US" dirty="0"/>
              <a:t>Requesting a transcript does cost a fee based upon the request and desired delivery date</a:t>
            </a:r>
          </a:p>
          <a:p>
            <a:pPr marL="291636" indent="-291636">
              <a:buFont typeface="Arial" panose="020B0604020202020204" pitchFamily="34" charset="0"/>
              <a:buChar char="•"/>
            </a:pPr>
            <a:r>
              <a:rPr lang="en-US" dirty="0"/>
              <a:t>Any issues requesting their official </a:t>
            </a:r>
            <a:r>
              <a:rPr lang="en-US" dirty="0" err="1"/>
              <a:t>cwu</a:t>
            </a:r>
            <a:r>
              <a:rPr lang="en-US" dirty="0"/>
              <a:t> transcript need to be directed to the Office of the Registrar. </a:t>
            </a:r>
          </a:p>
          <a:p>
            <a:pPr marL="291636" indent="-291636" defTabSz="933237">
              <a:buFont typeface="Arial" panose="020B0604020202020204" pitchFamily="34" charset="0"/>
              <a:buChar char="•"/>
              <a:defRPr/>
            </a:pPr>
            <a:r>
              <a:rPr lang="en-US" dirty="0"/>
              <a:t>Note: Students will want to wait until their official grades have been posted before requesting their official transcripts.</a:t>
            </a:r>
          </a:p>
          <a:p>
            <a:pPr marL="291636" indent="-291636">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40C9D364-2EA9-4DEB-BAC9-0E1A50DD564F}" type="slidenum">
              <a:rPr lang="en-US" smtClean="0"/>
              <a:t>26</a:t>
            </a:fld>
            <a:endParaRPr lang="en-US"/>
          </a:p>
        </p:txBody>
      </p:sp>
    </p:spTree>
    <p:extLst>
      <p:ext uri="{BB962C8B-B14F-4D97-AF65-F5344CB8AC3E}">
        <p14:creationId xmlns:p14="http://schemas.microsoft.com/office/powerpoint/2010/main" val="16211833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students and parents have questions or need assistance, they should always reach out to our office first. We will help them troubleshoot and answer these common questions. </a:t>
            </a:r>
          </a:p>
          <a:p>
            <a:br>
              <a:rPr lang="en-US" dirty="0"/>
            </a:br>
            <a:r>
              <a:rPr lang="en-US" dirty="0"/>
              <a:t>An important note is that the student needs to be the one to contact us. In the case of the service desk, they will not talk to the parent unless the student is present on the phone. </a:t>
            </a:r>
          </a:p>
          <a:p>
            <a:endParaRPr lang="en-US" dirty="0"/>
          </a:p>
          <a:p>
            <a:r>
              <a:rPr lang="en-US" dirty="0"/>
              <a:t>One key reminder we have regarding the service desk is please make sure that you are calling from a quiet, private place. Often, they’ll receive calls from students and our instructors in loud areas where it makes it more difficult for them to do their job. Additionally, they need to be able to confirm your private information and it becomes a security concern on their end if you calling in a public, noisy area. </a:t>
            </a:r>
          </a:p>
        </p:txBody>
      </p:sp>
      <p:sp>
        <p:nvSpPr>
          <p:cNvPr id="4" name="Slide Number Placeholder 3"/>
          <p:cNvSpPr>
            <a:spLocks noGrp="1"/>
          </p:cNvSpPr>
          <p:nvPr>
            <p:ph type="sldNum" sz="quarter" idx="5"/>
          </p:nvPr>
        </p:nvSpPr>
        <p:spPr/>
        <p:txBody>
          <a:bodyPr/>
          <a:lstStyle/>
          <a:p>
            <a:fld id="{40C9D364-2EA9-4DEB-BAC9-0E1A50DD564F}" type="slidenum">
              <a:rPr lang="en-US" smtClean="0"/>
              <a:t>27</a:t>
            </a:fld>
            <a:endParaRPr lang="en-US"/>
          </a:p>
        </p:txBody>
      </p:sp>
    </p:spTree>
    <p:extLst>
      <p:ext uri="{BB962C8B-B14F-4D97-AF65-F5344CB8AC3E}">
        <p14:creationId xmlns:p14="http://schemas.microsoft.com/office/powerpoint/2010/main" val="2964708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C9D364-2EA9-4DEB-BAC9-0E1A50DD564F}" type="slidenum">
              <a:rPr lang="en-US" smtClean="0"/>
              <a:t>28</a:t>
            </a:fld>
            <a:endParaRPr lang="en-US"/>
          </a:p>
        </p:txBody>
      </p:sp>
    </p:spTree>
    <p:extLst>
      <p:ext uri="{BB962C8B-B14F-4D97-AF65-F5344CB8AC3E}">
        <p14:creationId xmlns:p14="http://schemas.microsoft.com/office/powerpoint/2010/main" val="3299529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Partners will go to meet their liaison in one of these rooms</a:t>
            </a:r>
          </a:p>
        </p:txBody>
      </p:sp>
      <p:sp>
        <p:nvSpPr>
          <p:cNvPr id="4" name="Slide Number Placeholder 3"/>
          <p:cNvSpPr>
            <a:spLocks noGrp="1"/>
          </p:cNvSpPr>
          <p:nvPr>
            <p:ph type="sldNum" sz="quarter" idx="5"/>
          </p:nvPr>
        </p:nvSpPr>
        <p:spPr/>
        <p:txBody>
          <a:bodyPr/>
          <a:lstStyle/>
          <a:p>
            <a:fld id="{40C9D364-2EA9-4DEB-BAC9-0E1A50DD564F}" type="slidenum">
              <a:rPr lang="en-US" smtClean="0"/>
              <a:t>30</a:t>
            </a:fld>
            <a:endParaRPr lang="en-US"/>
          </a:p>
        </p:txBody>
      </p:sp>
    </p:spTree>
    <p:extLst>
      <p:ext uri="{BB962C8B-B14F-4D97-AF65-F5344CB8AC3E}">
        <p14:creationId xmlns:p14="http://schemas.microsoft.com/office/powerpoint/2010/main" val="1228759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 Discussion</a:t>
            </a:r>
          </a:p>
        </p:txBody>
      </p:sp>
      <p:sp>
        <p:nvSpPr>
          <p:cNvPr id="4" name="Slide Number Placeholder 3"/>
          <p:cNvSpPr>
            <a:spLocks noGrp="1"/>
          </p:cNvSpPr>
          <p:nvPr>
            <p:ph type="sldNum" sz="quarter" idx="5"/>
          </p:nvPr>
        </p:nvSpPr>
        <p:spPr/>
        <p:txBody>
          <a:bodyPr/>
          <a:lstStyle/>
          <a:p>
            <a:fld id="{40C9D364-2EA9-4DEB-BAC9-0E1A50DD564F}" type="slidenum">
              <a:rPr lang="en-US" smtClean="0"/>
              <a:t>3</a:t>
            </a:fld>
            <a:endParaRPr lang="en-US"/>
          </a:p>
        </p:txBody>
      </p:sp>
    </p:spTree>
    <p:extLst>
      <p:ext uri="{BB962C8B-B14F-4D97-AF65-F5344CB8AC3E}">
        <p14:creationId xmlns:p14="http://schemas.microsoft.com/office/powerpoint/2010/main" val="4156965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there’s quite a bit of overlap between what questions we are asked from students and what questions we are asked from Parents. </a:t>
            </a:r>
          </a:p>
          <a:p>
            <a:r>
              <a:rPr lang="en-US" dirty="0"/>
              <a:t>Often times, parents ask us the same questions students do on behalf of their own students.  </a:t>
            </a:r>
          </a:p>
        </p:txBody>
      </p:sp>
      <p:sp>
        <p:nvSpPr>
          <p:cNvPr id="4" name="Slide Number Placeholder 3"/>
          <p:cNvSpPr>
            <a:spLocks noGrp="1"/>
          </p:cNvSpPr>
          <p:nvPr>
            <p:ph type="sldNum" sz="quarter" idx="5"/>
          </p:nvPr>
        </p:nvSpPr>
        <p:spPr/>
        <p:txBody>
          <a:bodyPr/>
          <a:lstStyle/>
          <a:p>
            <a:fld id="{40C9D364-2EA9-4DEB-BAC9-0E1A50DD564F}" type="slidenum">
              <a:rPr lang="en-US" smtClean="0"/>
              <a:t>4</a:t>
            </a:fld>
            <a:endParaRPr lang="en-US"/>
          </a:p>
        </p:txBody>
      </p:sp>
    </p:spTree>
    <p:extLst>
      <p:ext uri="{BB962C8B-B14F-4D97-AF65-F5344CB8AC3E}">
        <p14:creationId xmlns:p14="http://schemas.microsoft.com/office/powerpoint/2010/main" val="1393116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common point of confusion that we often must explain to students and parents is that students will have two separate account credentials. It’s important for students and their parents to know the differences and uses for both accounts. </a:t>
            </a:r>
          </a:p>
          <a:p>
            <a:endParaRPr lang="en-US" dirty="0"/>
          </a:p>
          <a:p>
            <a:r>
              <a:rPr lang="en-US" dirty="0"/>
              <a:t>CiHS.CWU.EDU is only used for registration and students must use this site to register each term.. Students will create this account first using their personal email address and password. </a:t>
            </a:r>
          </a:p>
          <a:p>
            <a:endParaRPr lang="en-US" dirty="0"/>
          </a:p>
          <a:p>
            <a:r>
              <a:rPr lang="en-US" dirty="0"/>
              <a:t>MyCWU account is created after students have signed up through CIHS. MyCWU is the student’s official CWU account will be used for everything else as it is the key for students to access resources, check grades, request their transcripts, Student evaluation of instruction (SEOI) etc. </a:t>
            </a:r>
          </a:p>
        </p:txBody>
      </p:sp>
      <p:sp>
        <p:nvSpPr>
          <p:cNvPr id="4" name="Slide Number Placeholder 3"/>
          <p:cNvSpPr>
            <a:spLocks noGrp="1"/>
          </p:cNvSpPr>
          <p:nvPr>
            <p:ph type="sldNum" sz="quarter" idx="5"/>
          </p:nvPr>
        </p:nvSpPr>
        <p:spPr/>
        <p:txBody>
          <a:bodyPr/>
          <a:lstStyle/>
          <a:p>
            <a:fld id="{40C9D364-2EA9-4DEB-BAC9-0E1A50DD564F}" type="slidenum">
              <a:rPr lang="en-US" smtClean="0"/>
              <a:t>5</a:t>
            </a:fld>
            <a:endParaRPr lang="en-US"/>
          </a:p>
        </p:txBody>
      </p:sp>
    </p:spTree>
    <p:extLst>
      <p:ext uri="{BB962C8B-B14F-4D97-AF65-F5344CB8AC3E}">
        <p14:creationId xmlns:p14="http://schemas.microsoft.com/office/powerpoint/2010/main" val="592857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registration period or the time students must register are very specific. </a:t>
            </a:r>
          </a:p>
          <a:p>
            <a:r>
              <a:rPr lang="en-US" dirty="0"/>
              <a:t>Registration period including registration deadlines are on page 13 of your packet.</a:t>
            </a:r>
          </a:p>
          <a:p>
            <a:r>
              <a:rPr lang="en-US" dirty="0"/>
              <a:t>The screenshot on the right-hand side is what CiHS portal home page looks like.</a:t>
            </a:r>
          </a:p>
          <a:p>
            <a:r>
              <a:rPr lang="en-US" dirty="0"/>
              <a:t>The first step students need to take is go to this website and click the high school student tile. </a:t>
            </a:r>
          </a:p>
        </p:txBody>
      </p:sp>
      <p:sp>
        <p:nvSpPr>
          <p:cNvPr id="4" name="Slide Number Placeholder 3"/>
          <p:cNvSpPr>
            <a:spLocks noGrp="1"/>
          </p:cNvSpPr>
          <p:nvPr>
            <p:ph type="sldNum" sz="quarter" idx="5"/>
          </p:nvPr>
        </p:nvSpPr>
        <p:spPr/>
        <p:txBody>
          <a:bodyPr/>
          <a:lstStyle/>
          <a:p>
            <a:fld id="{40C9D364-2EA9-4DEB-BAC9-0E1A50DD564F}" type="slidenum">
              <a:rPr lang="en-US" smtClean="0"/>
              <a:t>6</a:t>
            </a:fld>
            <a:endParaRPr lang="en-US"/>
          </a:p>
        </p:txBody>
      </p:sp>
    </p:spTree>
    <p:extLst>
      <p:ext uri="{BB962C8B-B14F-4D97-AF65-F5344CB8AC3E}">
        <p14:creationId xmlns:p14="http://schemas.microsoft.com/office/powerpoint/2010/main" val="2464967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bring up a sign in page as seen on this slide.</a:t>
            </a:r>
          </a:p>
          <a:p>
            <a:r>
              <a:rPr lang="en-US" dirty="0"/>
              <a:t>New students will create a CiHS account by clicking the “Start New Application button” circled in red. This will bring up a webform that the students will need to complete to provide us with their information. </a:t>
            </a:r>
          </a:p>
          <a:p>
            <a:r>
              <a:rPr lang="en-US" dirty="0"/>
              <a:t>Returning students will log in to their already existing CiHS account. </a:t>
            </a:r>
          </a:p>
          <a:p>
            <a:r>
              <a:rPr lang="en-US" dirty="0"/>
              <a:t>Students will not be able to start a new application if the registration period is not active. </a:t>
            </a:r>
          </a:p>
          <a:p>
            <a:r>
              <a:rPr lang="en-US" dirty="0"/>
              <a:t>CiHS account is created by the student with their own email and password. Remind them to keep this login information secure</a:t>
            </a:r>
          </a:p>
        </p:txBody>
      </p:sp>
      <p:sp>
        <p:nvSpPr>
          <p:cNvPr id="4" name="Slide Number Placeholder 3"/>
          <p:cNvSpPr>
            <a:spLocks noGrp="1"/>
          </p:cNvSpPr>
          <p:nvPr>
            <p:ph type="sldNum" sz="quarter" idx="5"/>
          </p:nvPr>
        </p:nvSpPr>
        <p:spPr/>
        <p:txBody>
          <a:bodyPr/>
          <a:lstStyle/>
          <a:p>
            <a:fld id="{40C9D364-2EA9-4DEB-BAC9-0E1A50DD564F}" type="slidenum">
              <a:rPr lang="en-US" smtClean="0"/>
              <a:t>7</a:t>
            </a:fld>
            <a:endParaRPr lang="en-US"/>
          </a:p>
        </p:txBody>
      </p:sp>
    </p:spTree>
    <p:extLst>
      <p:ext uri="{BB962C8B-B14F-4D97-AF65-F5344CB8AC3E}">
        <p14:creationId xmlns:p14="http://schemas.microsoft.com/office/powerpoint/2010/main" val="477310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should use their legal first and last name. This is because the information they enter to create their CiHS account will be used to create their official MyCWU account. We want to ensure that this data is accurate, so students do not run into issues requesting their official transcripts. If students have a preferred name, they will be able to update their official CWU account with that information. </a:t>
            </a:r>
          </a:p>
          <a:p>
            <a:endParaRPr lang="en-US" dirty="0"/>
          </a:p>
          <a:p>
            <a:r>
              <a:rPr lang="en-US" dirty="0"/>
              <a:t>Students should take their time when creating their account. They should always review it to make sure their information is accurate before they submit it to create their account. </a:t>
            </a:r>
          </a:p>
          <a:p>
            <a:r>
              <a:rPr lang="en-US" dirty="0"/>
              <a:t>Students who use chrome or a browser with autofill need to make sure that the student’s name and email address do not get auto-filled to their parent/guardian’s name and email. </a:t>
            </a:r>
          </a:p>
          <a:p>
            <a:r>
              <a:rPr lang="en-US" dirty="0"/>
              <a:t>Some items we’ve seen become issues are students will enter their parents name and then autofill will update the student’s first name to their parents. </a:t>
            </a:r>
          </a:p>
          <a:p>
            <a:endParaRPr lang="en-US" dirty="0"/>
          </a:p>
          <a:p>
            <a:r>
              <a:rPr lang="en-US" dirty="0"/>
              <a:t>Mailing address – Students need to enter the address where they receive their mail. If a student has a PO Box, they should put that down. Sometimes students have brand new homes or issues where it won’t accept the student’s account because their address cannot be verified. Smarty.com link is where students can enter in their mailing address, and it will give them results to determine why it’s not being verified. </a:t>
            </a:r>
          </a:p>
          <a:p>
            <a:endParaRPr lang="en-US" dirty="0"/>
          </a:p>
          <a:p>
            <a:r>
              <a:rPr lang="en-US" dirty="0"/>
              <a:t>Email address – Students should use their personal email address over school district email. This is because students may have difficulty recovering their MyCWU account if they use school district emails which typically deactivate after high school graduation. </a:t>
            </a:r>
            <a:r>
              <a:rPr lang="en-US" dirty="0" err="1"/>
              <a:t>Icloud</a:t>
            </a:r>
            <a:r>
              <a:rPr lang="en-US" dirty="0"/>
              <a:t> emails sometimes return to sender due to storage issues. Students can still use </a:t>
            </a:r>
            <a:r>
              <a:rPr lang="en-US" dirty="0" err="1"/>
              <a:t>icloud</a:t>
            </a:r>
            <a:r>
              <a:rPr lang="en-US" dirty="0"/>
              <a:t> but they need to make sure they have enough data to receive emails. </a:t>
            </a:r>
          </a:p>
          <a:p>
            <a:endParaRPr lang="en-US" dirty="0"/>
          </a:p>
        </p:txBody>
      </p:sp>
      <p:sp>
        <p:nvSpPr>
          <p:cNvPr id="4" name="Slide Number Placeholder 3"/>
          <p:cNvSpPr>
            <a:spLocks noGrp="1"/>
          </p:cNvSpPr>
          <p:nvPr>
            <p:ph type="sldNum" sz="quarter" idx="5"/>
          </p:nvPr>
        </p:nvSpPr>
        <p:spPr/>
        <p:txBody>
          <a:bodyPr/>
          <a:lstStyle/>
          <a:p>
            <a:fld id="{40C9D364-2EA9-4DEB-BAC9-0E1A50DD564F}" type="slidenum">
              <a:rPr lang="en-US" smtClean="0"/>
              <a:t>8</a:t>
            </a:fld>
            <a:endParaRPr lang="en-US"/>
          </a:p>
        </p:txBody>
      </p:sp>
    </p:spTree>
    <p:extLst>
      <p:ext uri="{BB962C8B-B14F-4D97-AF65-F5344CB8AC3E}">
        <p14:creationId xmlns:p14="http://schemas.microsoft.com/office/powerpoint/2010/main" val="1325345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is a screenshot of the student’s homepage within their CiHS account. After a student has successfully created or logged into their account, this will be the first thing they see. </a:t>
            </a:r>
          </a:p>
          <a:p>
            <a:r>
              <a:rPr lang="en-US" dirty="0"/>
              <a:t>The next step they need to complete in order to register is click the “Apply for Classes” button. </a:t>
            </a:r>
          </a:p>
        </p:txBody>
      </p:sp>
      <p:sp>
        <p:nvSpPr>
          <p:cNvPr id="4" name="Slide Number Placeholder 3"/>
          <p:cNvSpPr>
            <a:spLocks noGrp="1"/>
          </p:cNvSpPr>
          <p:nvPr>
            <p:ph type="sldNum" sz="quarter" idx="5"/>
          </p:nvPr>
        </p:nvSpPr>
        <p:spPr/>
        <p:txBody>
          <a:bodyPr/>
          <a:lstStyle/>
          <a:p>
            <a:fld id="{40C9D364-2EA9-4DEB-BAC9-0E1A50DD564F}" type="slidenum">
              <a:rPr lang="en-US" smtClean="0"/>
              <a:t>9</a:t>
            </a:fld>
            <a:endParaRPr lang="en-US"/>
          </a:p>
        </p:txBody>
      </p:sp>
    </p:spTree>
    <p:extLst>
      <p:ext uri="{BB962C8B-B14F-4D97-AF65-F5344CB8AC3E}">
        <p14:creationId xmlns:p14="http://schemas.microsoft.com/office/powerpoint/2010/main" val="2461797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solidFill>
          <a:schemeClr val="bg1"/>
        </a:solidFill>
        <a:effectLst/>
      </p:bgPr>
    </p:bg>
    <p:spTree>
      <p:nvGrpSpPr>
        <p:cNvPr id="1" name=""/>
        <p:cNvGrpSpPr/>
        <p:nvPr/>
      </p:nvGrpSpPr>
      <p:grpSpPr>
        <a:xfrm>
          <a:off x="0" y="0"/>
          <a:ext cx="0" cy="0"/>
          <a:chOff x="0" y="0"/>
          <a:chExt cx="0" cy="0"/>
        </a:xfrm>
      </p:grpSpPr>
      <p:pic>
        <p:nvPicPr>
          <p:cNvPr id="11" name="Picture 10" descr="Icon&#10;&#10;Description automatically generated with medium confidence">
            <a:extLst>
              <a:ext uri="{FF2B5EF4-FFF2-40B4-BE49-F238E27FC236}">
                <a16:creationId xmlns:a16="http://schemas.microsoft.com/office/drawing/2014/main" id="{7714F355-5A12-8230-A04F-DB4CFD8AABEA}"/>
              </a:ext>
            </a:extLst>
          </p:cNvPr>
          <p:cNvPicPr>
            <a:picLocks noChangeAspect="1"/>
          </p:cNvPicPr>
          <p:nvPr userDrawn="1"/>
        </p:nvPicPr>
        <p:blipFill>
          <a:blip r:embed="rId2"/>
          <a:stretch>
            <a:fillRect/>
          </a:stretch>
        </p:blipFill>
        <p:spPr>
          <a:xfrm>
            <a:off x="466380" y="444964"/>
            <a:ext cx="2588970" cy="880710"/>
          </a:xfrm>
          <a:prstGeom prst="rect">
            <a:avLst/>
          </a:prstGeom>
        </p:spPr>
      </p:pic>
      <p:sp>
        <p:nvSpPr>
          <p:cNvPr id="12" name="Rectangle 11">
            <a:extLst>
              <a:ext uri="{FF2B5EF4-FFF2-40B4-BE49-F238E27FC236}">
                <a16:creationId xmlns:a16="http://schemas.microsoft.com/office/drawing/2014/main" id="{510AB1F3-14CD-D36B-2893-AF8FBE5A1FD6}"/>
              </a:ext>
            </a:extLst>
          </p:cNvPr>
          <p:cNvSpPr/>
          <p:nvPr userDrawn="1"/>
        </p:nvSpPr>
        <p:spPr>
          <a:xfrm>
            <a:off x="0" y="6615953"/>
            <a:ext cx="12192000" cy="242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Inter Semi Bold" panose="02000503000000020004" pitchFamily="2" charset="0"/>
            </a:endParaRPr>
          </a:p>
        </p:txBody>
      </p:sp>
      <p:sp>
        <p:nvSpPr>
          <p:cNvPr id="13" name="Parallelogram 12">
            <a:extLst>
              <a:ext uri="{FF2B5EF4-FFF2-40B4-BE49-F238E27FC236}">
                <a16:creationId xmlns:a16="http://schemas.microsoft.com/office/drawing/2014/main" id="{8AF521B1-0959-DD5C-DF44-001AD62FE3E8}"/>
              </a:ext>
            </a:extLst>
          </p:cNvPr>
          <p:cNvSpPr>
            <a:spLocks noGrp="1" noRot="1" noMove="1" noResize="1" noEditPoints="1" noAdjustHandles="1" noChangeArrowheads="1" noChangeShapeType="1"/>
          </p:cNvSpPr>
          <p:nvPr userDrawn="1"/>
        </p:nvSpPr>
        <p:spPr>
          <a:xfrm rot="10800000">
            <a:off x="738174" y="4967620"/>
            <a:ext cx="2043952" cy="369591"/>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32" name="Title 4">
            <a:extLst>
              <a:ext uri="{FF2B5EF4-FFF2-40B4-BE49-F238E27FC236}">
                <a16:creationId xmlns:a16="http://schemas.microsoft.com/office/drawing/2014/main" id="{376BA4C8-0C0E-46AB-C70B-892A65D9005C}"/>
              </a:ext>
            </a:extLst>
          </p:cNvPr>
          <p:cNvSpPr>
            <a:spLocks noGrp="1"/>
          </p:cNvSpPr>
          <p:nvPr>
            <p:ph type="title"/>
          </p:nvPr>
        </p:nvSpPr>
        <p:spPr>
          <a:xfrm>
            <a:off x="-1" y="1736355"/>
            <a:ext cx="6909343" cy="2234458"/>
          </a:xfrm>
          <a:prstGeom prst="rect">
            <a:avLst/>
          </a:prstGeom>
          <a:noFill/>
        </p:spPr>
        <p:txBody>
          <a:bodyPr wrap="square" lIns="731520" tIns="365760" rIns="365760" bIns="365760" anchor="t" anchorCtr="0">
            <a:spAutoFit/>
          </a:bodyPr>
          <a:lstStyle>
            <a:lvl1pPr algn="l">
              <a:defRPr lang="en-US" sz="5400" noProof="0" dirty="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Master title style</a:t>
            </a:r>
          </a:p>
        </p:txBody>
      </p:sp>
      <p:pic>
        <p:nvPicPr>
          <p:cNvPr id="2" name="Picture Placeholder 61">
            <a:extLst>
              <a:ext uri="{FF2B5EF4-FFF2-40B4-BE49-F238E27FC236}">
                <a16:creationId xmlns:a16="http://schemas.microsoft.com/office/drawing/2014/main" id="{DFCBF4DC-4D3D-3103-8752-1DD7E5D5640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768" t="16659" r="210" b="-113"/>
          <a:stretch/>
        </p:blipFill>
        <p:spPr>
          <a:xfrm>
            <a:off x="1357163" y="-2540"/>
            <a:ext cx="10837288" cy="6627495"/>
          </a:xfrm>
          <a:custGeom>
            <a:avLst/>
            <a:gdLst>
              <a:gd name="connsiteX0" fmla="*/ 0 w 10952481"/>
              <a:gd name="connsiteY0" fmla="*/ 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0 w 10952481"/>
              <a:gd name="connsiteY4" fmla="*/ 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3098800 w 10952481"/>
              <a:gd name="connsiteY4"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2326640 w 10952481"/>
              <a:gd name="connsiteY4" fmla="*/ 1727200 h 6858000"/>
              <a:gd name="connsiteX5" fmla="*/ 3098800 w 10952481"/>
              <a:gd name="connsiteY5"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300480 w 10952481"/>
              <a:gd name="connsiteY4" fmla="*/ 3972560 h 6858000"/>
              <a:gd name="connsiteX5" fmla="*/ 2326640 w 10952481"/>
              <a:gd name="connsiteY5" fmla="*/ 1727200 h 6858000"/>
              <a:gd name="connsiteX6" fmla="*/ 3098800 w 10952481"/>
              <a:gd name="connsiteY6"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300480 w 10952481"/>
              <a:gd name="connsiteY4" fmla="*/ 3972560 h 6858000"/>
              <a:gd name="connsiteX5" fmla="*/ 2032000 w 10952481"/>
              <a:gd name="connsiteY5" fmla="*/ 2357120 h 6858000"/>
              <a:gd name="connsiteX6" fmla="*/ 2326640 w 10952481"/>
              <a:gd name="connsiteY6" fmla="*/ 1727200 h 6858000"/>
              <a:gd name="connsiteX7" fmla="*/ 3098800 w 10952481"/>
              <a:gd name="connsiteY7"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300480 w 10952481"/>
              <a:gd name="connsiteY4" fmla="*/ 3972560 h 6858000"/>
              <a:gd name="connsiteX5" fmla="*/ 5643880 w 10952481"/>
              <a:gd name="connsiteY5" fmla="*/ 1722120 h 6858000"/>
              <a:gd name="connsiteX6" fmla="*/ 2326640 w 10952481"/>
              <a:gd name="connsiteY6" fmla="*/ 1727200 h 6858000"/>
              <a:gd name="connsiteX7" fmla="*/ 3098800 w 10952481"/>
              <a:gd name="connsiteY7"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300480 w 10952481"/>
              <a:gd name="connsiteY4" fmla="*/ 3972560 h 6858000"/>
              <a:gd name="connsiteX5" fmla="*/ 3164840 w 10952481"/>
              <a:gd name="connsiteY5" fmla="*/ 3012440 h 6858000"/>
              <a:gd name="connsiteX6" fmla="*/ 5643880 w 10952481"/>
              <a:gd name="connsiteY6" fmla="*/ 1722120 h 6858000"/>
              <a:gd name="connsiteX7" fmla="*/ 2326640 w 10952481"/>
              <a:gd name="connsiteY7" fmla="*/ 1727200 h 6858000"/>
              <a:gd name="connsiteX8" fmla="*/ 3098800 w 10952481"/>
              <a:gd name="connsiteY8"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300480 w 10952481"/>
              <a:gd name="connsiteY4" fmla="*/ 3972560 h 6858000"/>
              <a:gd name="connsiteX5" fmla="*/ 5628640 w 10952481"/>
              <a:gd name="connsiteY5" fmla="*/ 3967480 h 6858000"/>
              <a:gd name="connsiteX6" fmla="*/ 5643880 w 10952481"/>
              <a:gd name="connsiteY6" fmla="*/ 1722120 h 6858000"/>
              <a:gd name="connsiteX7" fmla="*/ 2326640 w 10952481"/>
              <a:gd name="connsiteY7" fmla="*/ 1727200 h 6858000"/>
              <a:gd name="connsiteX8" fmla="*/ 3098800 w 10952481"/>
              <a:gd name="connsiteY8"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066800 w 10952481"/>
              <a:gd name="connsiteY4" fmla="*/ 4500880 h 6858000"/>
              <a:gd name="connsiteX5" fmla="*/ 1300480 w 10952481"/>
              <a:gd name="connsiteY5" fmla="*/ 3972560 h 6858000"/>
              <a:gd name="connsiteX6" fmla="*/ 5628640 w 10952481"/>
              <a:gd name="connsiteY6" fmla="*/ 3967480 h 6858000"/>
              <a:gd name="connsiteX7" fmla="*/ 5643880 w 10952481"/>
              <a:gd name="connsiteY7" fmla="*/ 1722120 h 6858000"/>
              <a:gd name="connsiteX8" fmla="*/ 2326640 w 10952481"/>
              <a:gd name="connsiteY8" fmla="*/ 1727200 h 6858000"/>
              <a:gd name="connsiteX9" fmla="*/ 3098800 w 10952481"/>
              <a:gd name="connsiteY9"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863600 w 10952481"/>
              <a:gd name="connsiteY4" fmla="*/ 4963160 h 6858000"/>
              <a:gd name="connsiteX5" fmla="*/ 1300480 w 10952481"/>
              <a:gd name="connsiteY5" fmla="*/ 3972560 h 6858000"/>
              <a:gd name="connsiteX6" fmla="*/ 5628640 w 10952481"/>
              <a:gd name="connsiteY6" fmla="*/ 3967480 h 6858000"/>
              <a:gd name="connsiteX7" fmla="*/ 5643880 w 10952481"/>
              <a:gd name="connsiteY7" fmla="*/ 1722120 h 6858000"/>
              <a:gd name="connsiteX8" fmla="*/ 2326640 w 10952481"/>
              <a:gd name="connsiteY8" fmla="*/ 1727200 h 6858000"/>
              <a:gd name="connsiteX9" fmla="*/ 3098800 w 10952481"/>
              <a:gd name="connsiteY9"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772160 w 10952481"/>
              <a:gd name="connsiteY4" fmla="*/ 5151120 h 6858000"/>
              <a:gd name="connsiteX5" fmla="*/ 863600 w 10952481"/>
              <a:gd name="connsiteY5" fmla="*/ 4963160 h 6858000"/>
              <a:gd name="connsiteX6" fmla="*/ 1300480 w 10952481"/>
              <a:gd name="connsiteY6" fmla="*/ 3972560 h 6858000"/>
              <a:gd name="connsiteX7" fmla="*/ 5628640 w 10952481"/>
              <a:gd name="connsiteY7" fmla="*/ 3967480 h 6858000"/>
              <a:gd name="connsiteX8" fmla="*/ 5643880 w 10952481"/>
              <a:gd name="connsiteY8" fmla="*/ 1722120 h 6858000"/>
              <a:gd name="connsiteX9" fmla="*/ 2326640 w 10952481"/>
              <a:gd name="connsiteY9" fmla="*/ 1727200 h 6858000"/>
              <a:gd name="connsiteX10" fmla="*/ 3098800 w 10952481"/>
              <a:gd name="connsiteY10"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544320 w 10952481"/>
              <a:gd name="connsiteY4" fmla="*/ 4963160 h 6858000"/>
              <a:gd name="connsiteX5" fmla="*/ 863600 w 10952481"/>
              <a:gd name="connsiteY5" fmla="*/ 4963160 h 6858000"/>
              <a:gd name="connsiteX6" fmla="*/ 1300480 w 10952481"/>
              <a:gd name="connsiteY6" fmla="*/ 3972560 h 6858000"/>
              <a:gd name="connsiteX7" fmla="*/ 5628640 w 10952481"/>
              <a:gd name="connsiteY7" fmla="*/ 3967480 h 6858000"/>
              <a:gd name="connsiteX8" fmla="*/ 5643880 w 10952481"/>
              <a:gd name="connsiteY8" fmla="*/ 1722120 h 6858000"/>
              <a:gd name="connsiteX9" fmla="*/ 2326640 w 10952481"/>
              <a:gd name="connsiteY9" fmla="*/ 1727200 h 6858000"/>
              <a:gd name="connsiteX10" fmla="*/ 3098800 w 10952481"/>
              <a:gd name="connsiteY10"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544320 w 10952481"/>
              <a:gd name="connsiteY4" fmla="*/ 4963160 h 6858000"/>
              <a:gd name="connsiteX5" fmla="*/ 863600 w 10952481"/>
              <a:gd name="connsiteY5" fmla="*/ 4963160 h 6858000"/>
              <a:gd name="connsiteX6" fmla="*/ 1300480 w 10952481"/>
              <a:gd name="connsiteY6" fmla="*/ 3972560 h 6858000"/>
              <a:gd name="connsiteX7" fmla="*/ 5633402 w 10952481"/>
              <a:gd name="connsiteY7" fmla="*/ 3969068 h 6858000"/>
              <a:gd name="connsiteX8" fmla="*/ 5643880 w 10952481"/>
              <a:gd name="connsiteY8" fmla="*/ 1722120 h 6858000"/>
              <a:gd name="connsiteX9" fmla="*/ 2326640 w 10952481"/>
              <a:gd name="connsiteY9" fmla="*/ 1727200 h 6858000"/>
              <a:gd name="connsiteX10" fmla="*/ 3098800 w 10952481"/>
              <a:gd name="connsiteY10"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544320 w 10952481"/>
              <a:gd name="connsiteY4" fmla="*/ 4963160 h 6858000"/>
              <a:gd name="connsiteX5" fmla="*/ 863600 w 10952481"/>
              <a:gd name="connsiteY5" fmla="*/ 4963160 h 6858000"/>
              <a:gd name="connsiteX6" fmla="*/ 1300480 w 10952481"/>
              <a:gd name="connsiteY6" fmla="*/ 3972560 h 6858000"/>
              <a:gd name="connsiteX7" fmla="*/ 5633402 w 10952481"/>
              <a:gd name="connsiteY7" fmla="*/ 3969068 h 6858000"/>
              <a:gd name="connsiteX8" fmla="*/ 5637530 w 10952481"/>
              <a:gd name="connsiteY8" fmla="*/ 1730057 h 6858000"/>
              <a:gd name="connsiteX9" fmla="*/ 2326640 w 10952481"/>
              <a:gd name="connsiteY9" fmla="*/ 1727200 h 6858000"/>
              <a:gd name="connsiteX10" fmla="*/ 3098800 w 10952481"/>
              <a:gd name="connsiteY10"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544320 w 10952481"/>
              <a:gd name="connsiteY4" fmla="*/ 4963160 h 6858000"/>
              <a:gd name="connsiteX5" fmla="*/ 863600 w 10952481"/>
              <a:gd name="connsiteY5" fmla="*/ 4963160 h 6858000"/>
              <a:gd name="connsiteX6" fmla="*/ 1305243 w 10952481"/>
              <a:gd name="connsiteY6" fmla="*/ 3969385 h 6858000"/>
              <a:gd name="connsiteX7" fmla="*/ 5633402 w 10952481"/>
              <a:gd name="connsiteY7" fmla="*/ 3969068 h 6858000"/>
              <a:gd name="connsiteX8" fmla="*/ 5637530 w 10952481"/>
              <a:gd name="connsiteY8" fmla="*/ 1730057 h 6858000"/>
              <a:gd name="connsiteX9" fmla="*/ 2326640 w 10952481"/>
              <a:gd name="connsiteY9" fmla="*/ 1727200 h 6858000"/>
              <a:gd name="connsiteX10" fmla="*/ 3098800 w 10952481"/>
              <a:gd name="connsiteY10"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544320 w 10952481"/>
              <a:gd name="connsiteY4" fmla="*/ 4963160 h 6858000"/>
              <a:gd name="connsiteX5" fmla="*/ 863600 w 10952481"/>
              <a:gd name="connsiteY5" fmla="*/ 4963160 h 6858000"/>
              <a:gd name="connsiteX6" fmla="*/ 1305243 w 10952481"/>
              <a:gd name="connsiteY6" fmla="*/ 3969385 h 6858000"/>
              <a:gd name="connsiteX7" fmla="*/ 5633402 w 10952481"/>
              <a:gd name="connsiteY7" fmla="*/ 3969068 h 6858000"/>
              <a:gd name="connsiteX8" fmla="*/ 5637530 w 10952481"/>
              <a:gd name="connsiteY8" fmla="*/ 1730057 h 6858000"/>
              <a:gd name="connsiteX9" fmla="*/ 2326640 w 10952481"/>
              <a:gd name="connsiteY9" fmla="*/ 1727200 h 6858000"/>
              <a:gd name="connsiteX10" fmla="*/ 3098800 w 10952481"/>
              <a:gd name="connsiteY10"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163955 w 10952481"/>
              <a:gd name="connsiteY4" fmla="*/ 5432425 h 6858000"/>
              <a:gd name="connsiteX5" fmla="*/ 1544320 w 10952481"/>
              <a:gd name="connsiteY5" fmla="*/ 4963160 h 6858000"/>
              <a:gd name="connsiteX6" fmla="*/ 863600 w 10952481"/>
              <a:gd name="connsiteY6" fmla="*/ 4963160 h 6858000"/>
              <a:gd name="connsiteX7" fmla="*/ 1305243 w 10952481"/>
              <a:gd name="connsiteY7" fmla="*/ 3969385 h 6858000"/>
              <a:gd name="connsiteX8" fmla="*/ 5633402 w 10952481"/>
              <a:gd name="connsiteY8" fmla="*/ 3969068 h 6858000"/>
              <a:gd name="connsiteX9" fmla="*/ 5637530 w 10952481"/>
              <a:gd name="connsiteY9" fmla="*/ 1730057 h 6858000"/>
              <a:gd name="connsiteX10" fmla="*/ 2326640 w 10952481"/>
              <a:gd name="connsiteY10" fmla="*/ 1727200 h 6858000"/>
              <a:gd name="connsiteX11" fmla="*/ 3098800 w 10952481"/>
              <a:gd name="connsiteY11"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741680 w 10952481"/>
              <a:gd name="connsiteY4" fmla="*/ 5337175 h 6858000"/>
              <a:gd name="connsiteX5" fmla="*/ 1544320 w 10952481"/>
              <a:gd name="connsiteY5" fmla="*/ 4963160 h 6858000"/>
              <a:gd name="connsiteX6" fmla="*/ 863600 w 10952481"/>
              <a:gd name="connsiteY6" fmla="*/ 4963160 h 6858000"/>
              <a:gd name="connsiteX7" fmla="*/ 1305243 w 10952481"/>
              <a:gd name="connsiteY7" fmla="*/ 3969385 h 6858000"/>
              <a:gd name="connsiteX8" fmla="*/ 5633402 w 10952481"/>
              <a:gd name="connsiteY8" fmla="*/ 3969068 h 6858000"/>
              <a:gd name="connsiteX9" fmla="*/ 5637530 w 10952481"/>
              <a:gd name="connsiteY9" fmla="*/ 1730057 h 6858000"/>
              <a:gd name="connsiteX10" fmla="*/ 2326640 w 10952481"/>
              <a:gd name="connsiteY10" fmla="*/ 1727200 h 6858000"/>
              <a:gd name="connsiteX11" fmla="*/ 3098800 w 10952481"/>
              <a:gd name="connsiteY11"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741680 w 10952481"/>
              <a:gd name="connsiteY4" fmla="*/ 5337175 h 6858000"/>
              <a:gd name="connsiteX5" fmla="*/ 1246505 w 10952481"/>
              <a:gd name="connsiteY5" fmla="*/ 5105400 h 6858000"/>
              <a:gd name="connsiteX6" fmla="*/ 1544320 w 10952481"/>
              <a:gd name="connsiteY6" fmla="*/ 4963160 h 6858000"/>
              <a:gd name="connsiteX7" fmla="*/ 863600 w 10952481"/>
              <a:gd name="connsiteY7" fmla="*/ 4963160 h 6858000"/>
              <a:gd name="connsiteX8" fmla="*/ 1305243 w 10952481"/>
              <a:gd name="connsiteY8" fmla="*/ 3969385 h 6858000"/>
              <a:gd name="connsiteX9" fmla="*/ 5633402 w 10952481"/>
              <a:gd name="connsiteY9" fmla="*/ 3969068 h 6858000"/>
              <a:gd name="connsiteX10" fmla="*/ 5637530 w 10952481"/>
              <a:gd name="connsiteY10" fmla="*/ 1730057 h 6858000"/>
              <a:gd name="connsiteX11" fmla="*/ 2326640 w 10952481"/>
              <a:gd name="connsiteY11" fmla="*/ 1727200 h 6858000"/>
              <a:gd name="connsiteX12" fmla="*/ 3098800 w 10952481"/>
              <a:gd name="connsiteY12"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741680 w 10952481"/>
              <a:gd name="connsiteY4" fmla="*/ 5337175 h 6858000"/>
              <a:gd name="connsiteX5" fmla="*/ 1313180 w 10952481"/>
              <a:gd name="connsiteY5" fmla="*/ 5337175 h 6858000"/>
              <a:gd name="connsiteX6" fmla="*/ 1544320 w 10952481"/>
              <a:gd name="connsiteY6" fmla="*/ 4963160 h 6858000"/>
              <a:gd name="connsiteX7" fmla="*/ 863600 w 10952481"/>
              <a:gd name="connsiteY7" fmla="*/ 4963160 h 6858000"/>
              <a:gd name="connsiteX8" fmla="*/ 1305243 w 10952481"/>
              <a:gd name="connsiteY8" fmla="*/ 3969385 h 6858000"/>
              <a:gd name="connsiteX9" fmla="*/ 5633402 w 10952481"/>
              <a:gd name="connsiteY9" fmla="*/ 3969068 h 6858000"/>
              <a:gd name="connsiteX10" fmla="*/ 5637530 w 10952481"/>
              <a:gd name="connsiteY10" fmla="*/ 1730057 h 6858000"/>
              <a:gd name="connsiteX11" fmla="*/ 2326640 w 10952481"/>
              <a:gd name="connsiteY11" fmla="*/ 1727200 h 6858000"/>
              <a:gd name="connsiteX12" fmla="*/ 3098800 w 10952481"/>
              <a:gd name="connsiteY12"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741680 w 10952481"/>
              <a:gd name="connsiteY4" fmla="*/ 5337175 h 6858000"/>
              <a:gd name="connsiteX5" fmla="*/ 1313180 w 10952481"/>
              <a:gd name="connsiteY5" fmla="*/ 5337175 h 6858000"/>
              <a:gd name="connsiteX6" fmla="*/ 1544320 w 10952481"/>
              <a:gd name="connsiteY6" fmla="*/ 4963160 h 6858000"/>
              <a:gd name="connsiteX7" fmla="*/ 863600 w 10952481"/>
              <a:gd name="connsiteY7" fmla="*/ 4969510 h 6858000"/>
              <a:gd name="connsiteX8" fmla="*/ 1305243 w 10952481"/>
              <a:gd name="connsiteY8" fmla="*/ 3969385 h 6858000"/>
              <a:gd name="connsiteX9" fmla="*/ 5633402 w 10952481"/>
              <a:gd name="connsiteY9" fmla="*/ 3969068 h 6858000"/>
              <a:gd name="connsiteX10" fmla="*/ 5637530 w 10952481"/>
              <a:gd name="connsiteY10" fmla="*/ 1730057 h 6858000"/>
              <a:gd name="connsiteX11" fmla="*/ 2326640 w 10952481"/>
              <a:gd name="connsiteY11" fmla="*/ 1727200 h 6858000"/>
              <a:gd name="connsiteX12" fmla="*/ 3098800 w 10952481"/>
              <a:gd name="connsiteY12"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741680 w 10952481"/>
              <a:gd name="connsiteY4" fmla="*/ 5337175 h 6858000"/>
              <a:gd name="connsiteX5" fmla="*/ 1313180 w 10952481"/>
              <a:gd name="connsiteY5" fmla="*/ 5337175 h 6858000"/>
              <a:gd name="connsiteX6" fmla="*/ 1544320 w 10952481"/>
              <a:gd name="connsiteY6" fmla="*/ 4963160 h 6858000"/>
              <a:gd name="connsiteX7" fmla="*/ 863600 w 10952481"/>
              <a:gd name="connsiteY7" fmla="*/ 4969510 h 6858000"/>
              <a:gd name="connsiteX8" fmla="*/ 1313180 w 10952481"/>
              <a:gd name="connsiteY8" fmla="*/ 3969385 h 6858000"/>
              <a:gd name="connsiteX9" fmla="*/ 5633402 w 10952481"/>
              <a:gd name="connsiteY9" fmla="*/ 3969068 h 6858000"/>
              <a:gd name="connsiteX10" fmla="*/ 5637530 w 10952481"/>
              <a:gd name="connsiteY10" fmla="*/ 1730057 h 6858000"/>
              <a:gd name="connsiteX11" fmla="*/ 2326640 w 10952481"/>
              <a:gd name="connsiteY11" fmla="*/ 1727200 h 6858000"/>
              <a:gd name="connsiteX12" fmla="*/ 3098800 w 10952481"/>
              <a:gd name="connsiteY12"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741680 w 10952481"/>
              <a:gd name="connsiteY4" fmla="*/ 5337175 h 6858000"/>
              <a:gd name="connsiteX5" fmla="*/ 1313180 w 10952481"/>
              <a:gd name="connsiteY5" fmla="*/ 5337175 h 6858000"/>
              <a:gd name="connsiteX6" fmla="*/ 1541145 w 10952481"/>
              <a:gd name="connsiteY6" fmla="*/ 4969510 h 6858000"/>
              <a:gd name="connsiteX7" fmla="*/ 863600 w 10952481"/>
              <a:gd name="connsiteY7" fmla="*/ 4969510 h 6858000"/>
              <a:gd name="connsiteX8" fmla="*/ 1313180 w 10952481"/>
              <a:gd name="connsiteY8" fmla="*/ 3969385 h 6858000"/>
              <a:gd name="connsiteX9" fmla="*/ 5633402 w 10952481"/>
              <a:gd name="connsiteY9" fmla="*/ 3969068 h 6858000"/>
              <a:gd name="connsiteX10" fmla="*/ 5637530 w 10952481"/>
              <a:gd name="connsiteY10" fmla="*/ 1730057 h 6858000"/>
              <a:gd name="connsiteX11" fmla="*/ 2326640 w 10952481"/>
              <a:gd name="connsiteY11" fmla="*/ 1727200 h 6858000"/>
              <a:gd name="connsiteX12" fmla="*/ 3098800 w 10952481"/>
              <a:gd name="connsiteY12" fmla="*/ 10160 h 6858000"/>
              <a:gd name="connsiteX0" fmla="*/ 2981960 w 10835641"/>
              <a:gd name="connsiteY0" fmla="*/ 10160 h 6858000"/>
              <a:gd name="connsiteX1" fmla="*/ 10835641 w 10835641"/>
              <a:gd name="connsiteY1" fmla="*/ 0 h 6858000"/>
              <a:gd name="connsiteX2" fmla="*/ 10835641 w 10835641"/>
              <a:gd name="connsiteY2" fmla="*/ 6858000 h 6858000"/>
              <a:gd name="connsiteX3" fmla="*/ 0 w 10835641"/>
              <a:gd name="connsiteY3" fmla="*/ 6614160 h 6858000"/>
              <a:gd name="connsiteX4" fmla="*/ 624840 w 10835641"/>
              <a:gd name="connsiteY4" fmla="*/ 5337175 h 6858000"/>
              <a:gd name="connsiteX5" fmla="*/ 1196340 w 10835641"/>
              <a:gd name="connsiteY5" fmla="*/ 5337175 h 6858000"/>
              <a:gd name="connsiteX6" fmla="*/ 1424305 w 10835641"/>
              <a:gd name="connsiteY6" fmla="*/ 4969510 h 6858000"/>
              <a:gd name="connsiteX7" fmla="*/ 746760 w 10835641"/>
              <a:gd name="connsiteY7" fmla="*/ 4969510 h 6858000"/>
              <a:gd name="connsiteX8" fmla="*/ 1196340 w 10835641"/>
              <a:gd name="connsiteY8" fmla="*/ 3969385 h 6858000"/>
              <a:gd name="connsiteX9" fmla="*/ 5516562 w 10835641"/>
              <a:gd name="connsiteY9" fmla="*/ 3969068 h 6858000"/>
              <a:gd name="connsiteX10" fmla="*/ 5520690 w 10835641"/>
              <a:gd name="connsiteY10" fmla="*/ 1730057 h 6858000"/>
              <a:gd name="connsiteX11" fmla="*/ 2209800 w 10835641"/>
              <a:gd name="connsiteY11" fmla="*/ 1727200 h 6858000"/>
              <a:gd name="connsiteX12" fmla="*/ 2981960 w 10835641"/>
              <a:gd name="connsiteY12" fmla="*/ 10160 h 6858000"/>
              <a:gd name="connsiteX0" fmla="*/ 2981960 w 10835641"/>
              <a:gd name="connsiteY0" fmla="*/ 10160 h 6614160"/>
              <a:gd name="connsiteX1" fmla="*/ 10835641 w 10835641"/>
              <a:gd name="connsiteY1" fmla="*/ 0 h 6614160"/>
              <a:gd name="connsiteX2" fmla="*/ 10830561 w 10835641"/>
              <a:gd name="connsiteY2" fmla="*/ 6609080 h 6614160"/>
              <a:gd name="connsiteX3" fmla="*/ 0 w 10835641"/>
              <a:gd name="connsiteY3" fmla="*/ 6614160 h 6614160"/>
              <a:gd name="connsiteX4" fmla="*/ 624840 w 10835641"/>
              <a:gd name="connsiteY4" fmla="*/ 5337175 h 6614160"/>
              <a:gd name="connsiteX5" fmla="*/ 1196340 w 10835641"/>
              <a:gd name="connsiteY5" fmla="*/ 5337175 h 6614160"/>
              <a:gd name="connsiteX6" fmla="*/ 1424305 w 10835641"/>
              <a:gd name="connsiteY6" fmla="*/ 4969510 h 6614160"/>
              <a:gd name="connsiteX7" fmla="*/ 746760 w 10835641"/>
              <a:gd name="connsiteY7" fmla="*/ 4969510 h 6614160"/>
              <a:gd name="connsiteX8" fmla="*/ 1196340 w 10835641"/>
              <a:gd name="connsiteY8" fmla="*/ 3969385 h 6614160"/>
              <a:gd name="connsiteX9" fmla="*/ 5516562 w 10835641"/>
              <a:gd name="connsiteY9" fmla="*/ 3969068 h 6614160"/>
              <a:gd name="connsiteX10" fmla="*/ 5520690 w 10835641"/>
              <a:gd name="connsiteY10" fmla="*/ 1730057 h 6614160"/>
              <a:gd name="connsiteX11" fmla="*/ 2209800 w 10835641"/>
              <a:gd name="connsiteY11" fmla="*/ 1727200 h 6614160"/>
              <a:gd name="connsiteX12" fmla="*/ 2981960 w 10835641"/>
              <a:gd name="connsiteY12" fmla="*/ 10160 h 6614160"/>
              <a:gd name="connsiteX0" fmla="*/ 2981960 w 10837288"/>
              <a:gd name="connsiteY0" fmla="*/ 10160 h 6624955"/>
              <a:gd name="connsiteX1" fmla="*/ 10835641 w 10837288"/>
              <a:gd name="connsiteY1" fmla="*/ 0 h 6624955"/>
              <a:gd name="connsiteX2" fmla="*/ 10836911 w 10837288"/>
              <a:gd name="connsiteY2" fmla="*/ 6624955 h 6624955"/>
              <a:gd name="connsiteX3" fmla="*/ 0 w 10837288"/>
              <a:gd name="connsiteY3" fmla="*/ 6614160 h 6624955"/>
              <a:gd name="connsiteX4" fmla="*/ 624840 w 10837288"/>
              <a:gd name="connsiteY4" fmla="*/ 5337175 h 6624955"/>
              <a:gd name="connsiteX5" fmla="*/ 1196340 w 10837288"/>
              <a:gd name="connsiteY5" fmla="*/ 5337175 h 6624955"/>
              <a:gd name="connsiteX6" fmla="*/ 1424305 w 10837288"/>
              <a:gd name="connsiteY6" fmla="*/ 4969510 h 6624955"/>
              <a:gd name="connsiteX7" fmla="*/ 746760 w 10837288"/>
              <a:gd name="connsiteY7" fmla="*/ 4969510 h 6624955"/>
              <a:gd name="connsiteX8" fmla="*/ 1196340 w 10837288"/>
              <a:gd name="connsiteY8" fmla="*/ 3969385 h 6624955"/>
              <a:gd name="connsiteX9" fmla="*/ 5516562 w 10837288"/>
              <a:gd name="connsiteY9" fmla="*/ 3969068 h 6624955"/>
              <a:gd name="connsiteX10" fmla="*/ 5520690 w 10837288"/>
              <a:gd name="connsiteY10" fmla="*/ 1730057 h 6624955"/>
              <a:gd name="connsiteX11" fmla="*/ 2209800 w 10837288"/>
              <a:gd name="connsiteY11" fmla="*/ 1727200 h 6624955"/>
              <a:gd name="connsiteX12" fmla="*/ 2981960 w 10837288"/>
              <a:gd name="connsiteY12" fmla="*/ 10160 h 662495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624840 w 10837288"/>
              <a:gd name="connsiteY4" fmla="*/ 5339715 h 6627495"/>
              <a:gd name="connsiteX5" fmla="*/ 1196340 w 10837288"/>
              <a:gd name="connsiteY5" fmla="*/ 5339715 h 6627495"/>
              <a:gd name="connsiteX6" fmla="*/ 1424305 w 10837288"/>
              <a:gd name="connsiteY6" fmla="*/ 4972050 h 6627495"/>
              <a:gd name="connsiteX7" fmla="*/ 746760 w 10837288"/>
              <a:gd name="connsiteY7" fmla="*/ 4972050 h 6627495"/>
              <a:gd name="connsiteX8" fmla="*/ 1196340 w 10837288"/>
              <a:gd name="connsiteY8" fmla="*/ 397192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624840 w 10837288"/>
              <a:gd name="connsiteY4" fmla="*/ 5339715 h 6627495"/>
              <a:gd name="connsiteX5" fmla="*/ 1196340 w 10837288"/>
              <a:gd name="connsiteY5" fmla="*/ 5339715 h 6627495"/>
              <a:gd name="connsiteX6" fmla="*/ 1424305 w 10837288"/>
              <a:gd name="connsiteY6" fmla="*/ 4972050 h 6627495"/>
              <a:gd name="connsiteX7" fmla="*/ 746760 w 10837288"/>
              <a:gd name="connsiteY7" fmla="*/ 4972050 h 6627495"/>
              <a:gd name="connsiteX8" fmla="*/ 1196340 w 10837288"/>
              <a:gd name="connsiteY8" fmla="*/ 397192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96340 w 10837288"/>
              <a:gd name="connsiteY5" fmla="*/ 5339715 h 6627495"/>
              <a:gd name="connsiteX6" fmla="*/ 1424305 w 10837288"/>
              <a:gd name="connsiteY6" fmla="*/ 4972050 h 6627495"/>
              <a:gd name="connsiteX7" fmla="*/ 746760 w 10837288"/>
              <a:gd name="connsiteY7" fmla="*/ 4972050 h 6627495"/>
              <a:gd name="connsiteX8" fmla="*/ 1196340 w 10837288"/>
              <a:gd name="connsiteY8" fmla="*/ 397192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96340 w 10837288"/>
              <a:gd name="connsiteY5" fmla="*/ 5339715 h 6627495"/>
              <a:gd name="connsiteX6" fmla="*/ 1424305 w 10837288"/>
              <a:gd name="connsiteY6" fmla="*/ 4972050 h 6627495"/>
              <a:gd name="connsiteX7" fmla="*/ 810260 w 10837288"/>
              <a:gd name="connsiteY7" fmla="*/ 4950883 h 6627495"/>
              <a:gd name="connsiteX8" fmla="*/ 1196340 w 10837288"/>
              <a:gd name="connsiteY8" fmla="*/ 397192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96340 w 10837288"/>
              <a:gd name="connsiteY5" fmla="*/ 5339715 h 6627495"/>
              <a:gd name="connsiteX6" fmla="*/ 1424305 w 10837288"/>
              <a:gd name="connsiteY6" fmla="*/ 4972050 h 6627495"/>
              <a:gd name="connsiteX7" fmla="*/ 744643 w 10837288"/>
              <a:gd name="connsiteY7" fmla="*/ 4969933 h 6627495"/>
              <a:gd name="connsiteX8" fmla="*/ 1196340 w 10837288"/>
              <a:gd name="connsiteY8" fmla="*/ 397192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96340 w 10837288"/>
              <a:gd name="connsiteY5" fmla="*/ 5339715 h 6627495"/>
              <a:gd name="connsiteX6" fmla="*/ 1424305 w 10837288"/>
              <a:gd name="connsiteY6" fmla="*/ 4972050 h 6627495"/>
              <a:gd name="connsiteX7" fmla="*/ 744643 w 10837288"/>
              <a:gd name="connsiteY7" fmla="*/ 4969933 h 6627495"/>
              <a:gd name="connsiteX8" fmla="*/ 1196340 w 10837288"/>
              <a:gd name="connsiteY8" fmla="*/ 396557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96340 w 10837288"/>
              <a:gd name="connsiteY5" fmla="*/ 5339715 h 6627495"/>
              <a:gd name="connsiteX6" fmla="*/ 1519555 w 10837288"/>
              <a:gd name="connsiteY6" fmla="*/ 4919662 h 6627495"/>
              <a:gd name="connsiteX7" fmla="*/ 744643 w 10837288"/>
              <a:gd name="connsiteY7" fmla="*/ 4969933 h 6627495"/>
              <a:gd name="connsiteX8" fmla="*/ 1196340 w 10837288"/>
              <a:gd name="connsiteY8" fmla="*/ 396557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96340 w 10837288"/>
              <a:gd name="connsiteY5" fmla="*/ 5339715 h 6627495"/>
              <a:gd name="connsiteX6" fmla="*/ 1424305 w 10837288"/>
              <a:gd name="connsiteY6" fmla="*/ 4968875 h 6627495"/>
              <a:gd name="connsiteX7" fmla="*/ 744643 w 10837288"/>
              <a:gd name="connsiteY7" fmla="*/ 4969933 h 6627495"/>
              <a:gd name="connsiteX8" fmla="*/ 1196340 w 10837288"/>
              <a:gd name="connsiteY8" fmla="*/ 396557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96340 w 10837288"/>
              <a:gd name="connsiteY5" fmla="*/ 5339715 h 6627495"/>
              <a:gd name="connsiteX6" fmla="*/ 1421130 w 10837288"/>
              <a:gd name="connsiteY6" fmla="*/ 4973638 h 6627495"/>
              <a:gd name="connsiteX7" fmla="*/ 744643 w 10837288"/>
              <a:gd name="connsiteY7" fmla="*/ 4969933 h 6627495"/>
              <a:gd name="connsiteX8" fmla="*/ 1196340 w 10837288"/>
              <a:gd name="connsiteY8" fmla="*/ 396557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236028 w 10837288"/>
              <a:gd name="connsiteY5" fmla="*/ 5365115 h 6627495"/>
              <a:gd name="connsiteX6" fmla="*/ 1421130 w 10837288"/>
              <a:gd name="connsiteY6" fmla="*/ 4973638 h 6627495"/>
              <a:gd name="connsiteX7" fmla="*/ 744643 w 10837288"/>
              <a:gd name="connsiteY7" fmla="*/ 4969933 h 6627495"/>
              <a:gd name="connsiteX8" fmla="*/ 1196340 w 10837288"/>
              <a:gd name="connsiteY8" fmla="*/ 396557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89991 w 10837288"/>
              <a:gd name="connsiteY5" fmla="*/ 5331778 h 6627495"/>
              <a:gd name="connsiteX6" fmla="*/ 1421130 w 10837288"/>
              <a:gd name="connsiteY6" fmla="*/ 4973638 h 6627495"/>
              <a:gd name="connsiteX7" fmla="*/ 744643 w 10837288"/>
              <a:gd name="connsiteY7" fmla="*/ 4969933 h 6627495"/>
              <a:gd name="connsiteX8" fmla="*/ 1196340 w 10837288"/>
              <a:gd name="connsiteY8" fmla="*/ 396557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94753 w 10837288"/>
              <a:gd name="connsiteY5" fmla="*/ 5339716 h 6627495"/>
              <a:gd name="connsiteX6" fmla="*/ 1421130 w 10837288"/>
              <a:gd name="connsiteY6" fmla="*/ 4973638 h 6627495"/>
              <a:gd name="connsiteX7" fmla="*/ 744643 w 10837288"/>
              <a:gd name="connsiteY7" fmla="*/ 4969933 h 6627495"/>
              <a:gd name="connsiteX8" fmla="*/ 1196340 w 10837288"/>
              <a:gd name="connsiteY8" fmla="*/ 396557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9875 h 6627495"/>
              <a:gd name="connsiteX4" fmla="*/ 576156 w 10837288"/>
              <a:gd name="connsiteY4" fmla="*/ 5337598 h 6627495"/>
              <a:gd name="connsiteX5" fmla="*/ 1194753 w 10837288"/>
              <a:gd name="connsiteY5" fmla="*/ 5339716 h 6627495"/>
              <a:gd name="connsiteX6" fmla="*/ 1421130 w 10837288"/>
              <a:gd name="connsiteY6" fmla="*/ 4973638 h 6627495"/>
              <a:gd name="connsiteX7" fmla="*/ 744643 w 10837288"/>
              <a:gd name="connsiteY7" fmla="*/ 4969933 h 6627495"/>
              <a:gd name="connsiteX8" fmla="*/ 1196340 w 10837288"/>
              <a:gd name="connsiteY8" fmla="*/ 396557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37288" h="6627495">
                <a:moveTo>
                  <a:pt x="2994660" y="0"/>
                </a:moveTo>
                <a:lnTo>
                  <a:pt x="10835641" y="2540"/>
                </a:lnTo>
                <a:cubicBezTo>
                  <a:pt x="10833948" y="2205567"/>
                  <a:pt x="10838604" y="4424468"/>
                  <a:pt x="10836911" y="6627495"/>
                </a:cubicBezTo>
                <a:lnTo>
                  <a:pt x="0" y="6619875"/>
                </a:lnTo>
                <a:lnTo>
                  <a:pt x="576156" y="5337598"/>
                </a:lnTo>
                <a:lnTo>
                  <a:pt x="1194753" y="5339716"/>
                </a:lnTo>
                <a:lnTo>
                  <a:pt x="1421130" y="4973638"/>
                </a:lnTo>
                <a:lnTo>
                  <a:pt x="744643" y="4969933"/>
                </a:lnTo>
                <a:lnTo>
                  <a:pt x="1196340" y="3965575"/>
                </a:lnTo>
                <a:lnTo>
                  <a:pt x="5516562" y="3971608"/>
                </a:lnTo>
                <a:cubicBezTo>
                  <a:pt x="5520055" y="3222625"/>
                  <a:pt x="5517197" y="2481580"/>
                  <a:pt x="5520690" y="1732597"/>
                </a:cubicBezTo>
                <a:lnTo>
                  <a:pt x="2209800" y="1729740"/>
                </a:lnTo>
                <a:lnTo>
                  <a:pt x="2994660" y="0"/>
                </a:lnTo>
                <a:close/>
              </a:path>
            </a:pathLst>
          </a:custGeom>
        </p:spPr>
      </p:pic>
    </p:spTree>
    <p:extLst>
      <p:ext uri="{BB962C8B-B14F-4D97-AF65-F5344CB8AC3E}">
        <p14:creationId xmlns:p14="http://schemas.microsoft.com/office/powerpoint/2010/main" val="2551325276"/>
      </p:ext>
    </p:extLst>
  </p:cSld>
  <p:clrMapOvr>
    <a:masterClrMapping/>
  </p:clrMapOvr>
  <p:extLst>
    <p:ext uri="{DCECCB84-F9BA-43D5-87BE-67443E8EF086}">
      <p15:sldGuideLst xmlns:p15="http://schemas.microsoft.com/office/powerpoint/2012/main">
        <p15:guide id="1" orient="horz" pos="2160">
          <p15:clr>
            <a:srgbClr val="FBAE40"/>
          </p15:clr>
        </p15:guide>
        <p15:guide id="3" orient="horz" pos="4152">
          <p15:clr>
            <a:srgbClr val="FBAE40"/>
          </p15:clr>
        </p15:guide>
        <p15:guide id="4" pos="751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with single sub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585740" y="1902080"/>
            <a:ext cx="5318260" cy="4016144"/>
          </a:xfrm>
          <a:prstGeom prst="rect">
            <a:avLst/>
          </a:prstGeo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8" y="1901330"/>
            <a:ext cx="5318260" cy="4016144"/>
          </a:xfrm>
          <a:prstGeom prst="rect">
            <a:avLst/>
          </a:prstGeo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8" name="Picture 7" descr="Icon&#10;&#10;Description automatically generated with medium confidence">
            <a:extLst>
              <a:ext uri="{FF2B5EF4-FFF2-40B4-BE49-F238E27FC236}">
                <a16:creationId xmlns:a16="http://schemas.microsoft.com/office/drawing/2014/main" id="{C49D5A58-3A7B-6943-4A66-D1701204FF66}"/>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15" name="Title 1">
            <a:extLst>
              <a:ext uri="{FF2B5EF4-FFF2-40B4-BE49-F238E27FC236}">
                <a16:creationId xmlns:a16="http://schemas.microsoft.com/office/drawing/2014/main" id="{D47831F9-D762-1DA7-2D48-3C1591EFA259}"/>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16" name="Parallelogram 15">
            <a:extLst>
              <a:ext uri="{FF2B5EF4-FFF2-40B4-BE49-F238E27FC236}">
                <a16:creationId xmlns:a16="http://schemas.microsoft.com/office/drawing/2014/main" id="{91810D75-DB40-AA55-1E36-88ECC69BACCA}"/>
              </a:ext>
            </a:extLst>
          </p:cNvPr>
          <p:cNvSpPr/>
          <p:nvPr userDrawn="1"/>
        </p:nvSpPr>
        <p:spPr>
          <a:xfrm rot="10800000">
            <a:off x="585741" y="1066803"/>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2" name="Slide Number Placeholder 5">
            <a:extLst>
              <a:ext uri="{FF2B5EF4-FFF2-40B4-BE49-F238E27FC236}">
                <a16:creationId xmlns:a16="http://schemas.microsoft.com/office/drawing/2014/main" id="{0318E29C-24E4-9ED9-8772-1C57DA76D0F5}"/>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
        <p:nvSpPr>
          <p:cNvPr id="4" name="Subtitle 2">
            <a:extLst>
              <a:ext uri="{FF2B5EF4-FFF2-40B4-BE49-F238E27FC236}">
                <a16:creationId xmlns:a16="http://schemas.microsoft.com/office/drawing/2014/main" id="{FF0074AA-62A3-45C5-ABAB-9694574F8D96}"/>
              </a:ext>
            </a:extLst>
          </p:cNvPr>
          <p:cNvSpPr>
            <a:spLocks noGrp="1"/>
          </p:cNvSpPr>
          <p:nvPr>
            <p:ph type="body" sz="quarter" idx="32" hasCustomPrompt="1"/>
          </p:nvPr>
        </p:nvSpPr>
        <p:spPr>
          <a:xfrm>
            <a:off x="585741" y="1326726"/>
            <a:ext cx="11032518" cy="360000"/>
          </a:xfrm>
          <a:prstGeom prst="rect">
            <a:avLst/>
          </a:prstGeom>
        </p:spPr>
        <p:txBody>
          <a:bodyPr/>
          <a:lstStyle>
            <a:lvl1pPr marL="0" indent="0">
              <a:buNone/>
              <a:defRPr sz="2000" b="0" i="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Subtitle</a:t>
            </a:r>
          </a:p>
        </p:txBody>
      </p:sp>
    </p:spTree>
    <p:extLst>
      <p:ext uri="{BB962C8B-B14F-4D97-AF65-F5344CB8AC3E}">
        <p14:creationId xmlns:p14="http://schemas.microsoft.com/office/powerpoint/2010/main" val="20331255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with single sub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585740" y="1964501"/>
            <a:ext cx="3446260" cy="3886024"/>
          </a:xfrm>
          <a:prstGeom prst="rect">
            <a:avLst/>
          </a:prstGeom>
        </p:spPr>
        <p:txBody>
          <a:bodyPr>
            <a:normAutofit/>
          </a:bodyPr>
          <a:lstStyle>
            <a:lvl1pPr>
              <a:defRPr sz="2000">
                <a:solidFill>
                  <a:schemeClr val="tx1"/>
                </a:solidFill>
              </a:defRPr>
            </a:lvl1pPr>
            <a:lvl2pPr marL="401638" indent="-171450">
              <a:defRPr sz="1800">
                <a:solidFill>
                  <a:schemeClr val="tx1"/>
                </a:solidFill>
              </a:defRPr>
            </a:lvl2pPr>
            <a:lvl3pPr marL="630238" indent="-169863">
              <a:defRPr sz="1600">
                <a:solidFill>
                  <a:schemeClr val="tx1"/>
                </a:solidFill>
              </a:defRPr>
            </a:lvl3pPr>
            <a:lvl4pPr marL="914400" indent="-230188">
              <a:defRPr sz="1400">
                <a:solidFill>
                  <a:schemeClr val="tx1"/>
                </a:solidFill>
              </a:defRPr>
            </a:lvl4pPr>
            <a:lvl5pPr marL="1144588" indent="-230188">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4" name="Picture 3" descr="Icon&#10;&#10;Description automatically generated with medium confidence">
            <a:extLst>
              <a:ext uri="{FF2B5EF4-FFF2-40B4-BE49-F238E27FC236}">
                <a16:creationId xmlns:a16="http://schemas.microsoft.com/office/drawing/2014/main" id="{49BBFFE0-8152-7AE1-18BE-8604218DFDF9}"/>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17" name="Title 1">
            <a:extLst>
              <a:ext uri="{FF2B5EF4-FFF2-40B4-BE49-F238E27FC236}">
                <a16:creationId xmlns:a16="http://schemas.microsoft.com/office/drawing/2014/main" id="{AFF17DD6-DE9B-7829-0D8B-F8FE2CC40D48}"/>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18" name="Parallelogram 17">
            <a:extLst>
              <a:ext uri="{FF2B5EF4-FFF2-40B4-BE49-F238E27FC236}">
                <a16:creationId xmlns:a16="http://schemas.microsoft.com/office/drawing/2014/main" id="{48644E1B-3978-C198-695B-8A3AE2660C23}"/>
              </a:ext>
            </a:extLst>
          </p:cNvPr>
          <p:cNvSpPr/>
          <p:nvPr userDrawn="1"/>
        </p:nvSpPr>
        <p:spPr>
          <a:xfrm rot="10800000">
            <a:off x="585741" y="1066803"/>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2" name="Slide Number Placeholder 5">
            <a:extLst>
              <a:ext uri="{FF2B5EF4-FFF2-40B4-BE49-F238E27FC236}">
                <a16:creationId xmlns:a16="http://schemas.microsoft.com/office/drawing/2014/main" id="{50495FBE-8666-FF3B-A73F-BE8045DC4E71}"/>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
        <p:nvSpPr>
          <p:cNvPr id="6" name="Subtitle 2">
            <a:extLst>
              <a:ext uri="{FF2B5EF4-FFF2-40B4-BE49-F238E27FC236}">
                <a16:creationId xmlns:a16="http://schemas.microsoft.com/office/drawing/2014/main" id="{87847281-BC06-F292-FC80-3EA68433FE4A}"/>
              </a:ext>
            </a:extLst>
          </p:cNvPr>
          <p:cNvSpPr>
            <a:spLocks noGrp="1"/>
          </p:cNvSpPr>
          <p:nvPr>
            <p:ph type="body" sz="quarter" idx="32" hasCustomPrompt="1"/>
          </p:nvPr>
        </p:nvSpPr>
        <p:spPr>
          <a:xfrm>
            <a:off x="585741" y="1326726"/>
            <a:ext cx="11032518" cy="360000"/>
          </a:xfrm>
          <a:prstGeom prst="rect">
            <a:avLst/>
          </a:prstGeom>
        </p:spPr>
        <p:txBody>
          <a:bodyPr/>
          <a:lstStyle>
            <a:lvl1pPr marL="0" indent="0">
              <a:buNone/>
              <a:defRPr sz="2000" b="0" i="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Subtitle</a:t>
            </a:r>
          </a:p>
        </p:txBody>
      </p:sp>
      <p:sp>
        <p:nvSpPr>
          <p:cNvPr id="7" name="Content Placeholder 2">
            <a:extLst>
              <a:ext uri="{FF2B5EF4-FFF2-40B4-BE49-F238E27FC236}">
                <a16:creationId xmlns:a16="http://schemas.microsoft.com/office/drawing/2014/main" id="{DF9A43AD-E7E8-AFF2-E082-70DEEBE93C36}"/>
              </a:ext>
            </a:extLst>
          </p:cNvPr>
          <p:cNvSpPr>
            <a:spLocks noGrp="1"/>
          </p:cNvSpPr>
          <p:nvPr>
            <p:ph idx="34"/>
          </p:nvPr>
        </p:nvSpPr>
        <p:spPr>
          <a:xfrm>
            <a:off x="4297129" y="1964501"/>
            <a:ext cx="3446260" cy="3886024"/>
          </a:xfrm>
          <a:prstGeom prst="rect">
            <a:avLst/>
          </a:prstGeom>
        </p:spPr>
        <p:txBody>
          <a:bodyPr>
            <a:normAutofit/>
          </a:bodyPr>
          <a:lstStyle>
            <a:lvl1pPr>
              <a:defRPr sz="2000">
                <a:solidFill>
                  <a:schemeClr val="tx1"/>
                </a:solidFill>
              </a:defRPr>
            </a:lvl1pPr>
            <a:lvl2pPr marL="401638" indent="-171450">
              <a:defRPr sz="1800">
                <a:solidFill>
                  <a:schemeClr val="tx1"/>
                </a:solidFill>
              </a:defRPr>
            </a:lvl2pPr>
            <a:lvl3pPr marL="630238" indent="-169863">
              <a:defRPr sz="1600">
                <a:solidFill>
                  <a:schemeClr val="tx1"/>
                </a:solidFill>
              </a:defRPr>
            </a:lvl3pPr>
            <a:lvl4pPr marL="914400" indent="-230188">
              <a:defRPr sz="1400">
                <a:solidFill>
                  <a:schemeClr val="tx1"/>
                </a:solidFill>
              </a:defRPr>
            </a:lvl4pPr>
            <a:lvl5pPr marL="1144588" indent="-230188">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Content Placeholder 2">
            <a:extLst>
              <a:ext uri="{FF2B5EF4-FFF2-40B4-BE49-F238E27FC236}">
                <a16:creationId xmlns:a16="http://schemas.microsoft.com/office/drawing/2014/main" id="{473CD972-1B35-D9AD-780F-F9DFC28E48AF}"/>
              </a:ext>
            </a:extLst>
          </p:cNvPr>
          <p:cNvSpPr>
            <a:spLocks noGrp="1"/>
          </p:cNvSpPr>
          <p:nvPr>
            <p:ph idx="35"/>
          </p:nvPr>
        </p:nvSpPr>
        <p:spPr>
          <a:xfrm>
            <a:off x="8013407" y="1964501"/>
            <a:ext cx="3446260" cy="3886024"/>
          </a:xfrm>
          <a:prstGeom prst="rect">
            <a:avLst/>
          </a:prstGeom>
        </p:spPr>
        <p:txBody>
          <a:bodyPr>
            <a:normAutofit/>
          </a:bodyPr>
          <a:lstStyle>
            <a:lvl1pPr>
              <a:defRPr sz="2000">
                <a:solidFill>
                  <a:schemeClr val="tx1"/>
                </a:solidFill>
              </a:defRPr>
            </a:lvl1pPr>
            <a:lvl2pPr marL="401638" indent="-171450">
              <a:defRPr sz="1800">
                <a:solidFill>
                  <a:schemeClr val="tx1"/>
                </a:solidFill>
              </a:defRPr>
            </a:lvl2pPr>
            <a:lvl3pPr marL="630238" indent="-169863">
              <a:defRPr sz="1600">
                <a:solidFill>
                  <a:schemeClr val="tx1"/>
                </a:solidFill>
              </a:defRPr>
            </a:lvl3pPr>
            <a:lvl4pPr marL="914400" indent="-230188">
              <a:defRPr sz="1400">
                <a:solidFill>
                  <a:schemeClr val="tx1"/>
                </a:solidFill>
              </a:defRPr>
            </a:lvl4pPr>
            <a:lvl5pPr marL="1144588" indent="-230188">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228696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lumn with single subtit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6E5A6EDD-4F1F-CC5A-C4FF-B778DBFE8F79}"/>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18" name="Subtitle 2">
            <a:extLst>
              <a:ext uri="{FF2B5EF4-FFF2-40B4-BE49-F238E27FC236}">
                <a16:creationId xmlns:a16="http://schemas.microsoft.com/office/drawing/2014/main" id="{9D11581E-8BBE-658C-2004-44349F0038E4}"/>
              </a:ext>
            </a:extLst>
          </p:cNvPr>
          <p:cNvSpPr>
            <a:spLocks noGrp="1"/>
          </p:cNvSpPr>
          <p:nvPr>
            <p:ph type="body" sz="quarter" idx="32" hasCustomPrompt="1"/>
          </p:nvPr>
        </p:nvSpPr>
        <p:spPr>
          <a:xfrm>
            <a:off x="585741" y="1326726"/>
            <a:ext cx="11032518" cy="360000"/>
          </a:xfrm>
          <a:prstGeom prst="rect">
            <a:avLst/>
          </a:prstGeom>
        </p:spPr>
        <p:txBody>
          <a:bodyPr/>
          <a:lstStyle>
            <a:lvl1pPr marL="0" indent="0">
              <a:buNone/>
              <a:defRPr sz="2000" b="0" i="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Subtitle</a:t>
            </a:r>
          </a:p>
        </p:txBody>
      </p:sp>
      <p:sp>
        <p:nvSpPr>
          <p:cNvPr id="19" name="Title 1">
            <a:extLst>
              <a:ext uri="{FF2B5EF4-FFF2-40B4-BE49-F238E27FC236}">
                <a16:creationId xmlns:a16="http://schemas.microsoft.com/office/drawing/2014/main" id="{23B28FC2-0686-7061-5890-2875F02E2AF3}"/>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20" name="Parallelogram 19">
            <a:extLst>
              <a:ext uri="{FF2B5EF4-FFF2-40B4-BE49-F238E27FC236}">
                <a16:creationId xmlns:a16="http://schemas.microsoft.com/office/drawing/2014/main" id="{86F705C5-BB3B-E5C0-0494-739B7E238D50}"/>
              </a:ext>
            </a:extLst>
          </p:cNvPr>
          <p:cNvSpPr/>
          <p:nvPr userDrawn="1"/>
        </p:nvSpPr>
        <p:spPr>
          <a:xfrm rot="10800000">
            <a:off x="585741" y="1066803"/>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2" name="Slide Number Placeholder 5">
            <a:extLst>
              <a:ext uri="{FF2B5EF4-FFF2-40B4-BE49-F238E27FC236}">
                <a16:creationId xmlns:a16="http://schemas.microsoft.com/office/drawing/2014/main" id="{23AB276E-98E7-6EC8-8B96-FFEBF6E805A5}"/>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
        <p:nvSpPr>
          <p:cNvPr id="12" name="Content Placeholder 2">
            <a:extLst>
              <a:ext uri="{FF2B5EF4-FFF2-40B4-BE49-F238E27FC236}">
                <a16:creationId xmlns:a16="http://schemas.microsoft.com/office/drawing/2014/main" id="{E5E69B1F-897B-8DD8-1A22-9E102FE60848}"/>
              </a:ext>
            </a:extLst>
          </p:cNvPr>
          <p:cNvSpPr>
            <a:spLocks noGrp="1"/>
          </p:cNvSpPr>
          <p:nvPr>
            <p:ph idx="1"/>
          </p:nvPr>
        </p:nvSpPr>
        <p:spPr>
          <a:xfrm>
            <a:off x="585739" y="1972491"/>
            <a:ext cx="2095523" cy="3992657"/>
          </a:xfrm>
          <a:prstGeom prst="rect">
            <a:avLst/>
          </a:prstGeom>
        </p:spPr>
        <p:txBody>
          <a:bodyPr/>
          <a:lstStyle>
            <a:lvl1pPr marL="171450" indent="-171450">
              <a:defRPr lang="en-US" sz="1800" noProof="0" dirty="0">
                <a:solidFill>
                  <a:schemeClr val="tx1"/>
                </a:solidFill>
              </a:defRPr>
            </a:lvl1pPr>
            <a:lvl2pPr marL="342900" indent="-171450">
              <a:defRPr lang="en-US" sz="1600" noProof="0" dirty="0">
                <a:solidFill>
                  <a:schemeClr val="tx1"/>
                </a:solidFill>
              </a:defRPr>
            </a:lvl2pPr>
            <a:lvl3pPr marL="512763" indent="-169863">
              <a:defRPr lang="en-US" sz="1400" noProof="0" dirty="0">
                <a:solidFill>
                  <a:schemeClr val="tx1"/>
                </a:solidFill>
              </a:defRPr>
            </a:lvl3pPr>
            <a:lvl4pPr marL="684213" indent="-171450">
              <a:defRPr lang="en-US" sz="1200" noProof="0" dirty="0">
                <a:solidFill>
                  <a:schemeClr val="tx1"/>
                </a:solidFill>
              </a:defRPr>
            </a:lvl4pPr>
            <a:lvl5pPr marL="801688" indent="-138113">
              <a:defRPr lang="en-US" sz="1200" noProof="0" dirty="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Content Placeholder 2">
            <a:extLst>
              <a:ext uri="{FF2B5EF4-FFF2-40B4-BE49-F238E27FC236}">
                <a16:creationId xmlns:a16="http://schemas.microsoft.com/office/drawing/2014/main" id="{9D34FC05-EA9A-8E0B-4A11-0FB14EC9C834}"/>
              </a:ext>
            </a:extLst>
          </p:cNvPr>
          <p:cNvSpPr>
            <a:spLocks noGrp="1"/>
          </p:cNvSpPr>
          <p:nvPr>
            <p:ph idx="34"/>
          </p:nvPr>
        </p:nvSpPr>
        <p:spPr>
          <a:xfrm>
            <a:off x="2846046" y="1972491"/>
            <a:ext cx="2095523" cy="3992657"/>
          </a:xfrm>
          <a:prstGeom prst="rect">
            <a:avLst/>
          </a:prstGeom>
        </p:spPr>
        <p:txBody>
          <a:bodyPr/>
          <a:lstStyle>
            <a:lvl1pPr marL="171450" indent="-171450">
              <a:defRPr lang="en-US" sz="1800" noProof="0" dirty="0">
                <a:solidFill>
                  <a:schemeClr val="tx1"/>
                </a:solidFill>
              </a:defRPr>
            </a:lvl1pPr>
            <a:lvl2pPr marL="342900" indent="-171450">
              <a:defRPr lang="en-US" sz="1600" noProof="0" dirty="0">
                <a:solidFill>
                  <a:schemeClr val="tx1"/>
                </a:solidFill>
              </a:defRPr>
            </a:lvl2pPr>
            <a:lvl3pPr marL="512763" indent="-169863">
              <a:defRPr lang="en-US" sz="1400" noProof="0" dirty="0">
                <a:solidFill>
                  <a:schemeClr val="tx1"/>
                </a:solidFill>
              </a:defRPr>
            </a:lvl3pPr>
            <a:lvl4pPr marL="684213" indent="-171450">
              <a:defRPr lang="en-US" sz="1200" noProof="0" dirty="0">
                <a:solidFill>
                  <a:schemeClr val="tx1"/>
                </a:solidFill>
              </a:defRPr>
            </a:lvl4pPr>
            <a:lvl5pPr marL="801688" indent="-138113">
              <a:defRPr lang="en-US" sz="1200" noProof="0" dirty="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6" name="Content Placeholder 2">
            <a:extLst>
              <a:ext uri="{FF2B5EF4-FFF2-40B4-BE49-F238E27FC236}">
                <a16:creationId xmlns:a16="http://schemas.microsoft.com/office/drawing/2014/main" id="{F3B50B8F-B559-7014-282B-6844AE05C76B}"/>
              </a:ext>
            </a:extLst>
          </p:cNvPr>
          <p:cNvSpPr>
            <a:spLocks noGrp="1"/>
          </p:cNvSpPr>
          <p:nvPr>
            <p:ph idx="35"/>
          </p:nvPr>
        </p:nvSpPr>
        <p:spPr>
          <a:xfrm>
            <a:off x="5107348" y="1972491"/>
            <a:ext cx="2095523" cy="3992657"/>
          </a:xfrm>
          <a:prstGeom prst="rect">
            <a:avLst/>
          </a:prstGeom>
        </p:spPr>
        <p:txBody>
          <a:bodyPr/>
          <a:lstStyle>
            <a:lvl1pPr marL="171450" indent="-171450">
              <a:defRPr lang="en-US" sz="1800" noProof="0" dirty="0">
                <a:solidFill>
                  <a:schemeClr val="tx1"/>
                </a:solidFill>
              </a:defRPr>
            </a:lvl1pPr>
            <a:lvl2pPr marL="342900" indent="-171450">
              <a:defRPr lang="en-US" sz="1600" noProof="0" dirty="0">
                <a:solidFill>
                  <a:schemeClr val="tx1"/>
                </a:solidFill>
              </a:defRPr>
            </a:lvl2pPr>
            <a:lvl3pPr marL="512763" indent="-169863">
              <a:defRPr lang="en-US" sz="1400" noProof="0" dirty="0">
                <a:solidFill>
                  <a:schemeClr val="tx1"/>
                </a:solidFill>
              </a:defRPr>
            </a:lvl3pPr>
            <a:lvl4pPr marL="684213" indent="-171450">
              <a:defRPr lang="en-US" sz="1200" noProof="0" dirty="0">
                <a:solidFill>
                  <a:schemeClr val="tx1"/>
                </a:solidFill>
              </a:defRPr>
            </a:lvl4pPr>
            <a:lvl5pPr marL="801688" indent="-138113">
              <a:defRPr lang="en-US" sz="1200" noProof="0" dirty="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1" name="Content Placeholder 2">
            <a:extLst>
              <a:ext uri="{FF2B5EF4-FFF2-40B4-BE49-F238E27FC236}">
                <a16:creationId xmlns:a16="http://schemas.microsoft.com/office/drawing/2014/main" id="{A2427C5A-E328-C88F-4C7C-01FD53DB293E}"/>
              </a:ext>
            </a:extLst>
          </p:cNvPr>
          <p:cNvSpPr>
            <a:spLocks noGrp="1"/>
          </p:cNvSpPr>
          <p:nvPr>
            <p:ph idx="36"/>
          </p:nvPr>
        </p:nvSpPr>
        <p:spPr>
          <a:xfrm>
            <a:off x="7360612" y="1972491"/>
            <a:ext cx="2095523" cy="3992657"/>
          </a:xfrm>
          <a:prstGeom prst="rect">
            <a:avLst/>
          </a:prstGeom>
        </p:spPr>
        <p:txBody>
          <a:bodyPr/>
          <a:lstStyle>
            <a:lvl1pPr marL="171450" indent="-171450">
              <a:defRPr lang="en-US" sz="1800" noProof="0" dirty="0">
                <a:solidFill>
                  <a:schemeClr val="tx1"/>
                </a:solidFill>
              </a:defRPr>
            </a:lvl1pPr>
            <a:lvl2pPr marL="342900" indent="-171450">
              <a:defRPr lang="en-US" sz="1600" noProof="0" dirty="0">
                <a:solidFill>
                  <a:schemeClr val="tx1"/>
                </a:solidFill>
              </a:defRPr>
            </a:lvl2pPr>
            <a:lvl3pPr marL="512763" indent="-169863">
              <a:defRPr lang="en-US" sz="1400" noProof="0" dirty="0">
                <a:solidFill>
                  <a:schemeClr val="tx1"/>
                </a:solidFill>
              </a:defRPr>
            </a:lvl3pPr>
            <a:lvl4pPr marL="684213" indent="-171450">
              <a:defRPr lang="en-US" sz="1200" noProof="0" dirty="0">
                <a:solidFill>
                  <a:schemeClr val="tx1"/>
                </a:solidFill>
              </a:defRPr>
            </a:lvl4pPr>
            <a:lvl5pPr marL="801688" indent="-138113">
              <a:defRPr lang="en-US" sz="1200" noProof="0" dirty="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2" name="Content Placeholder 2">
            <a:extLst>
              <a:ext uri="{FF2B5EF4-FFF2-40B4-BE49-F238E27FC236}">
                <a16:creationId xmlns:a16="http://schemas.microsoft.com/office/drawing/2014/main" id="{2218B941-51F6-C20A-8496-F1EFC747C53E}"/>
              </a:ext>
            </a:extLst>
          </p:cNvPr>
          <p:cNvSpPr>
            <a:spLocks noGrp="1"/>
          </p:cNvSpPr>
          <p:nvPr>
            <p:ph idx="37"/>
          </p:nvPr>
        </p:nvSpPr>
        <p:spPr>
          <a:xfrm>
            <a:off x="9613876" y="1972491"/>
            <a:ext cx="2095523" cy="3992657"/>
          </a:xfrm>
          <a:prstGeom prst="rect">
            <a:avLst/>
          </a:prstGeom>
        </p:spPr>
        <p:txBody>
          <a:bodyPr/>
          <a:lstStyle>
            <a:lvl1pPr marL="171450" indent="-171450">
              <a:defRPr lang="en-US" sz="1800" noProof="0" dirty="0">
                <a:solidFill>
                  <a:schemeClr val="tx1"/>
                </a:solidFill>
              </a:defRPr>
            </a:lvl1pPr>
            <a:lvl2pPr marL="342900" indent="-171450">
              <a:defRPr lang="en-US" sz="1600" noProof="0" dirty="0">
                <a:solidFill>
                  <a:schemeClr val="tx1"/>
                </a:solidFill>
              </a:defRPr>
            </a:lvl2pPr>
            <a:lvl3pPr marL="512763" indent="-169863">
              <a:defRPr lang="en-US" sz="1400" noProof="0" dirty="0">
                <a:solidFill>
                  <a:schemeClr val="tx1"/>
                </a:solidFill>
              </a:defRPr>
            </a:lvl3pPr>
            <a:lvl4pPr marL="684213" indent="-171450">
              <a:defRPr lang="en-US" sz="1200" noProof="0" dirty="0">
                <a:solidFill>
                  <a:schemeClr val="tx1"/>
                </a:solidFill>
              </a:defRPr>
            </a:lvl4pPr>
            <a:lvl5pPr marL="801688" indent="-138113">
              <a:defRPr lang="en-US" sz="1200" noProof="0" dirty="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605440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 row chart with subtitle">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FEB8A038-1461-454A-E6C3-66006AC8C169}"/>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22" name="Parallelogram 21">
            <a:extLst>
              <a:ext uri="{FF2B5EF4-FFF2-40B4-BE49-F238E27FC236}">
                <a16:creationId xmlns:a16="http://schemas.microsoft.com/office/drawing/2014/main" id="{34030A22-CC8F-BD41-F4A9-C133F1E16E4D}"/>
              </a:ext>
            </a:extLst>
          </p:cNvPr>
          <p:cNvSpPr/>
          <p:nvPr/>
        </p:nvSpPr>
        <p:spPr>
          <a:xfrm rot="10800000">
            <a:off x="585741" y="1066803"/>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pic>
        <p:nvPicPr>
          <p:cNvPr id="23" name="Picture 22" descr="Icon&#10;&#10;Description automatically generated with medium confidence">
            <a:extLst>
              <a:ext uri="{FF2B5EF4-FFF2-40B4-BE49-F238E27FC236}">
                <a16:creationId xmlns:a16="http://schemas.microsoft.com/office/drawing/2014/main" id="{9A93166F-95FD-34DA-5CA4-A3CD803F8C9B}"/>
              </a:ext>
            </a:extLst>
          </p:cNvPr>
          <p:cNvPicPr>
            <a:picLocks noChangeAspect="1"/>
          </p:cNvPicPr>
          <p:nvPr/>
        </p:nvPicPr>
        <p:blipFill>
          <a:blip r:embed="rId2"/>
          <a:stretch>
            <a:fillRect/>
          </a:stretch>
        </p:blipFill>
        <p:spPr>
          <a:xfrm>
            <a:off x="9817800" y="6094215"/>
            <a:ext cx="1550544" cy="516848"/>
          </a:xfrm>
          <a:prstGeom prst="rect">
            <a:avLst/>
          </a:prstGeom>
        </p:spPr>
      </p:pic>
      <p:sp>
        <p:nvSpPr>
          <p:cNvPr id="2" name="Slide Number Placeholder 5">
            <a:extLst>
              <a:ext uri="{FF2B5EF4-FFF2-40B4-BE49-F238E27FC236}">
                <a16:creationId xmlns:a16="http://schemas.microsoft.com/office/drawing/2014/main" id="{4C4D5AEA-C898-31B9-89B1-E4AD8250BFCD}"/>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
        <p:nvSpPr>
          <p:cNvPr id="5" name="Text Placeholder 4">
            <a:extLst>
              <a:ext uri="{FF2B5EF4-FFF2-40B4-BE49-F238E27FC236}">
                <a16:creationId xmlns:a16="http://schemas.microsoft.com/office/drawing/2014/main" id="{B64900D0-A75A-0071-67CB-7A5D6AF2C721}"/>
              </a:ext>
            </a:extLst>
          </p:cNvPr>
          <p:cNvSpPr>
            <a:spLocks noGrp="1"/>
          </p:cNvSpPr>
          <p:nvPr>
            <p:ph type="body" sz="quarter" idx="34" hasCustomPrompt="1"/>
          </p:nvPr>
        </p:nvSpPr>
        <p:spPr>
          <a:xfrm>
            <a:off x="712339" y="2111083"/>
            <a:ext cx="3364065" cy="634226"/>
          </a:xfrm>
          <a:prstGeom prst="rect">
            <a:avLst/>
          </a:prstGeom>
          <a:solidFill>
            <a:schemeClr val="accent1"/>
          </a:solidFill>
          <a:ln>
            <a:noFill/>
          </a:ln>
        </p:spPr>
        <p:txBody>
          <a:bodyPr anchor="ctr"/>
          <a:lstStyle>
            <a:lvl1pPr marL="0" indent="0">
              <a:buNone/>
              <a:defRPr b="1">
                <a:solidFill>
                  <a:schemeClr val="bg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6" name="Text Placeholder 4">
            <a:extLst>
              <a:ext uri="{FF2B5EF4-FFF2-40B4-BE49-F238E27FC236}">
                <a16:creationId xmlns:a16="http://schemas.microsoft.com/office/drawing/2014/main" id="{7B22906E-8B6C-B1F1-B4AF-98251350FC5D}"/>
              </a:ext>
            </a:extLst>
          </p:cNvPr>
          <p:cNvSpPr>
            <a:spLocks noGrp="1"/>
          </p:cNvSpPr>
          <p:nvPr>
            <p:ph type="body" sz="quarter" idx="35" hasCustomPrompt="1"/>
          </p:nvPr>
        </p:nvSpPr>
        <p:spPr>
          <a:xfrm>
            <a:off x="4230602" y="2115707"/>
            <a:ext cx="7007444" cy="634226"/>
          </a:xfrm>
          <a:prstGeom prst="rect">
            <a:avLst/>
          </a:prstGeom>
          <a:solidFill>
            <a:schemeClr val="bg1"/>
          </a:solidFill>
          <a:ln w="12700">
            <a:solidFill>
              <a:schemeClr val="accent1"/>
            </a:solidFill>
          </a:ln>
        </p:spPr>
        <p:txBody>
          <a:bodyPr anchor="ctr"/>
          <a:lstStyle>
            <a:lvl1pPr marL="0" indent="0">
              <a:buNone/>
              <a:defRPr b="0">
                <a:solidFill>
                  <a:schemeClr val="tx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7" name="Text Placeholder 4">
            <a:extLst>
              <a:ext uri="{FF2B5EF4-FFF2-40B4-BE49-F238E27FC236}">
                <a16:creationId xmlns:a16="http://schemas.microsoft.com/office/drawing/2014/main" id="{D105E4DA-176A-2166-A797-3921BAD53C2B}"/>
              </a:ext>
            </a:extLst>
          </p:cNvPr>
          <p:cNvSpPr>
            <a:spLocks noGrp="1"/>
          </p:cNvSpPr>
          <p:nvPr>
            <p:ph type="body" sz="quarter" idx="36" hasCustomPrompt="1"/>
          </p:nvPr>
        </p:nvSpPr>
        <p:spPr>
          <a:xfrm>
            <a:off x="712339" y="2903563"/>
            <a:ext cx="3364065" cy="634226"/>
          </a:xfrm>
          <a:prstGeom prst="rect">
            <a:avLst/>
          </a:prstGeom>
          <a:solidFill>
            <a:schemeClr val="accent1"/>
          </a:solidFill>
          <a:ln>
            <a:noFill/>
          </a:ln>
        </p:spPr>
        <p:txBody>
          <a:bodyPr anchor="ctr"/>
          <a:lstStyle>
            <a:lvl1pPr marL="0" indent="0">
              <a:buNone/>
              <a:defRPr b="1">
                <a:solidFill>
                  <a:schemeClr val="bg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8" name="Text Placeholder 4">
            <a:extLst>
              <a:ext uri="{FF2B5EF4-FFF2-40B4-BE49-F238E27FC236}">
                <a16:creationId xmlns:a16="http://schemas.microsoft.com/office/drawing/2014/main" id="{2DB351FF-24AA-4D7E-18ED-92BFD9BD8C28}"/>
              </a:ext>
            </a:extLst>
          </p:cNvPr>
          <p:cNvSpPr>
            <a:spLocks noGrp="1"/>
          </p:cNvSpPr>
          <p:nvPr>
            <p:ph type="body" sz="quarter" idx="37" hasCustomPrompt="1"/>
          </p:nvPr>
        </p:nvSpPr>
        <p:spPr>
          <a:xfrm>
            <a:off x="4230602" y="2908187"/>
            <a:ext cx="7007444" cy="634226"/>
          </a:xfrm>
          <a:prstGeom prst="rect">
            <a:avLst/>
          </a:prstGeom>
          <a:solidFill>
            <a:schemeClr val="bg1"/>
          </a:solidFill>
          <a:ln w="12700">
            <a:solidFill>
              <a:schemeClr val="accent1"/>
            </a:solidFill>
          </a:ln>
        </p:spPr>
        <p:txBody>
          <a:bodyPr anchor="ctr"/>
          <a:lstStyle>
            <a:lvl1pPr marL="0" indent="0">
              <a:buNone/>
              <a:defRPr b="0">
                <a:solidFill>
                  <a:schemeClr val="tx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9" name="Text Placeholder 4">
            <a:extLst>
              <a:ext uri="{FF2B5EF4-FFF2-40B4-BE49-F238E27FC236}">
                <a16:creationId xmlns:a16="http://schemas.microsoft.com/office/drawing/2014/main" id="{B70D4BEC-DBDB-6E55-4A10-639DB1A79734}"/>
              </a:ext>
            </a:extLst>
          </p:cNvPr>
          <p:cNvSpPr>
            <a:spLocks noGrp="1"/>
          </p:cNvSpPr>
          <p:nvPr>
            <p:ph type="body" sz="quarter" idx="38" hasCustomPrompt="1"/>
          </p:nvPr>
        </p:nvSpPr>
        <p:spPr>
          <a:xfrm>
            <a:off x="712339" y="3687334"/>
            <a:ext cx="3364065" cy="634226"/>
          </a:xfrm>
          <a:prstGeom prst="rect">
            <a:avLst/>
          </a:prstGeom>
          <a:solidFill>
            <a:schemeClr val="accent1"/>
          </a:solidFill>
          <a:ln>
            <a:noFill/>
          </a:ln>
        </p:spPr>
        <p:txBody>
          <a:bodyPr anchor="ctr"/>
          <a:lstStyle>
            <a:lvl1pPr marL="0" indent="0">
              <a:buNone/>
              <a:defRPr b="1">
                <a:solidFill>
                  <a:schemeClr val="bg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10" name="Text Placeholder 4">
            <a:extLst>
              <a:ext uri="{FF2B5EF4-FFF2-40B4-BE49-F238E27FC236}">
                <a16:creationId xmlns:a16="http://schemas.microsoft.com/office/drawing/2014/main" id="{00C60F2A-974D-207C-5B4F-91601F954BDE}"/>
              </a:ext>
            </a:extLst>
          </p:cNvPr>
          <p:cNvSpPr>
            <a:spLocks noGrp="1"/>
          </p:cNvSpPr>
          <p:nvPr>
            <p:ph type="body" sz="quarter" idx="39" hasCustomPrompt="1"/>
          </p:nvPr>
        </p:nvSpPr>
        <p:spPr>
          <a:xfrm>
            <a:off x="4230602" y="3691958"/>
            <a:ext cx="7007444" cy="634226"/>
          </a:xfrm>
          <a:prstGeom prst="rect">
            <a:avLst/>
          </a:prstGeom>
          <a:solidFill>
            <a:schemeClr val="bg1"/>
          </a:solidFill>
          <a:ln w="12700">
            <a:solidFill>
              <a:schemeClr val="accent1"/>
            </a:solidFill>
          </a:ln>
        </p:spPr>
        <p:txBody>
          <a:bodyPr anchor="ctr"/>
          <a:lstStyle>
            <a:lvl1pPr marL="0" indent="0">
              <a:buNone/>
              <a:defRPr b="0">
                <a:solidFill>
                  <a:schemeClr val="tx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11" name="Text Placeholder 4">
            <a:extLst>
              <a:ext uri="{FF2B5EF4-FFF2-40B4-BE49-F238E27FC236}">
                <a16:creationId xmlns:a16="http://schemas.microsoft.com/office/drawing/2014/main" id="{0FC29A71-A746-B969-2DEB-2C4FB46BB02C}"/>
              </a:ext>
            </a:extLst>
          </p:cNvPr>
          <p:cNvSpPr>
            <a:spLocks noGrp="1"/>
          </p:cNvSpPr>
          <p:nvPr>
            <p:ph type="body" sz="quarter" idx="40" hasCustomPrompt="1"/>
          </p:nvPr>
        </p:nvSpPr>
        <p:spPr>
          <a:xfrm>
            <a:off x="712339" y="4484169"/>
            <a:ext cx="3364065" cy="634226"/>
          </a:xfrm>
          <a:prstGeom prst="rect">
            <a:avLst/>
          </a:prstGeom>
          <a:solidFill>
            <a:schemeClr val="accent1"/>
          </a:solidFill>
          <a:ln>
            <a:noFill/>
          </a:ln>
        </p:spPr>
        <p:txBody>
          <a:bodyPr anchor="ctr"/>
          <a:lstStyle>
            <a:lvl1pPr marL="0" indent="0">
              <a:buNone/>
              <a:defRPr b="1">
                <a:solidFill>
                  <a:schemeClr val="bg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12" name="Text Placeholder 4">
            <a:extLst>
              <a:ext uri="{FF2B5EF4-FFF2-40B4-BE49-F238E27FC236}">
                <a16:creationId xmlns:a16="http://schemas.microsoft.com/office/drawing/2014/main" id="{5BE4ABAE-6AAB-1602-AE93-D5AB736D63AA}"/>
              </a:ext>
            </a:extLst>
          </p:cNvPr>
          <p:cNvSpPr>
            <a:spLocks noGrp="1"/>
          </p:cNvSpPr>
          <p:nvPr>
            <p:ph type="body" sz="quarter" idx="41" hasCustomPrompt="1"/>
          </p:nvPr>
        </p:nvSpPr>
        <p:spPr>
          <a:xfrm>
            <a:off x="4230602" y="4488793"/>
            <a:ext cx="7007444" cy="634226"/>
          </a:xfrm>
          <a:prstGeom prst="rect">
            <a:avLst/>
          </a:prstGeom>
          <a:solidFill>
            <a:schemeClr val="bg1"/>
          </a:solidFill>
          <a:ln w="12700">
            <a:solidFill>
              <a:schemeClr val="accent1"/>
            </a:solidFill>
          </a:ln>
        </p:spPr>
        <p:txBody>
          <a:bodyPr anchor="ctr"/>
          <a:lstStyle>
            <a:lvl1pPr marL="0" indent="0">
              <a:buNone/>
              <a:defRPr b="0">
                <a:solidFill>
                  <a:schemeClr val="tx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13" name="Text Placeholder 4">
            <a:extLst>
              <a:ext uri="{FF2B5EF4-FFF2-40B4-BE49-F238E27FC236}">
                <a16:creationId xmlns:a16="http://schemas.microsoft.com/office/drawing/2014/main" id="{E9F97BC2-4F8A-53BF-4D67-AC02B96919C1}"/>
              </a:ext>
            </a:extLst>
          </p:cNvPr>
          <p:cNvSpPr>
            <a:spLocks noGrp="1"/>
          </p:cNvSpPr>
          <p:nvPr>
            <p:ph type="body" sz="quarter" idx="42" hasCustomPrompt="1"/>
          </p:nvPr>
        </p:nvSpPr>
        <p:spPr>
          <a:xfrm>
            <a:off x="712339" y="5272294"/>
            <a:ext cx="3364065" cy="634226"/>
          </a:xfrm>
          <a:prstGeom prst="rect">
            <a:avLst/>
          </a:prstGeom>
          <a:solidFill>
            <a:schemeClr val="accent1"/>
          </a:solidFill>
          <a:ln>
            <a:noFill/>
          </a:ln>
        </p:spPr>
        <p:txBody>
          <a:bodyPr anchor="ctr"/>
          <a:lstStyle>
            <a:lvl1pPr marL="0" indent="0">
              <a:buNone/>
              <a:defRPr b="1">
                <a:solidFill>
                  <a:schemeClr val="bg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14" name="Text Placeholder 4">
            <a:extLst>
              <a:ext uri="{FF2B5EF4-FFF2-40B4-BE49-F238E27FC236}">
                <a16:creationId xmlns:a16="http://schemas.microsoft.com/office/drawing/2014/main" id="{6B0E77AB-AD2B-7061-DC78-568FB389D0AA}"/>
              </a:ext>
            </a:extLst>
          </p:cNvPr>
          <p:cNvSpPr>
            <a:spLocks noGrp="1"/>
          </p:cNvSpPr>
          <p:nvPr>
            <p:ph type="body" sz="quarter" idx="43" hasCustomPrompt="1"/>
          </p:nvPr>
        </p:nvSpPr>
        <p:spPr>
          <a:xfrm>
            <a:off x="4230602" y="5276918"/>
            <a:ext cx="7007444" cy="634226"/>
          </a:xfrm>
          <a:prstGeom prst="rect">
            <a:avLst/>
          </a:prstGeom>
          <a:solidFill>
            <a:schemeClr val="bg1"/>
          </a:solidFill>
          <a:ln w="12700">
            <a:solidFill>
              <a:schemeClr val="accent1"/>
            </a:solidFill>
          </a:ln>
        </p:spPr>
        <p:txBody>
          <a:bodyPr anchor="ctr"/>
          <a:lstStyle>
            <a:lvl1pPr marL="0" indent="0">
              <a:buNone/>
              <a:defRPr b="0">
                <a:solidFill>
                  <a:schemeClr val="tx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15" name="Subtitle 2">
            <a:extLst>
              <a:ext uri="{FF2B5EF4-FFF2-40B4-BE49-F238E27FC236}">
                <a16:creationId xmlns:a16="http://schemas.microsoft.com/office/drawing/2014/main" id="{E3EB6286-445A-C70F-B682-DF467F270CB3}"/>
              </a:ext>
            </a:extLst>
          </p:cNvPr>
          <p:cNvSpPr>
            <a:spLocks noGrp="1"/>
          </p:cNvSpPr>
          <p:nvPr>
            <p:ph type="body" sz="quarter" idx="32" hasCustomPrompt="1"/>
          </p:nvPr>
        </p:nvSpPr>
        <p:spPr>
          <a:xfrm>
            <a:off x="585741" y="1326726"/>
            <a:ext cx="11032518" cy="360000"/>
          </a:xfrm>
          <a:prstGeom prst="rect">
            <a:avLst/>
          </a:prstGeom>
        </p:spPr>
        <p:txBody>
          <a:bodyPr/>
          <a:lstStyle>
            <a:lvl1pPr marL="0" indent="0">
              <a:buNone/>
              <a:defRPr sz="2000" b="0" i="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Subtitle</a:t>
            </a:r>
          </a:p>
        </p:txBody>
      </p:sp>
    </p:spTree>
    <p:extLst>
      <p:ext uri="{BB962C8B-B14F-4D97-AF65-F5344CB8AC3E}">
        <p14:creationId xmlns:p14="http://schemas.microsoft.com/office/powerpoint/2010/main" val="1431460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ft side image with crimson slant">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41CE15B4-9140-263D-AB86-9966A8D641CA}"/>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8" name="Content Placeholder 2">
            <a:extLst>
              <a:ext uri="{FF2B5EF4-FFF2-40B4-BE49-F238E27FC236}">
                <a16:creationId xmlns:a16="http://schemas.microsoft.com/office/drawing/2014/main" id="{E368D3DC-B1E9-231B-9148-C9832E165470}"/>
              </a:ext>
            </a:extLst>
          </p:cNvPr>
          <p:cNvSpPr>
            <a:spLocks noGrp="1"/>
          </p:cNvSpPr>
          <p:nvPr>
            <p:ph sz="half" idx="1"/>
          </p:nvPr>
        </p:nvSpPr>
        <p:spPr>
          <a:xfrm>
            <a:off x="6095999" y="1698185"/>
            <a:ext cx="5708451" cy="4396029"/>
          </a:xfrm>
          <a:prstGeom prst="rect">
            <a:avLst/>
          </a:prstGeom>
        </p:spPr>
        <p:txBody>
          <a:bodyPr anchor="t">
            <a:normAutofit/>
          </a:bodyPr>
          <a:lstStyle>
            <a:lvl1pPr>
              <a:defRPr sz="20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a:defRPr sz="18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2pPr>
            <a:lvl3pPr>
              <a:defRPr sz="16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3pPr>
            <a:lvl4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4pPr>
            <a:lvl5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Parallelogram 12">
            <a:extLst>
              <a:ext uri="{FF2B5EF4-FFF2-40B4-BE49-F238E27FC236}">
                <a16:creationId xmlns:a16="http://schemas.microsoft.com/office/drawing/2014/main" id="{C7363F79-AE6A-2C02-0EF8-1E5AF9FD0403}"/>
              </a:ext>
            </a:extLst>
          </p:cNvPr>
          <p:cNvSpPr/>
          <p:nvPr userDrawn="1"/>
        </p:nvSpPr>
        <p:spPr>
          <a:xfrm rot="10800000">
            <a:off x="6096000" y="1306412"/>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14" name="Title 1">
            <a:extLst>
              <a:ext uri="{FF2B5EF4-FFF2-40B4-BE49-F238E27FC236}">
                <a16:creationId xmlns:a16="http://schemas.microsoft.com/office/drawing/2014/main" id="{4C98DEBF-232D-F97C-3F1C-9469982BA867}"/>
              </a:ext>
            </a:extLst>
          </p:cNvPr>
          <p:cNvSpPr>
            <a:spLocks noGrp="1"/>
          </p:cNvSpPr>
          <p:nvPr>
            <p:ph type="title" hasCustomPrompt="1"/>
          </p:nvPr>
        </p:nvSpPr>
        <p:spPr>
          <a:xfrm>
            <a:off x="6095999" y="671608"/>
            <a:ext cx="5708452"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16" name="Rectangle 6">
            <a:extLst>
              <a:ext uri="{FF2B5EF4-FFF2-40B4-BE49-F238E27FC236}">
                <a16:creationId xmlns:a16="http://schemas.microsoft.com/office/drawing/2014/main" id="{86A165DE-91A1-AA60-D03C-76913E0BFDF1}"/>
              </a:ext>
            </a:extLst>
          </p:cNvPr>
          <p:cNvSpPr/>
          <p:nvPr userDrawn="1"/>
        </p:nvSpPr>
        <p:spPr>
          <a:xfrm>
            <a:off x="0" y="0"/>
            <a:ext cx="6096000" cy="6858000"/>
          </a:xfrm>
          <a:custGeom>
            <a:avLst/>
            <a:gdLst>
              <a:gd name="connsiteX0" fmla="*/ 0 w 5035549"/>
              <a:gd name="connsiteY0" fmla="*/ 0 h 6858000"/>
              <a:gd name="connsiteX1" fmla="*/ 5035549 w 5035549"/>
              <a:gd name="connsiteY1" fmla="*/ 0 h 6858000"/>
              <a:gd name="connsiteX2" fmla="*/ 5035549 w 5035549"/>
              <a:gd name="connsiteY2" fmla="*/ 6858000 h 6858000"/>
              <a:gd name="connsiteX3" fmla="*/ 0 w 5035549"/>
              <a:gd name="connsiteY3" fmla="*/ 6858000 h 6858000"/>
              <a:gd name="connsiteX4" fmla="*/ 0 w 5035549"/>
              <a:gd name="connsiteY4" fmla="*/ 0 h 6858000"/>
              <a:gd name="connsiteX0" fmla="*/ 0 w 5035549"/>
              <a:gd name="connsiteY0" fmla="*/ 0 h 6858000"/>
              <a:gd name="connsiteX1" fmla="*/ 5035549 w 5035549"/>
              <a:gd name="connsiteY1" fmla="*/ 0 h 6858000"/>
              <a:gd name="connsiteX2" fmla="*/ 1098549 w 5035549"/>
              <a:gd name="connsiteY2" fmla="*/ 6858000 h 6858000"/>
              <a:gd name="connsiteX3" fmla="*/ 0 w 5035549"/>
              <a:gd name="connsiteY3" fmla="*/ 6858000 h 6858000"/>
              <a:gd name="connsiteX4" fmla="*/ 0 w 5035549"/>
              <a:gd name="connsiteY4" fmla="*/ 0 h 6858000"/>
              <a:gd name="connsiteX0" fmla="*/ 0 w 5886449"/>
              <a:gd name="connsiteY0" fmla="*/ 6350 h 6864350"/>
              <a:gd name="connsiteX1" fmla="*/ 5886449 w 5886449"/>
              <a:gd name="connsiteY1" fmla="*/ 0 h 6864350"/>
              <a:gd name="connsiteX2" fmla="*/ 1098549 w 5886449"/>
              <a:gd name="connsiteY2" fmla="*/ 6864350 h 6864350"/>
              <a:gd name="connsiteX3" fmla="*/ 0 w 5886449"/>
              <a:gd name="connsiteY3" fmla="*/ 6864350 h 6864350"/>
              <a:gd name="connsiteX4" fmla="*/ 0 w 5886449"/>
              <a:gd name="connsiteY4" fmla="*/ 6350 h 6864350"/>
              <a:gd name="connsiteX0" fmla="*/ 0 w 5886449"/>
              <a:gd name="connsiteY0" fmla="*/ 6350 h 6864350"/>
              <a:gd name="connsiteX1" fmla="*/ 5886449 w 5886449"/>
              <a:gd name="connsiteY1" fmla="*/ 0 h 6864350"/>
              <a:gd name="connsiteX2" fmla="*/ 2012949 w 5886449"/>
              <a:gd name="connsiteY2" fmla="*/ 6864350 h 6864350"/>
              <a:gd name="connsiteX3" fmla="*/ 0 w 5886449"/>
              <a:gd name="connsiteY3" fmla="*/ 6864350 h 6864350"/>
              <a:gd name="connsiteX4" fmla="*/ 0 w 5886449"/>
              <a:gd name="connsiteY4" fmla="*/ 6350 h 6864350"/>
              <a:gd name="connsiteX0" fmla="*/ 0 w 5003799"/>
              <a:gd name="connsiteY0" fmla="*/ 0 h 6858000"/>
              <a:gd name="connsiteX1" fmla="*/ 5003799 w 5003799"/>
              <a:gd name="connsiteY1" fmla="*/ 0 h 6858000"/>
              <a:gd name="connsiteX2" fmla="*/ 2012949 w 5003799"/>
              <a:gd name="connsiteY2" fmla="*/ 6858000 h 6858000"/>
              <a:gd name="connsiteX3" fmla="*/ 0 w 5003799"/>
              <a:gd name="connsiteY3" fmla="*/ 6858000 h 6858000"/>
              <a:gd name="connsiteX4" fmla="*/ 0 w 500379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3799" h="6858000">
                <a:moveTo>
                  <a:pt x="0" y="0"/>
                </a:moveTo>
                <a:lnTo>
                  <a:pt x="5003799" y="0"/>
                </a:lnTo>
                <a:lnTo>
                  <a:pt x="2012949"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Inter Semi Bold" panose="02000503000000020004" pitchFamily="2" charset="0"/>
            </a:endParaRPr>
          </a:p>
        </p:txBody>
      </p:sp>
      <p:sp>
        <p:nvSpPr>
          <p:cNvPr id="15" name="Picture Placeholder 12">
            <a:extLst>
              <a:ext uri="{FF2B5EF4-FFF2-40B4-BE49-F238E27FC236}">
                <a16:creationId xmlns:a16="http://schemas.microsoft.com/office/drawing/2014/main" id="{CD37D7E4-CE85-5A69-0FB3-9B2942D9E8C1}"/>
              </a:ext>
            </a:extLst>
          </p:cNvPr>
          <p:cNvSpPr>
            <a:spLocks noGrp="1"/>
          </p:cNvSpPr>
          <p:nvPr>
            <p:ph type="pic" sz="quarter" idx="34"/>
          </p:nvPr>
        </p:nvSpPr>
        <p:spPr>
          <a:xfrm>
            <a:off x="759595" y="762000"/>
            <a:ext cx="4377556" cy="5085278"/>
          </a:xfrm>
          <a:prstGeom prst="rect">
            <a:avLst/>
          </a:prstGeom>
          <a:solidFill>
            <a:schemeClr val="bg1">
              <a:lumMod val="95000"/>
            </a:schemeClr>
          </a:solidFill>
        </p:spPr>
        <p:txBody>
          <a:bodyPr/>
          <a:lstStyle/>
          <a:p>
            <a:r>
              <a:rPr lang="en-US" dirty="0"/>
              <a:t>Click icon to add picture</a:t>
            </a:r>
          </a:p>
        </p:txBody>
      </p:sp>
      <p:sp>
        <p:nvSpPr>
          <p:cNvPr id="2" name="Slide Number Placeholder 5">
            <a:extLst>
              <a:ext uri="{FF2B5EF4-FFF2-40B4-BE49-F238E27FC236}">
                <a16:creationId xmlns:a16="http://schemas.microsoft.com/office/drawing/2014/main" id="{A24283D6-A5EB-B432-34C4-ABF1B2F0E03E}"/>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886115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ight side image with crimson sla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66F93C-C925-6E5A-CCEE-123259C2F144}"/>
              </a:ext>
            </a:extLst>
          </p:cNvPr>
          <p:cNvSpPr/>
          <p:nvPr userDrawn="1"/>
        </p:nvSpPr>
        <p:spPr>
          <a:xfrm flipH="1">
            <a:off x="6265908" y="0"/>
            <a:ext cx="5926091" cy="6858000"/>
          </a:xfrm>
          <a:custGeom>
            <a:avLst/>
            <a:gdLst>
              <a:gd name="connsiteX0" fmla="*/ 0 w 5035549"/>
              <a:gd name="connsiteY0" fmla="*/ 0 h 6858000"/>
              <a:gd name="connsiteX1" fmla="*/ 5035549 w 5035549"/>
              <a:gd name="connsiteY1" fmla="*/ 0 h 6858000"/>
              <a:gd name="connsiteX2" fmla="*/ 5035549 w 5035549"/>
              <a:gd name="connsiteY2" fmla="*/ 6858000 h 6858000"/>
              <a:gd name="connsiteX3" fmla="*/ 0 w 5035549"/>
              <a:gd name="connsiteY3" fmla="*/ 6858000 h 6858000"/>
              <a:gd name="connsiteX4" fmla="*/ 0 w 5035549"/>
              <a:gd name="connsiteY4" fmla="*/ 0 h 6858000"/>
              <a:gd name="connsiteX0" fmla="*/ 0 w 5035549"/>
              <a:gd name="connsiteY0" fmla="*/ 0 h 6858000"/>
              <a:gd name="connsiteX1" fmla="*/ 5035549 w 5035549"/>
              <a:gd name="connsiteY1" fmla="*/ 0 h 6858000"/>
              <a:gd name="connsiteX2" fmla="*/ 1098549 w 5035549"/>
              <a:gd name="connsiteY2" fmla="*/ 6858000 h 6858000"/>
              <a:gd name="connsiteX3" fmla="*/ 0 w 5035549"/>
              <a:gd name="connsiteY3" fmla="*/ 6858000 h 6858000"/>
              <a:gd name="connsiteX4" fmla="*/ 0 w 5035549"/>
              <a:gd name="connsiteY4" fmla="*/ 0 h 6858000"/>
              <a:gd name="connsiteX0" fmla="*/ 0 w 5886449"/>
              <a:gd name="connsiteY0" fmla="*/ 6350 h 6864350"/>
              <a:gd name="connsiteX1" fmla="*/ 5886449 w 5886449"/>
              <a:gd name="connsiteY1" fmla="*/ 0 h 6864350"/>
              <a:gd name="connsiteX2" fmla="*/ 1098549 w 5886449"/>
              <a:gd name="connsiteY2" fmla="*/ 6864350 h 6864350"/>
              <a:gd name="connsiteX3" fmla="*/ 0 w 5886449"/>
              <a:gd name="connsiteY3" fmla="*/ 6864350 h 6864350"/>
              <a:gd name="connsiteX4" fmla="*/ 0 w 5886449"/>
              <a:gd name="connsiteY4" fmla="*/ 6350 h 6864350"/>
              <a:gd name="connsiteX0" fmla="*/ 0 w 5886449"/>
              <a:gd name="connsiteY0" fmla="*/ 6350 h 6864350"/>
              <a:gd name="connsiteX1" fmla="*/ 5886449 w 5886449"/>
              <a:gd name="connsiteY1" fmla="*/ 0 h 6864350"/>
              <a:gd name="connsiteX2" fmla="*/ 2012949 w 5886449"/>
              <a:gd name="connsiteY2" fmla="*/ 6864350 h 6864350"/>
              <a:gd name="connsiteX3" fmla="*/ 0 w 5886449"/>
              <a:gd name="connsiteY3" fmla="*/ 6864350 h 6864350"/>
              <a:gd name="connsiteX4" fmla="*/ 0 w 5886449"/>
              <a:gd name="connsiteY4" fmla="*/ 6350 h 6864350"/>
              <a:gd name="connsiteX0" fmla="*/ 0 w 5003799"/>
              <a:gd name="connsiteY0" fmla="*/ 0 h 6858000"/>
              <a:gd name="connsiteX1" fmla="*/ 5003799 w 5003799"/>
              <a:gd name="connsiteY1" fmla="*/ 0 h 6858000"/>
              <a:gd name="connsiteX2" fmla="*/ 2012949 w 5003799"/>
              <a:gd name="connsiteY2" fmla="*/ 6858000 h 6858000"/>
              <a:gd name="connsiteX3" fmla="*/ 0 w 5003799"/>
              <a:gd name="connsiteY3" fmla="*/ 6858000 h 6858000"/>
              <a:gd name="connsiteX4" fmla="*/ 0 w 500379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3799" h="6858000">
                <a:moveTo>
                  <a:pt x="0" y="0"/>
                </a:moveTo>
                <a:lnTo>
                  <a:pt x="5003799" y="0"/>
                </a:lnTo>
                <a:lnTo>
                  <a:pt x="2012949"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Inter Semi Bold" panose="02000503000000020004" pitchFamily="2" charset="0"/>
            </a:endParaRPr>
          </a:p>
        </p:txBody>
      </p:sp>
      <p:pic>
        <p:nvPicPr>
          <p:cNvPr id="4" name="Picture 3">
            <a:extLst>
              <a:ext uri="{FF2B5EF4-FFF2-40B4-BE49-F238E27FC236}">
                <a16:creationId xmlns:a16="http://schemas.microsoft.com/office/drawing/2014/main" id="{41CE15B4-9140-263D-AB86-9966A8D641CA}"/>
              </a:ext>
            </a:extLst>
          </p:cNvPr>
          <p:cNvPicPr>
            <a:picLocks noChangeAspect="1"/>
          </p:cNvPicPr>
          <p:nvPr userDrawn="1"/>
        </p:nvPicPr>
        <p:blipFill>
          <a:blip r:embed="rId2"/>
          <a:srcRect/>
          <a:stretch/>
        </p:blipFill>
        <p:spPr>
          <a:xfrm>
            <a:off x="9817800" y="6094215"/>
            <a:ext cx="1550543" cy="516848"/>
          </a:xfrm>
          <a:prstGeom prst="rect">
            <a:avLst/>
          </a:prstGeom>
        </p:spPr>
      </p:pic>
      <p:sp>
        <p:nvSpPr>
          <p:cNvPr id="6" name="Picture Placeholder 12">
            <a:extLst>
              <a:ext uri="{FF2B5EF4-FFF2-40B4-BE49-F238E27FC236}">
                <a16:creationId xmlns:a16="http://schemas.microsoft.com/office/drawing/2014/main" id="{5A1C7262-E1CF-0EF9-FB27-526D3BE37D5B}"/>
              </a:ext>
            </a:extLst>
          </p:cNvPr>
          <p:cNvSpPr>
            <a:spLocks noGrp="1"/>
          </p:cNvSpPr>
          <p:nvPr>
            <p:ph type="pic" sz="quarter" idx="34"/>
          </p:nvPr>
        </p:nvSpPr>
        <p:spPr>
          <a:xfrm>
            <a:off x="7058795" y="762000"/>
            <a:ext cx="4377556" cy="5085278"/>
          </a:xfrm>
          <a:prstGeom prst="rect">
            <a:avLst/>
          </a:prstGeom>
          <a:solidFill>
            <a:schemeClr val="bg1">
              <a:lumMod val="95000"/>
            </a:schemeClr>
          </a:solidFill>
        </p:spPr>
        <p:txBody>
          <a:bodyPr/>
          <a:lstStyle/>
          <a:p>
            <a:r>
              <a:rPr lang="en-US"/>
              <a:t>Click icon to add picture</a:t>
            </a:r>
            <a:endParaRPr lang="en-US" dirty="0"/>
          </a:p>
        </p:txBody>
      </p:sp>
      <p:sp>
        <p:nvSpPr>
          <p:cNvPr id="8" name="Content Placeholder 2">
            <a:extLst>
              <a:ext uri="{FF2B5EF4-FFF2-40B4-BE49-F238E27FC236}">
                <a16:creationId xmlns:a16="http://schemas.microsoft.com/office/drawing/2014/main" id="{E368D3DC-B1E9-231B-9148-C9832E165470}"/>
              </a:ext>
            </a:extLst>
          </p:cNvPr>
          <p:cNvSpPr>
            <a:spLocks noGrp="1"/>
          </p:cNvSpPr>
          <p:nvPr>
            <p:ph sz="half" idx="1"/>
          </p:nvPr>
        </p:nvSpPr>
        <p:spPr>
          <a:xfrm>
            <a:off x="755649" y="1698185"/>
            <a:ext cx="5510260" cy="4396029"/>
          </a:xfrm>
          <a:prstGeom prst="rect">
            <a:avLst/>
          </a:prstGeom>
        </p:spPr>
        <p:txBody>
          <a:bodyPr anchor="t">
            <a:normAutofit/>
          </a:bodyPr>
          <a:lstStyle>
            <a:lvl1pPr>
              <a:defRPr sz="20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a:defRPr sz="18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2pPr>
            <a:lvl3pPr>
              <a:defRPr sz="16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3pPr>
            <a:lvl4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4pPr>
            <a:lvl5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Parallelogram 12">
            <a:extLst>
              <a:ext uri="{FF2B5EF4-FFF2-40B4-BE49-F238E27FC236}">
                <a16:creationId xmlns:a16="http://schemas.microsoft.com/office/drawing/2014/main" id="{C7363F79-AE6A-2C02-0EF8-1E5AF9FD0403}"/>
              </a:ext>
            </a:extLst>
          </p:cNvPr>
          <p:cNvSpPr/>
          <p:nvPr userDrawn="1"/>
        </p:nvSpPr>
        <p:spPr>
          <a:xfrm rot="10800000">
            <a:off x="755649" y="1306412"/>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14" name="Title 1">
            <a:extLst>
              <a:ext uri="{FF2B5EF4-FFF2-40B4-BE49-F238E27FC236}">
                <a16:creationId xmlns:a16="http://schemas.microsoft.com/office/drawing/2014/main" id="{4C98DEBF-232D-F97C-3F1C-9469982BA867}"/>
              </a:ext>
            </a:extLst>
          </p:cNvPr>
          <p:cNvSpPr>
            <a:spLocks noGrp="1"/>
          </p:cNvSpPr>
          <p:nvPr>
            <p:ph type="title" hasCustomPrompt="1"/>
          </p:nvPr>
        </p:nvSpPr>
        <p:spPr>
          <a:xfrm>
            <a:off x="755648" y="671608"/>
            <a:ext cx="5740945"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2" name="Slide Number Placeholder 5">
            <a:extLst>
              <a:ext uri="{FF2B5EF4-FFF2-40B4-BE49-F238E27FC236}">
                <a16:creationId xmlns:a16="http://schemas.microsoft.com/office/drawing/2014/main" id="{05C7A16B-F2DB-30BA-E915-B244071CC7A9}"/>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solidFill>
                  <a:schemeClr val="bg1"/>
                </a:solidFill>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11542699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ft side imag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41CE15B4-9140-263D-AB86-9966A8D641CA}"/>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6" name="Picture Placeholder 12">
            <a:extLst>
              <a:ext uri="{FF2B5EF4-FFF2-40B4-BE49-F238E27FC236}">
                <a16:creationId xmlns:a16="http://schemas.microsoft.com/office/drawing/2014/main" id="{5A1C7262-E1CF-0EF9-FB27-526D3BE37D5B}"/>
              </a:ext>
            </a:extLst>
          </p:cNvPr>
          <p:cNvSpPr>
            <a:spLocks noGrp="1"/>
          </p:cNvSpPr>
          <p:nvPr>
            <p:ph type="pic" sz="quarter" idx="34"/>
          </p:nvPr>
        </p:nvSpPr>
        <p:spPr>
          <a:xfrm>
            <a:off x="0" y="0"/>
            <a:ext cx="4991100" cy="6858000"/>
          </a:xfrm>
          <a:prstGeom prst="rect">
            <a:avLst/>
          </a:prstGeom>
          <a:solidFill>
            <a:schemeClr val="bg1">
              <a:lumMod val="95000"/>
            </a:schemeClr>
          </a:solidFill>
        </p:spPr>
        <p:txBody>
          <a:bodyPr/>
          <a:lstStyle/>
          <a:p>
            <a:r>
              <a:rPr lang="en-US"/>
              <a:t>Click icon to add picture</a:t>
            </a:r>
            <a:endParaRPr lang="en-US" dirty="0"/>
          </a:p>
        </p:txBody>
      </p:sp>
      <p:sp>
        <p:nvSpPr>
          <p:cNvPr id="8" name="Content Placeholder 2">
            <a:extLst>
              <a:ext uri="{FF2B5EF4-FFF2-40B4-BE49-F238E27FC236}">
                <a16:creationId xmlns:a16="http://schemas.microsoft.com/office/drawing/2014/main" id="{E368D3DC-B1E9-231B-9148-C9832E165470}"/>
              </a:ext>
            </a:extLst>
          </p:cNvPr>
          <p:cNvSpPr>
            <a:spLocks noGrp="1"/>
          </p:cNvSpPr>
          <p:nvPr>
            <p:ph sz="half" idx="1"/>
          </p:nvPr>
        </p:nvSpPr>
        <p:spPr>
          <a:xfrm>
            <a:off x="5457827" y="1698186"/>
            <a:ext cx="6346624" cy="4080314"/>
          </a:xfrm>
          <a:prstGeom prst="rect">
            <a:avLst/>
          </a:prstGeom>
        </p:spPr>
        <p:txBody>
          <a:bodyPr anchor="t"/>
          <a:lstStyle>
            <a:lvl1pPr>
              <a:defRPr sz="20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a:defRPr sz="18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2pPr>
            <a:lvl3pPr>
              <a:defRPr sz="16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3pPr>
            <a:lvl4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4pPr>
            <a:lvl5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Parallelogram 12">
            <a:extLst>
              <a:ext uri="{FF2B5EF4-FFF2-40B4-BE49-F238E27FC236}">
                <a16:creationId xmlns:a16="http://schemas.microsoft.com/office/drawing/2014/main" id="{C7363F79-AE6A-2C02-0EF8-1E5AF9FD0403}"/>
              </a:ext>
            </a:extLst>
          </p:cNvPr>
          <p:cNvSpPr/>
          <p:nvPr userDrawn="1"/>
        </p:nvSpPr>
        <p:spPr>
          <a:xfrm rot="10800000">
            <a:off x="5457827" y="1306412"/>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3" name="Title 1">
            <a:extLst>
              <a:ext uri="{FF2B5EF4-FFF2-40B4-BE49-F238E27FC236}">
                <a16:creationId xmlns:a16="http://schemas.microsoft.com/office/drawing/2014/main" id="{554F93D2-73A0-34B5-A1F9-4F4EC7212EA4}"/>
              </a:ext>
            </a:extLst>
          </p:cNvPr>
          <p:cNvSpPr>
            <a:spLocks noGrp="1"/>
          </p:cNvSpPr>
          <p:nvPr>
            <p:ph type="title" hasCustomPrompt="1"/>
          </p:nvPr>
        </p:nvSpPr>
        <p:spPr>
          <a:xfrm>
            <a:off x="5457827" y="671608"/>
            <a:ext cx="6346624"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2" name="Slide Number Placeholder 5">
            <a:extLst>
              <a:ext uri="{FF2B5EF4-FFF2-40B4-BE49-F238E27FC236}">
                <a16:creationId xmlns:a16="http://schemas.microsoft.com/office/drawing/2014/main" id="{CC672860-CE9B-8953-B95A-816F0D75499E}"/>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6795307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ight side image">
    <p:spTree>
      <p:nvGrpSpPr>
        <p:cNvPr id="1" name=""/>
        <p:cNvGrpSpPr/>
        <p:nvPr/>
      </p:nvGrpSpPr>
      <p:grpSpPr>
        <a:xfrm>
          <a:off x="0" y="0"/>
          <a:ext cx="0" cy="0"/>
          <a:chOff x="0" y="0"/>
          <a:chExt cx="0" cy="0"/>
        </a:xfrm>
      </p:grpSpPr>
      <p:sp>
        <p:nvSpPr>
          <p:cNvPr id="6" name="Picture Placeholder 12">
            <a:extLst>
              <a:ext uri="{FF2B5EF4-FFF2-40B4-BE49-F238E27FC236}">
                <a16:creationId xmlns:a16="http://schemas.microsoft.com/office/drawing/2014/main" id="{5A1C7262-E1CF-0EF9-FB27-526D3BE37D5B}"/>
              </a:ext>
            </a:extLst>
          </p:cNvPr>
          <p:cNvSpPr>
            <a:spLocks noGrp="1"/>
          </p:cNvSpPr>
          <p:nvPr>
            <p:ph type="pic" sz="quarter" idx="34"/>
          </p:nvPr>
        </p:nvSpPr>
        <p:spPr>
          <a:xfrm>
            <a:off x="7200900" y="0"/>
            <a:ext cx="4991100" cy="6858000"/>
          </a:xfrm>
          <a:prstGeom prst="rect">
            <a:avLst/>
          </a:prstGeom>
          <a:solidFill>
            <a:schemeClr val="bg1">
              <a:lumMod val="95000"/>
            </a:schemeClr>
          </a:solidFill>
        </p:spPr>
        <p:txBody>
          <a:bodyPr/>
          <a:lstStyle/>
          <a:p>
            <a:r>
              <a:rPr lang="en-US"/>
              <a:t>Click icon to add picture</a:t>
            </a:r>
            <a:endParaRPr lang="en-US" dirty="0"/>
          </a:p>
        </p:txBody>
      </p:sp>
      <p:pic>
        <p:nvPicPr>
          <p:cNvPr id="4" name="Picture 3">
            <a:extLst>
              <a:ext uri="{FF2B5EF4-FFF2-40B4-BE49-F238E27FC236}">
                <a16:creationId xmlns:a16="http://schemas.microsoft.com/office/drawing/2014/main" id="{41CE15B4-9140-263D-AB86-9966A8D641CA}"/>
              </a:ext>
            </a:extLst>
          </p:cNvPr>
          <p:cNvPicPr>
            <a:picLocks noChangeAspect="1"/>
          </p:cNvPicPr>
          <p:nvPr userDrawn="1"/>
        </p:nvPicPr>
        <p:blipFill>
          <a:blip r:embed="rId2"/>
          <a:srcRect/>
          <a:stretch/>
        </p:blipFill>
        <p:spPr>
          <a:xfrm>
            <a:off x="9817800" y="6094215"/>
            <a:ext cx="1550543" cy="516848"/>
          </a:xfrm>
          <a:prstGeom prst="rect">
            <a:avLst/>
          </a:prstGeom>
        </p:spPr>
      </p:pic>
      <p:sp>
        <p:nvSpPr>
          <p:cNvPr id="2" name="Content Placeholder 2">
            <a:extLst>
              <a:ext uri="{FF2B5EF4-FFF2-40B4-BE49-F238E27FC236}">
                <a16:creationId xmlns:a16="http://schemas.microsoft.com/office/drawing/2014/main" id="{CDB464AD-A88F-6EE8-48CC-7B5A39B345E7}"/>
              </a:ext>
            </a:extLst>
          </p:cNvPr>
          <p:cNvSpPr>
            <a:spLocks noGrp="1"/>
          </p:cNvSpPr>
          <p:nvPr>
            <p:ph sz="half" idx="1"/>
          </p:nvPr>
        </p:nvSpPr>
        <p:spPr>
          <a:xfrm>
            <a:off x="755649" y="1698185"/>
            <a:ext cx="5723528" cy="4396029"/>
          </a:xfrm>
          <a:prstGeom prst="rect">
            <a:avLst/>
          </a:prstGeom>
        </p:spPr>
        <p:txBody>
          <a:bodyPr anchor="t">
            <a:normAutofit/>
          </a:bodyPr>
          <a:lstStyle>
            <a:lvl1pPr>
              <a:defRPr sz="20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a:defRPr sz="18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2pPr>
            <a:lvl3pPr>
              <a:defRPr sz="16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3pPr>
            <a:lvl4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4pPr>
            <a:lvl5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Parallelogram 6">
            <a:extLst>
              <a:ext uri="{FF2B5EF4-FFF2-40B4-BE49-F238E27FC236}">
                <a16:creationId xmlns:a16="http://schemas.microsoft.com/office/drawing/2014/main" id="{D887F505-FFAA-1B4F-BAF2-0EEFFA6AB255}"/>
              </a:ext>
            </a:extLst>
          </p:cNvPr>
          <p:cNvSpPr/>
          <p:nvPr userDrawn="1"/>
        </p:nvSpPr>
        <p:spPr>
          <a:xfrm rot="10800000">
            <a:off x="755649" y="1306412"/>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9" name="Title 1">
            <a:extLst>
              <a:ext uri="{FF2B5EF4-FFF2-40B4-BE49-F238E27FC236}">
                <a16:creationId xmlns:a16="http://schemas.microsoft.com/office/drawing/2014/main" id="{6595EC63-2318-AC80-EF4B-72CD11AD3317}"/>
              </a:ext>
            </a:extLst>
          </p:cNvPr>
          <p:cNvSpPr>
            <a:spLocks noGrp="1"/>
          </p:cNvSpPr>
          <p:nvPr>
            <p:ph type="title" hasCustomPrompt="1"/>
          </p:nvPr>
        </p:nvSpPr>
        <p:spPr>
          <a:xfrm>
            <a:off x="755649" y="671608"/>
            <a:ext cx="5723528" cy="506699"/>
          </a:xfrm>
          <a:prstGeom prst="rect">
            <a:avLst/>
          </a:prstGeom>
        </p:spPr>
        <p:txBody>
          <a:bodyPr>
            <a:noAutofit/>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3" name="Slide Number Placeholder 5">
            <a:extLst>
              <a:ext uri="{FF2B5EF4-FFF2-40B4-BE49-F238E27FC236}">
                <a16:creationId xmlns:a16="http://schemas.microsoft.com/office/drawing/2014/main" id="{59FFDC93-6789-A707-F470-697CA5028FDE}"/>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solidFill>
                  <a:schemeClr val="bg1"/>
                </a:solidFill>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38602319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884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hank you slide">
    <p:bg>
      <p:bgPr>
        <a:solidFill>
          <a:srgbClr val="A30F3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A2C777-B9F4-F733-46B2-A0979FF801E0}"/>
              </a:ext>
            </a:extLst>
          </p:cNvPr>
          <p:cNvPicPr>
            <a:picLocks noChangeAspect="1"/>
          </p:cNvPicPr>
          <p:nvPr userDrawn="1"/>
        </p:nvPicPr>
        <p:blipFill>
          <a:blip r:embed="rId2"/>
          <a:srcRect/>
          <a:stretch/>
        </p:blipFill>
        <p:spPr>
          <a:xfrm>
            <a:off x="4117439" y="2786413"/>
            <a:ext cx="3855522" cy="1285174"/>
          </a:xfrm>
          <a:prstGeom prst="rect">
            <a:avLst/>
          </a:prstGeom>
          <a:noFill/>
        </p:spPr>
      </p:pic>
    </p:spTree>
    <p:extLst>
      <p:ext uri="{BB962C8B-B14F-4D97-AF65-F5344CB8AC3E}">
        <p14:creationId xmlns:p14="http://schemas.microsoft.com/office/powerpoint/2010/main" val="2805431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with image">
    <p:bg>
      <p:bgRef idx="1001">
        <a:schemeClr val="bg1"/>
      </p:bgRef>
    </p:bg>
    <p:spTree>
      <p:nvGrpSpPr>
        <p:cNvPr id="1" name=""/>
        <p:cNvGrpSpPr/>
        <p:nvPr/>
      </p:nvGrpSpPr>
      <p:grpSpPr>
        <a:xfrm>
          <a:off x="0" y="0"/>
          <a:ext cx="0" cy="0"/>
          <a:chOff x="0" y="0"/>
          <a:chExt cx="0" cy="0"/>
        </a:xfrm>
      </p:grpSpPr>
      <p:pic>
        <p:nvPicPr>
          <p:cNvPr id="11" name="Picture 10" descr="Icon&#10;&#10;Description automatically generated with medium confidence">
            <a:extLst>
              <a:ext uri="{FF2B5EF4-FFF2-40B4-BE49-F238E27FC236}">
                <a16:creationId xmlns:a16="http://schemas.microsoft.com/office/drawing/2014/main" id="{7714F355-5A12-8230-A04F-DB4CFD8AABEA}"/>
              </a:ext>
            </a:extLst>
          </p:cNvPr>
          <p:cNvPicPr>
            <a:picLocks noChangeAspect="1"/>
          </p:cNvPicPr>
          <p:nvPr userDrawn="1"/>
        </p:nvPicPr>
        <p:blipFill>
          <a:blip r:embed="rId2"/>
          <a:stretch>
            <a:fillRect/>
          </a:stretch>
        </p:blipFill>
        <p:spPr>
          <a:xfrm>
            <a:off x="466380" y="444964"/>
            <a:ext cx="2588970" cy="880710"/>
          </a:xfrm>
          <a:prstGeom prst="rect">
            <a:avLst/>
          </a:prstGeom>
        </p:spPr>
      </p:pic>
      <p:sp>
        <p:nvSpPr>
          <p:cNvPr id="2" name="Rectangle 6">
            <a:extLst>
              <a:ext uri="{FF2B5EF4-FFF2-40B4-BE49-F238E27FC236}">
                <a16:creationId xmlns:a16="http://schemas.microsoft.com/office/drawing/2014/main" id="{48DD10CF-489D-020C-8436-B1B1D85A836F}"/>
              </a:ext>
            </a:extLst>
          </p:cNvPr>
          <p:cNvSpPr>
            <a:spLocks noChangeAspect="1"/>
          </p:cNvSpPr>
          <p:nvPr userDrawn="1"/>
        </p:nvSpPr>
        <p:spPr>
          <a:xfrm rot="10800000">
            <a:off x="1211282" y="-8908"/>
            <a:ext cx="10980717" cy="6866908"/>
          </a:xfrm>
          <a:custGeom>
            <a:avLst/>
            <a:gdLst>
              <a:gd name="connsiteX0" fmla="*/ 0 w 5035549"/>
              <a:gd name="connsiteY0" fmla="*/ 0 h 6858000"/>
              <a:gd name="connsiteX1" fmla="*/ 5035549 w 5035549"/>
              <a:gd name="connsiteY1" fmla="*/ 0 h 6858000"/>
              <a:gd name="connsiteX2" fmla="*/ 5035549 w 5035549"/>
              <a:gd name="connsiteY2" fmla="*/ 6858000 h 6858000"/>
              <a:gd name="connsiteX3" fmla="*/ 0 w 5035549"/>
              <a:gd name="connsiteY3" fmla="*/ 6858000 h 6858000"/>
              <a:gd name="connsiteX4" fmla="*/ 0 w 5035549"/>
              <a:gd name="connsiteY4" fmla="*/ 0 h 6858000"/>
              <a:gd name="connsiteX0" fmla="*/ 0 w 5035549"/>
              <a:gd name="connsiteY0" fmla="*/ 0 h 6858000"/>
              <a:gd name="connsiteX1" fmla="*/ 5035549 w 5035549"/>
              <a:gd name="connsiteY1" fmla="*/ 0 h 6858000"/>
              <a:gd name="connsiteX2" fmla="*/ 1098549 w 5035549"/>
              <a:gd name="connsiteY2" fmla="*/ 6858000 h 6858000"/>
              <a:gd name="connsiteX3" fmla="*/ 0 w 5035549"/>
              <a:gd name="connsiteY3" fmla="*/ 6858000 h 6858000"/>
              <a:gd name="connsiteX4" fmla="*/ 0 w 5035549"/>
              <a:gd name="connsiteY4" fmla="*/ 0 h 6858000"/>
              <a:gd name="connsiteX0" fmla="*/ 0 w 5886449"/>
              <a:gd name="connsiteY0" fmla="*/ 6350 h 6864350"/>
              <a:gd name="connsiteX1" fmla="*/ 5886449 w 5886449"/>
              <a:gd name="connsiteY1" fmla="*/ 0 h 6864350"/>
              <a:gd name="connsiteX2" fmla="*/ 1098549 w 5886449"/>
              <a:gd name="connsiteY2" fmla="*/ 6864350 h 6864350"/>
              <a:gd name="connsiteX3" fmla="*/ 0 w 5886449"/>
              <a:gd name="connsiteY3" fmla="*/ 6864350 h 6864350"/>
              <a:gd name="connsiteX4" fmla="*/ 0 w 5886449"/>
              <a:gd name="connsiteY4" fmla="*/ 6350 h 6864350"/>
              <a:gd name="connsiteX0" fmla="*/ 0 w 5886449"/>
              <a:gd name="connsiteY0" fmla="*/ 6350 h 6864350"/>
              <a:gd name="connsiteX1" fmla="*/ 5886449 w 5886449"/>
              <a:gd name="connsiteY1" fmla="*/ 0 h 6864350"/>
              <a:gd name="connsiteX2" fmla="*/ 2012949 w 5886449"/>
              <a:gd name="connsiteY2" fmla="*/ 6864350 h 6864350"/>
              <a:gd name="connsiteX3" fmla="*/ 0 w 5886449"/>
              <a:gd name="connsiteY3" fmla="*/ 6864350 h 6864350"/>
              <a:gd name="connsiteX4" fmla="*/ 0 w 5886449"/>
              <a:gd name="connsiteY4" fmla="*/ 6350 h 6864350"/>
              <a:gd name="connsiteX0" fmla="*/ 0 w 5003799"/>
              <a:gd name="connsiteY0" fmla="*/ 0 h 6858000"/>
              <a:gd name="connsiteX1" fmla="*/ 5003799 w 5003799"/>
              <a:gd name="connsiteY1" fmla="*/ 0 h 6858000"/>
              <a:gd name="connsiteX2" fmla="*/ 2012949 w 5003799"/>
              <a:gd name="connsiteY2" fmla="*/ 6858000 h 6858000"/>
              <a:gd name="connsiteX3" fmla="*/ 0 w 5003799"/>
              <a:gd name="connsiteY3" fmla="*/ 6858000 h 6858000"/>
              <a:gd name="connsiteX4" fmla="*/ 0 w 5003799"/>
              <a:gd name="connsiteY4" fmla="*/ 0 h 6858000"/>
              <a:gd name="connsiteX0" fmla="*/ 0 w 5003799"/>
              <a:gd name="connsiteY0" fmla="*/ 0 h 6858000"/>
              <a:gd name="connsiteX1" fmla="*/ 5003799 w 5003799"/>
              <a:gd name="connsiteY1" fmla="*/ 0 h 6858000"/>
              <a:gd name="connsiteX2" fmla="*/ 2012949 w 5003799"/>
              <a:gd name="connsiteY2" fmla="*/ 6858000 h 6858000"/>
              <a:gd name="connsiteX3" fmla="*/ 5412 w 5003799"/>
              <a:gd name="connsiteY3" fmla="*/ 3746271 h 6858000"/>
              <a:gd name="connsiteX4" fmla="*/ 0 w 5003799"/>
              <a:gd name="connsiteY4" fmla="*/ 0 h 6858000"/>
              <a:gd name="connsiteX0" fmla="*/ 0 w 5003799"/>
              <a:gd name="connsiteY0" fmla="*/ 0 h 3812198"/>
              <a:gd name="connsiteX1" fmla="*/ 5003799 w 5003799"/>
              <a:gd name="connsiteY1" fmla="*/ 0 h 3812198"/>
              <a:gd name="connsiteX2" fmla="*/ 3333346 w 5003799"/>
              <a:gd name="connsiteY2" fmla="*/ 3812198 h 3812198"/>
              <a:gd name="connsiteX3" fmla="*/ 5412 w 5003799"/>
              <a:gd name="connsiteY3" fmla="*/ 3746271 h 3812198"/>
              <a:gd name="connsiteX4" fmla="*/ 0 w 5003799"/>
              <a:gd name="connsiteY4" fmla="*/ 0 h 3812198"/>
              <a:gd name="connsiteX0" fmla="*/ 0 w 5003799"/>
              <a:gd name="connsiteY0" fmla="*/ 0 h 3812198"/>
              <a:gd name="connsiteX1" fmla="*/ 5003799 w 5003799"/>
              <a:gd name="connsiteY1" fmla="*/ 0 h 3812198"/>
              <a:gd name="connsiteX2" fmla="*/ 3333346 w 5003799"/>
              <a:gd name="connsiteY2" fmla="*/ 3812198 h 3812198"/>
              <a:gd name="connsiteX3" fmla="*/ 1 w 5003799"/>
              <a:gd name="connsiteY3" fmla="*/ 3805605 h 3812198"/>
              <a:gd name="connsiteX4" fmla="*/ 0 w 5003799"/>
              <a:gd name="connsiteY4" fmla="*/ 0 h 3812198"/>
              <a:gd name="connsiteX0" fmla="*/ 0 w 5003799"/>
              <a:gd name="connsiteY0" fmla="*/ 0 h 3812198"/>
              <a:gd name="connsiteX1" fmla="*/ 5003799 w 5003799"/>
              <a:gd name="connsiteY1" fmla="*/ 0 h 3812198"/>
              <a:gd name="connsiteX2" fmla="*/ 3338757 w 5003799"/>
              <a:gd name="connsiteY2" fmla="*/ 3812198 h 3812198"/>
              <a:gd name="connsiteX3" fmla="*/ 1 w 5003799"/>
              <a:gd name="connsiteY3" fmla="*/ 3805605 h 3812198"/>
              <a:gd name="connsiteX4" fmla="*/ 0 w 5003799"/>
              <a:gd name="connsiteY4" fmla="*/ 0 h 3812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3799" h="3812198">
                <a:moveTo>
                  <a:pt x="0" y="0"/>
                </a:moveTo>
                <a:lnTo>
                  <a:pt x="5003799" y="0"/>
                </a:lnTo>
                <a:lnTo>
                  <a:pt x="3338757" y="3812198"/>
                </a:lnTo>
                <a:lnTo>
                  <a:pt x="1" y="3805605"/>
                </a:lnTo>
                <a:cubicBezTo>
                  <a:pt x="1" y="2537070"/>
                  <a:pt x="0" y="1268535"/>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Inter Semi Bold" panose="02000503000000020004" pitchFamily="2" charset="0"/>
            </a:endParaRPr>
          </a:p>
        </p:txBody>
      </p:sp>
      <p:sp>
        <p:nvSpPr>
          <p:cNvPr id="32" name="Title 4">
            <a:extLst>
              <a:ext uri="{FF2B5EF4-FFF2-40B4-BE49-F238E27FC236}">
                <a16:creationId xmlns:a16="http://schemas.microsoft.com/office/drawing/2014/main" id="{376BA4C8-0C0E-46AB-C70B-892A65D9005C}"/>
              </a:ext>
            </a:extLst>
          </p:cNvPr>
          <p:cNvSpPr>
            <a:spLocks noGrp="1"/>
          </p:cNvSpPr>
          <p:nvPr>
            <p:ph type="title"/>
          </p:nvPr>
        </p:nvSpPr>
        <p:spPr>
          <a:xfrm>
            <a:off x="0" y="1779547"/>
            <a:ext cx="6953352" cy="2234458"/>
          </a:xfrm>
          <a:prstGeom prst="rect">
            <a:avLst/>
          </a:prstGeom>
          <a:solidFill>
            <a:schemeClr val="bg2"/>
          </a:solidFill>
        </p:spPr>
        <p:txBody>
          <a:bodyPr wrap="square" lIns="731520" tIns="365760" rIns="365760" bIns="365760" anchor="t" anchorCtr="0">
            <a:spAutoFit/>
          </a:bodyPr>
          <a:lstStyle>
            <a:lvl1pPr algn="l">
              <a:defRPr lang="en-US" sz="5400" noProof="0" dirty="0"/>
            </a:lvl1pPr>
          </a:lstStyle>
          <a:p>
            <a:r>
              <a:rPr lang="en-US" noProof="0" dirty="0"/>
              <a:t>Click to edit Master title style</a:t>
            </a:r>
          </a:p>
        </p:txBody>
      </p:sp>
      <p:sp>
        <p:nvSpPr>
          <p:cNvPr id="12" name="Rectangle 11">
            <a:extLst>
              <a:ext uri="{FF2B5EF4-FFF2-40B4-BE49-F238E27FC236}">
                <a16:creationId xmlns:a16="http://schemas.microsoft.com/office/drawing/2014/main" id="{510AB1F3-14CD-D36B-2893-AF8FBE5A1FD6}"/>
              </a:ext>
            </a:extLst>
          </p:cNvPr>
          <p:cNvSpPr/>
          <p:nvPr userDrawn="1"/>
        </p:nvSpPr>
        <p:spPr>
          <a:xfrm>
            <a:off x="0" y="6615953"/>
            <a:ext cx="12192000" cy="242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Inter Semi Bold" panose="02000503000000020004" pitchFamily="2" charset="0"/>
            </a:endParaRPr>
          </a:p>
        </p:txBody>
      </p:sp>
    </p:spTree>
    <p:extLst>
      <p:ext uri="{BB962C8B-B14F-4D97-AF65-F5344CB8AC3E}">
        <p14:creationId xmlns:p14="http://schemas.microsoft.com/office/powerpoint/2010/main" val="10679887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3" orient="horz" pos="4152">
          <p15:clr>
            <a:srgbClr val="FBAE40"/>
          </p15:clr>
        </p15:guide>
        <p15:guide id="4" pos="751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without imag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1457" y="2168781"/>
            <a:ext cx="8469086" cy="2387600"/>
          </a:xfrm>
          <a:prstGeom prst="rect">
            <a:avLst/>
          </a:prstGeom>
        </p:spPr>
        <p:txBody>
          <a:bodyPr anchor="t"/>
          <a:lstStyle>
            <a:lvl1pPr algn="ctr">
              <a:defRPr sz="6000">
                <a:solidFill>
                  <a:schemeClr val="bg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dirty="0"/>
              <a:t>Click to edit Master title style</a:t>
            </a:r>
          </a:p>
        </p:txBody>
      </p:sp>
      <p:sp>
        <p:nvSpPr>
          <p:cNvPr id="3" name="Subtitle 2"/>
          <p:cNvSpPr>
            <a:spLocks noGrp="1"/>
          </p:cNvSpPr>
          <p:nvPr>
            <p:ph type="subTitle" idx="1"/>
          </p:nvPr>
        </p:nvSpPr>
        <p:spPr>
          <a:xfrm>
            <a:off x="1861456" y="4859867"/>
            <a:ext cx="8469087" cy="843320"/>
          </a:xfrm>
          <a:prstGeom prst="rect">
            <a:avLst/>
          </a:prstGeom>
        </p:spPr>
        <p:txBody>
          <a:bodyPr/>
          <a:lstStyle>
            <a:lvl1pPr marL="0" indent="0" algn="ctr">
              <a:buNone/>
              <a:defRPr sz="2400">
                <a:solidFill>
                  <a:schemeClr val="bg1"/>
                </a:solidFill>
                <a:latin typeface="Inter Medium" panose="02000503000000020004" pitchFamily="2" charset="0"/>
                <a:ea typeface="Inter Medium" panose="02000503000000020004" pitchFamily="2" charset="0"/>
                <a:cs typeface="Inter Medium"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a:extLst>
              <a:ext uri="{FF2B5EF4-FFF2-40B4-BE49-F238E27FC236}">
                <a16:creationId xmlns:a16="http://schemas.microsoft.com/office/drawing/2014/main" id="{A639983B-C87F-C70F-CA9D-63FC3A3442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870801" y="528103"/>
            <a:ext cx="2450396" cy="980158"/>
          </a:xfrm>
          <a:prstGeom prst="rect">
            <a:avLst/>
          </a:prstGeom>
        </p:spPr>
      </p:pic>
    </p:spTree>
    <p:extLst>
      <p:ext uri="{BB962C8B-B14F-4D97-AF65-F5344CB8AC3E}">
        <p14:creationId xmlns:p14="http://schemas.microsoft.com/office/powerpoint/2010/main" val="354960301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with underline and without sub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585741" y="1388819"/>
            <a:ext cx="11123658" cy="4554782"/>
          </a:xfrm>
          <a:prstGeom prst="rect">
            <a:avLst/>
          </a:prstGeom>
        </p:spPr>
        <p:txBody>
          <a:bodyPr anchor="t">
            <a:normAutofit/>
          </a:bodyPr>
          <a:lstStyle>
            <a:lvl1pPr>
              <a:defRPr sz="20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a:defRPr sz="18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2pPr>
            <a:lvl3pPr>
              <a:defRPr sz="16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3pPr>
            <a:lvl4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4pPr>
            <a:lvl5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itle 1">
            <a:extLst>
              <a:ext uri="{FF2B5EF4-FFF2-40B4-BE49-F238E27FC236}">
                <a16:creationId xmlns:a16="http://schemas.microsoft.com/office/drawing/2014/main" id="{CBCD9B54-58B2-1776-763C-5FB57CD944C0}"/>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6" name="Slide Number Placeholder 5">
            <a:extLst>
              <a:ext uri="{FF2B5EF4-FFF2-40B4-BE49-F238E27FC236}">
                <a16:creationId xmlns:a16="http://schemas.microsoft.com/office/drawing/2014/main" id="{4B0E8B41-F61F-13F9-848E-E24EAF1218EF}"/>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pic>
        <p:nvPicPr>
          <p:cNvPr id="9" name="Picture 8" descr="Icon&#10;&#10;Description automatically generated with medium confidence">
            <a:extLst>
              <a:ext uri="{FF2B5EF4-FFF2-40B4-BE49-F238E27FC236}">
                <a16:creationId xmlns:a16="http://schemas.microsoft.com/office/drawing/2014/main" id="{1B4CDE7D-69F3-684A-254E-23EC12E3DB86}"/>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11" name="Parallelogram 10">
            <a:extLst>
              <a:ext uri="{FF2B5EF4-FFF2-40B4-BE49-F238E27FC236}">
                <a16:creationId xmlns:a16="http://schemas.microsoft.com/office/drawing/2014/main" id="{9702D8E9-612A-1927-369E-067E7110B3D5}"/>
              </a:ext>
            </a:extLst>
          </p:cNvPr>
          <p:cNvSpPr/>
          <p:nvPr userDrawn="1"/>
        </p:nvSpPr>
        <p:spPr>
          <a:xfrm rot="10800000">
            <a:off x="585741" y="1066803"/>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Tree>
    <p:extLst>
      <p:ext uri="{BB962C8B-B14F-4D97-AF65-F5344CB8AC3E}">
        <p14:creationId xmlns:p14="http://schemas.microsoft.com/office/powerpoint/2010/main" val="30758094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without subtitle or underl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585741" y="1388818"/>
            <a:ext cx="11020518" cy="4669625"/>
          </a:xfrm>
          <a:prstGeom prst="rect">
            <a:avLst/>
          </a:prstGeom>
        </p:spPr>
        <p:txBody>
          <a:bodyPr anchor="t">
            <a:normAutofit/>
          </a:bodyPr>
          <a:lstStyle>
            <a:lvl1pPr>
              <a:defRPr sz="20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a:defRPr sz="18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2pPr>
            <a:lvl3pPr>
              <a:defRPr sz="16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3pPr>
            <a:lvl4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4pPr>
            <a:lvl5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itle 1">
            <a:extLst>
              <a:ext uri="{FF2B5EF4-FFF2-40B4-BE49-F238E27FC236}">
                <a16:creationId xmlns:a16="http://schemas.microsoft.com/office/drawing/2014/main" id="{CBCD9B54-58B2-1776-763C-5FB57CD944C0}"/>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pic>
        <p:nvPicPr>
          <p:cNvPr id="9" name="Picture 8" descr="Icon&#10;&#10;Description automatically generated with medium confidence">
            <a:extLst>
              <a:ext uri="{FF2B5EF4-FFF2-40B4-BE49-F238E27FC236}">
                <a16:creationId xmlns:a16="http://schemas.microsoft.com/office/drawing/2014/main" id="{1B4CDE7D-69F3-684A-254E-23EC12E3DB86}"/>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2" name="Slide Number Placeholder 5">
            <a:extLst>
              <a:ext uri="{FF2B5EF4-FFF2-40B4-BE49-F238E27FC236}">
                <a16:creationId xmlns:a16="http://schemas.microsoft.com/office/drawing/2014/main" id="{441F0EF1-BB7A-8AAE-C224-B858313CE4C6}"/>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3056307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without underline, subtitle or log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585741" y="1388818"/>
            <a:ext cx="11020518" cy="4669625"/>
          </a:xfrm>
          <a:prstGeom prst="rect">
            <a:avLst/>
          </a:prstGeom>
        </p:spPr>
        <p:txBody>
          <a:bodyPr anchor="t">
            <a:normAutofit/>
          </a:bodyPr>
          <a:lstStyle>
            <a:lvl1pPr>
              <a:defRPr sz="20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a:defRPr sz="18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2pPr>
            <a:lvl3pPr>
              <a:defRPr sz="16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3pPr>
            <a:lvl4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4pPr>
            <a:lvl5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itle 1">
            <a:extLst>
              <a:ext uri="{FF2B5EF4-FFF2-40B4-BE49-F238E27FC236}">
                <a16:creationId xmlns:a16="http://schemas.microsoft.com/office/drawing/2014/main" id="{CBCD9B54-58B2-1776-763C-5FB57CD944C0}"/>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2" name="Slide Number Placeholder 5">
            <a:extLst>
              <a:ext uri="{FF2B5EF4-FFF2-40B4-BE49-F238E27FC236}">
                <a16:creationId xmlns:a16="http://schemas.microsoft.com/office/drawing/2014/main" id="{D026C336-07B8-5E0B-7D4B-EF0F1ECB165C}"/>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4068929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with underline, subtitle and log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585741" y="1830726"/>
            <a:ext cx="11020518" cy="4019800"/>
          </a:xfrm>
          <a:prstGeom prst="rect">
            <a:avLst/>
          </a:prstGeo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6" name="Picture 5" descr="Icon&#10;&#10;Description automatically generated with medium confidence">
            <a:extLst>
              <a:ext uri="{FF2B5EF4-FFF2-40B4-BE49-F238E27FC236}">
                <a16:creationId xmlns:a16="http://schemas.microsoft.com/office/drawing/2014/main" id="{5E084A5E-5A05-C87E-8BDA-47D683384B89}"/>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11" name="Title 1">
            <a:extLst>
              <a:ext uri="{FF2B5EF4-FFF2-40B4-BE49-F238E27FC236}">
                <a16:creationId xmlns:a16="http://schemas.microsoft.com/office/drawing/2014/main" id="{FE44AC47-555C-DDCB-FC6E-886DFBB90C49}"/>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12" name="Parallelogram 11">
            <a:extLst>
              <a:ext uri="{FF2B5EF4-FFF2-40B4-BE49-F238E27FC236}">
                <a16:creationId xmlns:a16="http://schemas.microsoft.com/office/drawing/2014/main" id="{BFDE7664-6A02-6A59-738D-E0DBE426F800}"/>
              </a:ext>
            </a:extLst>
          </p:cNvPr>
          <p:cNvSpPr/>
          <p:nvPr userDrawn="1"/>
        </p:nvSpPr>
        <p:spPr>
          <a:xfrm rot="10800000">
            <a:off x="585741" y="1066803"/>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2" name="Slide Number Placeholder 5">
            <a:extLst>
              <a:ext uri="{FF2B5EF4-FFF2-40B4-BE49-F238E27FC236}">
                <a16:creationId xmlns:a16="http://schemas.microsoft.com/office/drawing/2014/main" id="{5C26AFB3-CF6C-59D7-0809-0321F0C6FE47}"/>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
        <p:nvSpPr>
          <p:cNvPr id="4" name="Subtitle 2">
            <a:extLst>
              <a:ext uri="{FF2B5EF4-FFF2-40B4-BE49-F238E27FC236}">
                <a16:creationId xmlns:a16="http://schemas.microsoft.com/office/drawing/2014/main" id="{10C4B1EC-A372-9D17-212E-C43E9E39299B}"/>
              </a:ext>
            </a:extLst>
          </p:cNvPr>
          <p:cNvSpPr>
            <a:spLocks noGrp="1"/>
          </p:cNvSpPr>
          <p:nvPr>
            <p:ph type="body" sz="quarter" idx="32" hasCustomPrompt="1"/>
          </p:nvPr>
        </p:nvSpPr>
        <p:spPr>
          <a:xfrm>
            <a:off x="585741" y="1326726"/>
            <a:ext cx="11032518" cy="360000"/>
          </a:xfrm>
          <a:prstGeom prst="rect">
            <a:avLst/>
          </a:prstGeom>
        </p:spPr>
        <p:txBody>
          <a:bodyPr/>
          <a:lstStyle>
            <a:lvl1pPr marL="0" indent="0">
              <a:buNone/>
              <a:defRPr sz="2000" b="0" i="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Subtitle</a:t>
            </a:r>
          </a:p>
        </p:txBody>
      </p:sp>
    </p:spTree>
    <p:extLst>
      <p:ext uri="{BB962C8B-B14F-4D97-AF65-F5344CB8AC3E}">
        <p14:creationId xmlns:p14="http://schemas.microsoft.com/office/powerpoint/2010/main" val="18875478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with subtitle and no underl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585741" y="1830726"/>
            <a:ext cx="11020518" cy="4019800"/>
          </a:xfrm>
          <a:prstGeom prst="rect">
            <a:avLst/>
          </a:prstGeo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6" name="Picture 5" descr="Icon&#10;&#10;Description automatically generated with medium confidence">
            <a:extLst>
              <a:ext uri="{FF2B5EF4-FFF2-40B4-BE49-F238E27FC236}">
                <a16:creationId xmlns:a16="http://schemas.microsoft.com/office/drawing/2014/main" id="{5E084A5E-5A05-C87E-8BDA-47D683384B89}"/>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11" name="Title 1">
            <a:extLst>
              <a:ext uri="{FF2B5EF4-FFF2-40B4-BE49-F238E27FC236}">
                <a16:creationId xmlns:a16="http://schemas.microsoft.com/office/drawing/2014/main" id="{FE44AC47-555C-DDCB-FC6E-886DFBB90C49}"/>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4" name="Slide Number Placeholder 5">
            <a:extLst>
              <a:ext uri="{FF2B5EF4-FFF2-40B4-BE49-F238E27FC236}">
                <a16:creationId xmlns:a16="http://schemas.microsoft.com/office/drawing/2014/main" id="{62659201-0D5D-BFF0-99C5-AFA32525A232}"/>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
        <p:nvSpPr>
          <p:cNvPr id="5" name="Subtitle 2">
            <a:extLst>
              <a:ext uri="{FF2B5EF4-FFF2-40B4-BE49-F238E27FC236}">
                <a16:creationId xmlns:a16="http://schemas.microsoft.com/office/drawing/2014/main" id="{BAD93FA9-0CF0-AEE4-7552-D2F92AB3FC47}"/>
              </a:ext>
            </a:extLst>
          </p:cNvPr>
          <p:cNvSpPr>
            <a:spLocks noGrp="1"/>
          </p:cNvSpPr>
          <p:nvPr>
            <p:ph type="body" sz="quarter" idx="32" hasCustomPrompt="1"/>
          </p:nvPr>
        </p:nvSpPr>
        <p:spPr>
          <a:xfrm>
            <a:off x="585741" y="1201921"/>
            <a:ext cx="11032518" cy="360000"/>
          </a:xfrm>
          <a:prstGeom prst="rect">
            <a:avLst/>
          </a:prstGeom>
        </p:spPr>
        <p:txBody>
          <a:bodyPr/>
          <a:lstStyle>
            <a:lvl1pPr marL="0" indent="0">
              <a:buNone/>
              <a:defRPr sz="2000" b="0" i="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Subtitle</a:t>
            </a:r>
          </a:p>
        </p:txBody>
      </p:sp>
    </p:spTree>
    <p:extLst>
      <p:ext uri="{BB962C8B-B14F-4D97-AF65-F5344CB8AC3E}">
        <p14:creationId xmlns:p14="http://schemas.microsoft.com/office/powerpoint/2010/main" val="32724503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with subheaders">
    <p:spTree>
      <p:nvGrpSpPr>
        <p:cNvPr id="1" name=""/>
        <p:cNvGrpSpPr/>
        <p:nvPr/>
      </p:nvGrpSpPr>
      <p:grpSpPr>
        <a:xfrm>
          <a:off x="0" y="0"/>
          <a:ext cx="0" cy="0"/>
          <a:chOff x="0" y="0"/>
          <a:chExt cx="0" cy="0"/>
        </a:xfrm>
      </p:grpSpPr>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585740" y="1625009"/>
            <a:ext cx="5318259" cy="360000"/>
          </a:xfrm>
          <a:prstGeom prst="rect">
            <a:avLst/>
          </a:prstGeom>
        </p:spPr>
        <p:txBody>
          <a:bodyPr anchor="t"/>
          <a:lstStyle>
            <a:lvl1pPr marL="0" indent="0">
              <a:buNone/>
              <a:defRPr sz="2400" b="1">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585740" y="2227108"/>
            <a:ext cx="5318260" cy="3753801"/>
          </a:xfrm>
          <a:prstGeom prst="rect">
            <a:avLst/>
          </a:prstGeo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625534"/>
            <a:ext cx="5318259" cy="358775"/>
          </a:xfrm>
          <a:prstGeom prst="rect">
            <a:avLst/>
          </a:prstGeom>
        </p:spPr>
        <p:txBody>
          <a:bodyPr/>
          <a:lstStyle>
            <a:lvl1pPr marL="0" indent="0">
              <a:buNone/>
              <a:defRPr sz="2400" b="1">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pPr lvl="0"/>
            <a:r>
              <a:rPr lang="en-US" noProof="0" dirty="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8" y="2224168"/>
            <a:ext cx="5318260" cy="3756106"/>
          </a:xfrm>
          <a:prstGeom prst="rect">
            <a:avLst/>
          </a:prstGeo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13" name="Picture 12" descr="Icon&#10;&#10;Description automatically generated with medium confidence">
            <a:extLst>
              <a:ext uri="{FF2B5EF4-FFF2-40B4-BE49-F238E27FC236}">
                <a16:creationId xmlns:a16="http://schemas.microsoft.com/office/drawing/2014/main" id="{7EE5475B-8C95-9D96-46A0-3BDF2B3346B5}"/>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14" name="Title 1">
            <a:extLst>
              <a:ext uri="{FF2B5EF4-FFF2-40B4-BE49-F238E27FC236}">
                <a16:creationId xmlns:a16="http://schemas.microsoft.com/office/drawing/2014/main" id="{EBB169AF-72DA-FCB0-F058-8F8576A2A7E8}"/>
              </a:ext>
            </a:extLst>
          </p:cNvPr>
          <p:cNvSpPr>
            <a:spLocks noGrp="1"/>
          </p:cNvSpPr>
          <p:nvPr>
            <p:ph type="title" hasCustomPrompt="1"/>
          </p:nvPr>
        </p:nvSpPr>
        <p:spPr>
          <a:xfrm>
            <a:off x="585741" y="431999"/>
            <a:ext cx="11032518" cy="507801"/>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19" name="Parallelogram 18">
            <a:extLst>
              <a:ext uri="{FF2B5EF4-FFF2-40B4-BE49-F238E27FC236}">
                <a16:creationId xmlns:a16="http://schemas.microsoft.com/office/drawing/2014/main" id="{AE60B3B6-5B54-6BC3-C29E-92F75E5EBFD7}"/>
              </a:ext>
            </a:extLst>
          </p:cNvPr>
          <p:cNvSpPr/>
          <p:nvPr userDrawn="1"/>
        </p:nvSpPr>
        <p:spPr>
          <a:xfrm rot="10800000">
            <a:off x="585741" y="1366123"/>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20" name="Parallelogram 19">
            <a:extLst>
              <a:ext uri="{FF2B5EF4-FFF2-40B4-BE49-F238E27FC236}">
                <a16:creationId xmlns:a16="http://schemas.microsoft.com/office/drawing/2014/main" id="{65C8235D-D819-F512-50EF-C360F926FD16}"/>
              </a:ext>
            </a:extLst>
          </p:cNvPr>
          <p:cNvSpPr/>
          <p:nvPr userDrawn="1"/>
        </p:nvSpPr>
        <p:spPr>
          <a:xfrm rot="10800000">
            <a:off x="6313441" y="1366123"/>
            <a:ext cx="1378414" cy="175775"/>
          </a:xfrm>
          <a:prstGeom prst="parallelogram">
            <a:avLst>
              <a:gd name="adj" fmla="val 6204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2" name="Slide Number Placeholder 5">
            <a:extLst>
              <a:ext uri="{FF2B5EF4-FFF2-40B4-BE49-F238E27FC236}">
                <a16:creationId xmlns:a16="http://schemas.microsoft.com/office/drawing/2014/main" id="{17900157-FBA8-8D56-3C1D-6A4520660AC5}"/>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2982035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2E9E479-4835-8797-7C88-85CF8DA8C4FD}"/>
              </a:ext>
            </a:extLst>
          </p:cNvPr>
          <p:cNvSpPr>
            <a:spLocks noGrp="1"/>
          </p:cNvSpPr>
          <p:nvPr>
            <p:ph type="sldNum" sz="quarter" idx="4"/>
          </p:nvPr>
        </p:nvSpPr>
        <p:spPr>
          <a:xfrm>
            <a:off x="11368344" y="6131063"/>
            <a:ext cx="436107" cy="432000"/>
          </a:xfrm>
          <a:prstGeom prst="rect">
            <a:avLst/>
          </a:prstGeom>
        </p:spPr>
        <p:txBody>
          <a:bodyPr anchor="ctr"/>
          <a:lstStyle>
            <a:lvl1pPr algn="r">
              <a:defRPr lang="en-US" smtClean="0"/>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4265608002"/>
      </p:ext>
    </p:extLst>
  </p:cSld>
  <p:clrMap bg1="lt1" tx1="dk1" bg2="lt2" tx2="dk2" accent1="accent1" accent2="accent2" accent3="accent3" accent4="accent4" accent5="accent5" accent6="accent6" hlink="hlink" folHlink="folHlink"/>
  <p:sldLayoutIdLst>
    <p:sldLayoutId id="2147483650" r:id="rId1"/>
    <p:sldLayoutId id="2147483667"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49" r:id="rId18"/>
    <p:sldLayoutId id="2147483666"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hyperlink" Target="https://www.cwu.edu/academics/specialized-programs/college-high-school/program-resources/forms.php"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hyperlink" Target="https://wildcatpassword.cwu.edu/"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hyperlink" Target="https://my.cwu.edu/"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cwu.edu/about/offices/information-services/security-services/mfa/"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hyperlink" Target="mailto:cwuservicedesk@cwu.edu" TargetMode="External"/><Relationship Id="rId4" Type="http://schemas.openxmlformats.org/officeDocument/2006/relationships/hyperlink" Target="https://wildcatpassword.cwu.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hyperlink" Target="https://my.cwu.edu/" TargetMode="External"/><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docs.google.com/spreadsheets/d/1CmRZkfai2cw0ZmUHoquZjBywxandDV28/edit#gid=1180011737"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tes.collegesource.com/publicview/TES_publicview01.aspx?rid=%7B747074CC-9C4D-477D-980B-529C4D6F9712%7D&amp;aid=%7B1DE28702-DD7E-46F7-820F-7E0F873F2507%7D" TargetMode="Externa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26.jpg"/><Relationship Id="rId5" Type="http://schemas.openxmlformats.org/officeDocument/2006/relationships/image" Target="../media/image21.jpg"/><Relationship Id="rId4" Type="http://schemas.openxmlformats.org/officeDocument/2006/relationships/hyperlink" Target="https://my.cwu.edu/"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hyperlink" Target="mailto:reg@cwu.edu/" TargetMode="External"/><Relationship Id="rId5" Type="http://schemas.openxmlformats.org/officeDocument/2006/relationships/hyperlink" Target="https://www.cwu.edu/about/offices/registrar/academic-information/request-transcripts.php" TargetMode="External"/><Relationship Id="rId4" Type="http://schemas.openxmlformats.org/officeDocument/2006/relationships/hyperlink" Target="mailto:First.Lastname@cwu.edu"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mailto:HSPartnerships@cwu.edu" TargetMode="Externa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hyperlink" Target="mailto:cwuservicedesk@cwu.edu"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mailto:HSPartnerships@cwu.edu"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hyperlink" Target="mailto:Zane.Morrison@cwu.edu" TargetMode="External"/><Relationship Id="rId4" Type="http://schemas.openxmlformats.org/officeDocument/2006/relationships/hyperlink" Target="https://www.cwu.edu/academics/specialized-programs/college-high-school/"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cihs.cwu.ed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www.smarty.com/products/single-address"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B6E584-B0F7-4E32-DDEE-58AF534F7159}"/>
              </a:ext>
            </a:extLst>
          </p:cNvPr>
          <p:cNvSpPr>
            <a:spLocks noGrp="1"/>
          </p:cNvSpPr>
          <p:nvPr>
            <p:ph type="title"/>
          </p:nvPr>
        </p:nvSpPr>
        <p:spPr>
          <a:xfrm>
            <a:off x="0" y="1561257"/>
            <a:ext cx="6909343" cy="2677656"/>
          </a:xfrm>
        </p:spPr>
        <p:txBody>
          <a:bodyPr/>
          <a:lstStyle/>
          <a:p>
            <a:r>
              <a:rPr lang="en-US" sz="4000" dirty="0"/>
              <a:t>Frequently Asked Questions</a:t>
            </a:r>
            <a:br>
              <a:rPr lang="en-US" sz="3200" dirty="0"/>
            </a:br>
            <a:br>
              <a:rPr lang="en-US" sz="3200" dirty="0"/>
            </a:br>
            <a:r>
              <a:rPr lang="en-US" sz="2800" dirty="0">
                <a:solidFill>
                  <a:srgbClr val="A30F32"/>
                </a:solidFill>
              </a:rPr>
              <a:t>Presented by: Zane Morrison</a:t>
            </a:r>
            <a:endParaRPr lang="en-US" sz="3200" dirty="0">
              <a:solidFill>
                <a:srgbClr val="A30F32"/>
              </a:solidFill>
            </a:endParaRPr>
          </a:p>
        </p:txBody>
      </p:sp>
      <p:pic>
        <p:nvPicPr>
          <p:cNvPr id="9" name="Picture Placeholder 61">
            <a:extLst>
              <a:ext uri="{FF2B5EF4-FFF2-40B4-BE49-F238E27FC236}">
                <a16:creationId xmlns:a16="http://schemas.microsoft.com/office/drawing/2014/main" id="{65F0AF36-2ABB-020E-AA0D-FD704B6AEDE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33398" y="0"/>
            <a:ext cx="10858602" cy="6614809"/>
          </a:xfrm>
          <a:custGeom>
            <a:avLst/>
            <a:gdLst>
              <a:gd name="connsiteX0" fmla="*/ 0 w 10952481"/>
              <a:gd name="connsiteY0" fmla="*/ 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0 w 10952481"/>
              <a:gd name="connsiteY4" fmla="*/ 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3098800 w 10952481"/>
              <a:gd name="connsiteY4"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2326640 w 10952481"/>
              <a:gd name="connsiteY4" fmla="*/ 1727200 h 6858000"/>
              <a:gd name="connsiteX5" fmla="*/ 3098800 w 10952481"/>
              <a:gd name="connsiteY5"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300480 w 10952481"/>
              <a:gd name="connsiteY4" fmla="*/ 3972560 h 6858000"/>
              <a:gd name="connsiteX5" fmla="*/ 2326640 w 10952481"/>
              <a:gd name="connsiteY5" fmla="*/ 1727200 h 6858000"/>
              <a:gd name="connsiteX6" fmla="*/ 3098800 w 10952481"/>
              <a:gd name="connsiteY6"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300480 w 10952481"/>
              <a:gd name="connsiteY4" fmla="*/ 3972560 h 6858000"/>
              <a:gd name="connsiteX5" fmla="*/ 2032000 w 10952481"/>
              <a:gd name="connsiteY5" fmla="*/ 2357120 h 6858000"/>
              <a:gd name="connsiteX6" fmla="*/ 2326640 w 10952481"/>
              <a:gd name="connsiteY6" fmla="*/ 1727200 h 6858000"/>
              <a:gd name="connsiteX7" fmla="*/ 3098800 w 10952481"/>
              <a:gd name="connsiteY7"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300480 w 10952481"/>
              <a:gd name="connsiteY4" fmla="*/ 3972560 h 6858000"/>
              <a:gd name="connsiteX5" fmla="*/ 5643880 w 10952481"/>
              <a:gd name="connsiteY5" fmla="*/ 1722120 h 6858000"/>
              <a:gd name="connsiteX6" fmla="*/ 2326640 w 10952481"/>
              <a:gd name="connsiteY6" fmla="*/ 1727200 h 6858000"/>
              <a:gd name="connsiteX7" fmla="*/ 3098800 w 10952481"/>
              <a:gd name="connsiteY7"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300480 w 10952481"/>
              <a:gd name="connsiteY4" fmla="*/ 3972560 h 6858000"/>
              <a:gd name="connsiteX5" fmla="*/ 3164840 w 10952481"/>
              <a:gd name="connsiteY5" fmla="*/ 3012440 h 6858000"/>
              <a:gd name="connsiteX6" fmla="*/ 5643880 w 10952481"/>
              <a:gd name="connsiteY6" fmla="*/ 1722120 h 6858000"/>
              <a:gd name="connsiteX7" fmla="*/ 2326640 w 10952481"/>
              <a:gd name="connsiteY7" fmla="*/ 1727200 h 6858000"/>
              <a:gd name="connsiteX8" fmla="*/ 3098800 w 10952481"/>
              <a:gd name="connsiteY8"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300480 w 10952481"/>
              <a:gd name="connsiteY4" fmla="*/ 3972560 h 6858000"/>
              <a:gd name="connsiteX5" fmla="*/ 5628640 w 10952481"/>
              <a:gd name="connsiteY5" fmla="*/ 3967480 h 6858000"/>
              <a:gd name="connsiteX6" fmla="*/ 5643880 w 10952481"/>
              <a:gd name="connsiteY6" fmla="*/ 1722120 h 6858000"/>
              <a:gd name="connsiteX7" fmla="*/ 2326640 w 10952481"/>
              <a:gd name="connsiteY7" fmla="*/ 1727200 h 6858000"/>
              <a:gd name="connsiteX8" fmla="*/ 3098800 w 10952481"/>
              <a:gd name="connsiteY8"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066800 w 10952481"/>
              <a:gd name="connsiteY4" fmla="*/ 4500880 h 6858000"/>
              <a:gd name="connsiteX5" fmla="*/ 1300480 w 10952481"/>
              <a:gd name="connsiteY5" fmla="*/ 3972560 h 6858000"/>
              <a:gd name="connsiteX6" fmla="*/ 5628640 w 10952481"/>
              <a:gd name="connsiteY6" fmla="*/ 3967480 h 6858000"/>
              <a:gd name="connsiteX7" fmla="*/ 5643880 w 10952481"/>
              <a:gd name="connsiteY7" fmla="*/ 1722120 h 6858000"/>
              <a:gd name="connsiteX8" fmla="*/ 2326640 w 10952481"/>
              <a:gd name="connsiteY8" fmla="*/ 1727200 h 6858000"/>
              <a:gd name="connsiteX9" fmla="*/ 3098800 w 10952481"/>
              <a:gd name="connsiteY9"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863600 w 10952481"/>
              <a:gd name="connsiteY4" fmla="*/ 4963160 h 6858000"/>
              <a:gd name="connsiteX5" fmla="*/ 1300480 w 10952481"/>
              <a:gd name="connsiteY5" fmla="*/ 3972560 h 6858000"/>
              <a:gd name="connsiteX6" fmla="*/ 5628640 w 10952481"/>
              <a:gd name="connsiteY6" fmla="*/ 3967480 h 6858000"/>
              <a:gd name="connsiteX7" fmla="*/ 5643880 w 10952481"/>
              <a:gd name="connsiteY7" fmla="*/ 1722120 h 6858000"/>
              <a:gd name="connsiteX8" fmla="*/ 2326640 w 10952481"/>
              <a:gd name="connsiteY8" fmla="*/ 1727200 h 6858000"/>
              <a:gd name="connsiteX9" fmla="*/ 3098800 w 10952481"/>
              <a:gd name="connsiteY9"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772160 w 10952481"/>
              <a:gd name="connsiteY4" fmla="*/ 5151120 h 6858000"/>
              <a:gd name="connsiteX5" fmla="*/ 863600 w 10952481"/>
              <a:gd name="connsiteY5" fmla="*/ 4963160 h 6858000"/>
              <a:gd name="connsiteX6" fmla="*/ 1300480 w 10952481"/>
              <a:gd name="connsiteY6" fmla="*/ 3972560 h 6858000"/>
              <a:gd name="connsiteX7" fmla="*/ 5628640 w 10952481"/>
              <a:gd name="connsiteY7" fmla="*/ 3967480 h 6858000"/>
              <a:gd name="connsiteX8" fmla="*/ 5643880 w 10952481"/>
              <a:gd name="connsiteY8" fmla="*/ 1722120 h 6858000"/>
              <a:gd name="connsiteX9" fmla="*/ 2326640 w 10952481"/>
              <a:gd name="connsiteY9" fmla="*/ 1727200 h 6858000"/>
              <a:gd name="connsiteX10" fmla="*/ 3098800 w 10952481"/>
              <a:gd name="connsiteY10"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544320 w 10952481"/>
              <a:gd name="connsiteY4" fmla="*/ 4963160 h 6858000"/>
              <a:gd name="connsiteX5" fmla="*/ 863600 w 10952481"/>
              <a:gd name="connsiteY5" fmla="*/ 4963160 h 6858000"/>
              <a:gd name="connsiteX6" fmla="*/ 1300480 w 10952481"/>
              <a:gd name="connsiteY6" fmla="*/ 3972560 h 6858000"/>
              <a:gd name="connsiteX7" fmla="*/ 5628640 w 10952481"/>
              <a:gd name="connsiteY7" fmla="*/ 3967480 h 6858000"/>
              <a:gd name="connsiteX8" fmla="*/ 5643880 w 10952481"/>
              <a:gd name="connsiteY8" fmla="*/ 1722120 h 6858000"/>
              <a:gd name="connsiteX9" fmla="*/ 2326640 w 10952481"/>
              <a:gd name="connsiteY9" fmla="*/ 1727200 h 6858000"/>
              <a:gd name="connsiteX10" fmla="*/ 3098800 w 10952481"/>
              <a:gd name="connsiteY10"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544320 w 10952481"/>
              <a:gd name="connsiteY4" fmla="*/ 4963160 h 6858000"/>
              <a:gd name="connsiteX5" fmla="*/ 863600 w 10952481"/>
              <a:gd name="connsiteY5" fmla="*/ 4963160 h 6858000"/>
              <a:gd name="connsiteX6" fmla="*/ 1300480 w 10952481"/>
              <a:gd name="connsiteY6" fmla="*/ 3972560 h 6858000"/>
              <a:gd name="connsiteX7" fmla="*/ 5633402 w 10952481"/>
              <a:gd name="connsiteY7" fmla="*/ 3969068 h 6858000"/>
              <a:gd name="connsiteX8" fmla="*/ 5643880 w 10952481"/>
              <a:gd name="connsiteY8" fmla="*/ 1722120 h 6858000"/>
              <a:gd name="connsiteX9" fmla="*/ 2326640 w 10952481"/>
              <a:gd name="connsiteY9" fmla="*/ 1727200 h 6858000"/>
              <a:gd name="connsiteX10" fmla="*/ 3098800 w 10952481"/>
              <a:gd name="connsiteY10"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544320 w 10952481"/>
              <a:gd name="connsiteY4" fmla="*/ 4963160 h 6858000"/>
              <a:gd name="connsiteX5" fmla="*/ 863600 w 10952481"/>
              <a:gd name="connsiteY5" fmla="*/ 4963160 h 6858000"/>
              <a:gd name="connsiteX6" fmla="*/ 1300480 w 10952481"/>
              <a:gd name="connsiteY6" fmla="*/ 3972560 h 6858000"/>
              <a:gd name="connsiteX7" fmla="*/ 5633402 w 10952481"/>
              <a:gd name="connsiteY7" fmla="*/ 3969068 h 6858000"/>
              <a:gd name="connsiteX8" fmla="*/ 5637530 w 10952481"/>
              <a:gd name="connsiteY8" fmla="*/ 1730057 h 6858000"/>
              <a:gd name="connsiteX9" fmla="*/ 2326640 w 10952481"/>
              <a:gd name="connsiteY9" fmla="*/ 1727200 h 6858000"/>
              <a:gd name="connsiteX10" fmla="*/ 3098800 w 10952481"/>
              <a:gd name="connsiteY10"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544320 w 10952481"/>
              <a:gd name="connsiteY4" fmla="*/ 4963160 h 6858000"/>
              <a:gd name="connsiteX5" fmla="*/ 863600 w 10952481"/>
              <a:gd name="connsiteY5" fmla="*/ 4963160 h 6858000"/>
              <a:gd name="connsiteX6" fmla="*/ 1305243 w 10952481"/>
              <a:gd name="connsiteY6" fmla="*/ 3969385 h 6858000"/>
              <a:gd name="connsiteX7" fmla="*/ 5633402 w 10952481"/>
              <a:gd name="connsiteY7" fmla="*/ 3969068 h 6858000"/>
              <a:gd name="connsiteX8" fmla="*/ 5637530 w 10952481"/>
              <a:gd name="connsiteY8" fmla="*/ 1730057 h 6858000"/>
              <a:gd name="connsiteX9" fmla="*/ 2326640 w 10952481"/>
              <a:gd name="connsiteY9" fmla="*/ 1727200 h 6858000"/>
              <a:gd name="connsiteX10" fmla="*/ 3098800 w 10952481"/>
              <a:gd name="connsiteY10"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544320 w 10952481"/>
              <a:gd name="connsiteY4" fmla="*/ 4963160 h 6858000"/>
              <a:gd name="connsiteX5" fmla="*/ 863600 w 10952481"/>
              <a:gd name="connsiteY5" fmla="*/ 4963160 h 6858000"/>
              <a:gd name="connsiteX6" fmla="*/ 1305243 w 10952481"/>
              <a:gd name="connsiteY6" fmla="*/ 3969385 h 6858000"/>
              <a:gd name="connsiteX7" fmla="*/ 5633402 w 10952481"/>
              <a:gd name="connsiteY7" fmla="*/ 3969068 h 6858000"/>
              <a:gd name="connsiteX8" fmla="*/ 5637530 w 10952481"/>
              <a:gd name="connsiteY8" fmla="*/ 1730057 h 6858000"/>
              <a:gd name="connsiteX9" fmla="*/ 2326640 w 10952481"/>
              <a:gd name="connsiteY9" fmla="*/ 1727200 h 6858000"/>
              <a:gd name="connsiteX10" fmla="*/ 3098800 w 10952481"/>
              <a:gd name="connsiteY10"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163955 w 10952481"/>
              <a:gd name="connsiteY4" fmla="*/ 5432425 h 6858000"/>
              <a:gd name="connsiteX5" fmla="*/ 1544320 w 10952481"/>
              <a:gd name="connsiteY5" fmla="*/ 4963160 h 6858000"/>
              <a:gd name="connsiteX6" fmla="*/ 863600 w 10952481"/>
              <a:gd name="connsiteY6" fmla="*/ 4963160 h 6858000"/>
              <a:gd name="connsiteX7" fmla="*/ 1305243 w 10952481"/>
              <a:gd name="connsiteY7" fmla="*/ 3969385 h 6858000"/>
              <a:gd name="connsiteX8" fmla="*/ 5633402 w 10952481"/>
              <a:gd name="connsiteY8" fmla="*/ 3969068 h 6858000"/>
              <a:gd name="connsiteX9" fmla="*/ 5637530 w 10952481"/>
              <a:gd name="connsiteY9" fmla="*/ 1730057 h 6858000"/>
              <a:gd name="connsiteX10" fmla="*/ 2326640 w 10952481"/>
              <a:gd name="connsiteY10" fmla="*/ 1727200 h 6858000"/>
              <a:gd name="connsiteX11" fmla="*/ 3098800 w 10952481"/>
              <a:gd name="connsiteY11"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741680 w 10952481"/>
              <a:gd name="connsiteY4" fmla="*/ 5337175 h 6858000"/>
              <a:gd name="connsiteX5" fmla="*/ 1544320 w 10952481"/>
              <a:gd name="connsiteY5" fmla="*/ 4963160 h 6858000"/>
              <a:gd name="connsiteX6" fmla="*/ 863600 w 10952481"/>
              <a:gd name="connsiteY6" fmla="*/ 4963160 h 6858000"/>
              <a:gd name="connsiteX7" fmla="*/ 1305243 w 10952481"/>
              <a:gd name="connsiteY7" fmla="*/ 3969385 h 6858000"/>
              <a:gd name="connsiteX8" fmla="*/ 5633402 w 10952481"/>
              <a:gd name="connsiteY8" fmla="*/ 3969068 h 6858000"/>
              <a:gd name="connsiteX9" fmla="*/ 5637530 w 10952481"/>
              <a:gd name="connsiteY9" fmla="*/ 1730057 h 6858000"/>
              <a:gd name="connsiteX10" fmla="*/ 2326640 w 10952481"/>
              <a:gd name="connsiteY10" fmla="*/ 1727200 h 6858000"/>
              <a:gd name="connsiteX11" fmla="*/ 3098800 w 10952481"/>
              <a:gd name="connsiteY11"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741680 w 10952481"/>
              <a:gd name="connsiteY4" fmla="*/ 5337175 h 6858000"/>
              <a:gd name="connsiteX5" fmla="*/ 1246505 w 10952481"/>
              <a:gd name="connsiteY5" fmla="*/ 5105400 h 6858000"/>
              <a:gd name="connsiteX6" fmla="*/ 1544320 w 10952481"/>
              <a:gd name="connsiteY6" fmla="*/ 4963160 h 6858000"/>
              <a:gd name="connsiteX7" fmla="*/ 863600 w 10952481"/>
              <a:gd name="connsiteY7" fmla="*/ 4963160 h 6858000"/>
              <a:gd name="connsiteX8" fmla="*/ 1305243 w 10952481"/>
              <a:gd name="connsiteY8" fmla="*/ 3969385 h 6858000"/>
              <a:gd name="connsiteX9" fmla="*/ 5633402 w 10952481"/>
              <a:gd name="connsiteY9" fmla="*/ 3969068 h 6858000"/>
              <a:gd name="connsiteX10" fmla="*/ 5637530 w 10952481"/>
              <a:gd name="connsiteY10" fmla="*/ 1730057 h 6858000"/>
              <a:gd name="connsiteX11" fmla="*/ 2326640 w 10952481"/>
              <a:gd name="connsiteY11" fmla="*/ 1727200 h 6858000"/>
              <a:gd name="connsiteX12" fmla="*/ 3098800 w 10952481"/>
              <a:gd name="connsiteY12"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741680 w 10952481"/>
              <a:gd name="connsiteY4" fmla="*/ 5337175 h 6858000"/>
              <a:gd name="connsiteX5" fmla="*/ 1313180 w 10952481"/>
              <a:gd name="connsiteY5" fmla="*/ 5337175 h 6858000"/>
              <a:gd name="connsiteX6" fmla="*/ 1544320 w 10952481"/>
              <a:gd name="connsiteY6" fmla="*/ 4963160 h 6858000"/>
              <a:gd name="connsiteX7" fmla="*/ 863600 w 10952481"/>
              <a:gd name="connsiteY7" fmla="*/ 4963160 h 6858000"/>
              <a:gd name="connsiteX8" fmla="*/ 1305243 w 10952481"/>
              <a:gd name="connsiteY8" fmla="*/ 3969385 h 6858000"/>
              <a:gd name="connsiteX9" fmla="*/ 5633402 w 10952481"/>
              <a:gd name="connsiteY9" fmla="*/ 3969068 h 6858000"/>
              <a:gd name="connsiteX10" fmla="*/ 5637530 w 10952481"/>
              <a:gd name="connsiteY10" fmla="*/ 1730057 h 6858000"/>
              <a:gd name="connsiteX11" fmla="*/ 2326640 w 10952481"/>
              <a:gd name="connsiteY11" fmla="*/ 1727200 h 6858000"/>
              <a:gd name="connsiteX12" fmla="*/ 3098800 w 10952481"/>
              <a:gd name="connsiteY12"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741680 w 10952481"/>
              <a:gd name="connsiteY4" fmla="*/ 5337175 h 6858000"/>
              <a:gd name="connsiteX5" fmla="*/ 1313180 w 10952481"/>
              <a:gd name="connsiteY5" fmla="*/ 5337175 h 6858000"/>
              <a:gd name="connsiteX6" fmla="*/ 1544320 w 10952481"/>
              <a:gd name="connsiteY6" fmla="*/ 4963160 h 6858000"/>
              <a:gd name="connsiteX7" fmla="*/ 863600 w 10952481"/>
              <a:gd name="connsiteY7" fmla="*/ 4969510 h 6858000"/>
              <a:gd name="connsiteX8" fmla="*/ 1305243 w 10952481"/>
              <a:gd name="connsiteY8" fmla="*/ 3969385 h 6858000"/>
              <a:gd name="connsiteX9" fmla="*/ 5633402 w 10952481"/>
              <a:gd name="connsiteY9" fmla="*/ 3969068 h 6858000"/>
              <a:gd name="connsiteX10" fmla="*/ 5637530 w 10952481"/>
              <a:gd name="connsiteY10" fmla="*/ 1730057 h 6858000"/>
              <a:gd name="connsiteX11" fmla="*/ 2326640 w 10952481"/>
              <a:gd name="connsiteY11" fmla="*/ 1727200 h 6858000"/>
              <a:gd name="connsiteX12" fmla="*/ 3098800 w 10952481"/>
              <a:gd name="connsiteY12"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741680 w 10952481"/>
              <a:gd name="connsiteY4" fmla="*/ 5337175 h 6858000"/>
              <a:gd name="connsiteX5" fmla="*/ 1313180 w 10952481"/>
              <a:gd name="connsiteY5" fmla="*/ 5337175 h 6858000"/>
              <a:gd name="connsiteX6" fmla="*/ 1544320 w 10952481"/>
              <a:gd name="connsiteY6" fmla="*/ 4963160 h 6858000"/>
              <a:gd name="connsiteX7" fmla="*/ 863600 w 10952481"/>
              <a:gd name="connsiteY7" fmla="*/ 4969510 h 6858000"/>
              <a:gd name="connsiteX8" fmla="*/ 1313180 w 10952481"/>
              <a:gd name="connsiteY8" fmla="*/ 3969385 h 6858000"/>
              <a:gd name="connsiteX9" fmla="*/ 5633402 w 10952481"/>
              <a:gd name="connsiteY9" fmla="*/ 3969068 h 6858000"/>
              <a:gd name="connsiteX10" fmla="*/ 5637530 w 10952481"/>
              <a:gd name="connsiteY10" fmla="*/ 1730057 h 6858000"/>
              <a:gd name="connsiteX11" fmla="*/ 2326640 w 10952481"/>
              <a:gd name="connsiteY11" fmla="*/ 1727200 h 6858000"/>
              <a:gd name="connsiteX12" fmla="*/ 3098800 w 10952481"/>
              <a:gd name="connsiteY12"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741680 w 10952481"/>
              <a:gd name="connsiteY4" fmla="*/ 5337175 h 6858000"/>
              <a:gd name="connsiteX5" fmla="*/ 1313180 w 10952481"/>
              <a:gd name="connsiteY5" fmla="*/ 5337175 h 6858000"/>
              <a:gd name="connsiteX6" fmla="*/ 1541145 w 10952481"/>
              <a:gd name="connsiteY6" fmla="*/ 4969510 h 6858000"/>
              <a:gd name="connsiteX7" fmla="*/ 863600 w 10952481"/>
              <a:gd name="connsiteY7" fmla="*/ 4969510 h 6858000"/>
              <a:gd name="connsiteX8" fmla="*/ 1313180 w 10952481"/>
              <a:gd name="connsiteY8" fmla="*/ 3969385 h 6858000"/>
              <a:gd name="connsiteX9" fmla="*/ 5633402 w 10952481"/>
              <a:gd name="connsiteY9" fmla="*/ 3969068 h 6858000"/>
              <a:gd name="connsiteX10" fmla="*/ 5637530 w 10952481"/>
              <a:gd name="connsiteY10" fmla="*/ 1730057 h 6858000"/>
              <a:gd name="connsiteX11" fmla="*/ 2326640 w 10952481"/>
              <a:gd name="connsiteY11" fmla="*/ 1727200 h 6858000"/>
              <a:gd name="connsiteX12" fmla="*/ 3098800 w 10952481"/>
              <a:gd name="connsiteY12" fmla="*/ 10160 h 6858000"/>
              <a:gd name="connsiteX0" fmla="*/ 2981960 w 10835641"/>
              <a:gd name="connsiteY0" fmla="*/ 10160 h 6858000"/>
              <a:gd name="connsiteX1" fmla="*/ 10835641 w 10835641"/>
              <a:gd name="connsiteY1" fmla="*/ 0 h 6858000"/>
              <a:gd name="connsiteX2" fmla="*/ 10835641 w 10835641"/>
              <a:gd name="connsiteY2" fmla="*/ 6858000 h 6858000"/>
              <a:gd name="connsiteX3" fmla="*/ 0 w 10835641"/>
              <a:gd name="connsiteY3" fmla="*/ 6614160 h 6858000"/>
              <a:gd name="connsiteX4" fmla="*/ 624840 w 10835641"/>
              <a:gd name="connsiteY4" fmla="*/ 5337175 h 6858000"/>
              <a:gd name="connsiteX5" fmla="*/ 1196340 w 10835641"/>
              <a:gd name="connsiteY5" fmla="*/ 5337175 h 6858000"/>
              <a:gd name="connsiteX6" fmla="*/ 1424305 w 10835641"/>
              <a:gd name="connsiteY6" fmla="*/ 4969510 h 6858000"/>
              <a:gd name="connsiteX7" fmla="*/ 746760 w 10835641"/>
              <a:gd name="connsiteY7" fmla="*/ 4969510 h 6858000"/>
              <a:gd name="connsiteX8" fmla="*/ 1196340 w 10835641"/>
              <a:gd name="connsiteY8" fmla="*/ 3969385 h 6858000"/>
              <a:gd name="connsiteX9" fmla="*/ 5516562 w 10835641"/>
              <a:gd name="connsiteY9" fmla="*/ 3969068 h 6858000"/>
              <a:gd name="connsiteX10" fmla="*/ 5520690 w 10835641"/>
              <a:gd name="connsiteY10" fmla="*/ 1730057 h 6858000"/>
              <a:gd name="connsiteX11" fmla="*/ 2209800 w 10835641"/>
              <a:gd name="connsiteY11" fmla="*/ 1727200 h 6858000"/>
              <a:gd name="connsiteX12" fmla="*/ 2981960 w 10835641"/>
              <a:gd name="connsiteY12" fmla="*/ 10160 h 6858000"/>
              <a:gd name="connsiteX0" fmla="*/ 2981960 w 10835641"/>
              <a:gd name="connsiteY0" fmla="*/ 10160 h 6614160"/>
              <a:gd name="connsiteX1" fmla="*/ 10835641 w 10835641"/>
              <a:gd name="connsiteY1" fmla="*/ 0 h 6614160"/>
              <a:gd name="connsiteX2" fmla="*/ 10830561 w 10835641"/>
              <a:gd name="connsiteY2" fmla="*/ 6609080 h 6614160"/>
              <a:gd name="connsiteX3" fmla="*/ 0 w 10835641"/>
              <a:gd name="connsiteY3" fmla="*/ 6614160 h 6614160"/>
              <a:gd name="connsiteX4" fmla="*/ 624840 w 10835641"/>
              <a:gd name="connsiteY4" fmla="*/ 5337175 h 6614160"/>
              <a:gd name="connsiteX5" fmla="*/ 1196340 w 10835641"/>
              <a:gd name="connsiteY5" fmla="*/ 5337175 h 6614160"/>
              <a:gd name="connsiteX6" fmla="*/ 1424305 w 10835641"/>
              <a:gd name="connsiteY6" fmla="*/ 4969510 h 6614160"/>
              <a:gd name="connsiteX7" fmla="*/ 746760 w 10835641"/>
              <a:gd name="connsiteY7" fmla="*/ 4969510 h 6614160"/>
              <a:gd name="connsiteX8" fmla="*/ 1196340 w 10835641"/>
              <a:gd name="connsiteY8" fmla="*/ 3969385 h 6614160"/>
              <a:gd name="connsiteX9" fmla="*/ 5516562 w 10835641"/>
              <a:gd name="connsiteY9" fmla="*/ 3969068 h 6614160"/>
              <a:gd name="connsiteX10" fmla="*/ 5520690 w 10835641"/>
              <a:gd name="connsiteY10" fmla="*/ 1730057 h 6614160"/>
              <a:gd name="connsiteX11" fmla="*/ 2209800 w 10835641"/>
              <a:gd name="connsiteY11" fmla="*/ 1727200 h 6614160"/>
              <a:gd name="connsiteX12" fmla="*/ 2981960 w 10835641"/>
              <a:gd name="connsiteY12" fmla="*/ 10160 h 6614160"/>
              <a:gd name="connsiteX0" fmla="*/ 2981960 w 10837288"/>
              <a:gd name="connsiteY0" fmla="*/ 10160 h 6624955"/>
              <a:gd name="connsiteX1" fmla="*/ 10835641 w 10837288"/>
              <a:gd name="connsiteY1" fmla="*/ 0 h 6624955"/>
              <a:gd name="connsiteX2" fmla="*/ 10836911 w 10837288"/>
              <a:gd name="connsiteY2" fmla="*/ 6624955 h 6624955"/>
              <a:gd name="connsiteX3" fmla="*/ 0 w 10837288"/>
              <a:gd name="connsiteY3" fmla="*/ 6614160 h 6624955"/>
              <a:gd name="connsiteX4" fmla="*/ 624840 w 10837288"/>
              <a:gd name="connsiteY4" fmla="*/ 5337175 h 6624955"/>
              <a:gd name="connsiteX5" fmla="*/ 1196340 w 10837288"/>
              <a:gd name="connsiteY5" fmla="*/ 5337175 h 6624955"/>
              <a:gd name="connsiteX6" fmla="*/ 1424305 w 10837288"/>
              <a:gd name="connsiteY6" fmla="*/ 4969510 h 6624955"/>
              <a:gd name="connsiteX7" fmla="*/ 746760 w 10837288"/>
              <a:gd name="connsiteY7" fmla="*/ 4969510 h 6624955"/>
              <a:gd name="connsiteX8" fmla="*/ 1196340 w 10837288"/>
              <a:gd name="connsiteY8" fmla="*/ 3969385 h 6624955"/>
              <a:gd name="connsiteX9" fmla="*/ 5516562 w 10837288"/>
              <a:gd name="connsiteY9" fmla="*/ 3969068 h 6624955"/>
              <a:gd name="connsiteX10" fmla="*/ 5520690 w 10837288"/>
              <a:gd name="connsiteY10" fmla="*/ 1730057 h 6624955"/>
              <a:gd name="connsiteX11" fmla="*/ 2209800 w 10837288"/>
              <a:gd name="connsiteY11" fmla="*/ 1727200 h 6624955"/>
              <a:gd name="connsiteX12" fmla="*/ 2981960 w 10837288"/>
              <a:gd name="connsiteY12" fmla="*/ 10160 h 662495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624840 w 10837288"/>
              <a:gd name="connsiteY4" fmla="*/ 5339715 h 6627495"/>
              <a:gd name="connsiteX5" fmla="*/ 1196340 w 10837288"/>
              <a:gd name="connsiteY5" fmla="*/ 5339715 h 6627495"/>
              <a:gd name="connsiteX6" fmla="*/ 1424305 w 10837288"/>
              <a:gd name="connsiteY6" fmla="*/ 4972050 h 6627495"/>
              <a:gd name="connsiteX7" fmla="*/ 746760 w 10837288"/>
              <a:gd name="connsiteY7" fmla="*/ 4972050 h 6627495"/>
              <a:gd name="connsiteX8" fmla="*/ 1196340 w 10837288"/>
              <a:gd name="connsiteY8" fmla="*/ 397192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624840 w 10837288"/>
              <a:gd name="connsiteY4" fmla="*/ 5339715 h 6627495"/>
              <a:gd name="connsiteX5" fmla="*/ 1196340 w 10837288"/>
              <a:gd name="connsiteY5" fmla="*/ 5339715 h 6627495"/>
              <a:gd name="connsiteX6" fmla="*/ 1424305 w 10837288"/>
              <a:gd name="connsiteY6" fmla="*/ 4972050 h 6627495"/>
              <a:gd name="connsiteX7" fmla="*/ 746760 w 10837288"/>
              <a:gd name="connsiteY7" fmla="*/ 4972050 h 6627495"/>
              <a:gd name="connsiteX8" fmla="*/ 1196340 w 10837288"/>
              <a:gd name="connsiteY8" fmla="*/ 397192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96340 w 10837288"/>
              <a:gd name="connsiteY5" fmla="*/ 5339715 h 6627495"/>
              <a:gd name="connsiteX6" fmla="*/ 1424305 w 10837288"/>
              <a:gd name="connsiteY6" fmla="*/ 4972050 h 6627495"/>
              <a:gd name="connsiteX7" fmla="*/ 746760 w 10837288"/>
              <a:gd name="connsiteY7" fmla="*/ 4972050 h 6627495"/>
              <a:gd name="connsiteX8" fmla="*/ 1196340 w 10837288"/>
              <a:gd name="connsiteY8" fmla="*/ 397192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96340 w 10837288"/>
              <a:gd name="connsiteY5" fmla="*/ 5339715 h 6627495"/>
              <a:gd name="connsiteX6" fmla="*/ 1424305 w 10837288"/>
              <a:gd name="connsiteY6" fmla="*/ 4972050 h 6627495"/>
              <a:gd name="connsiteX7" fmla="*/ 810260 w 10837288"/>
              <a:gd name="connsiteY7" fmla="*/ 4950883 h 6627495"/>
              <a:gd name="connsiteX8" fmla="*/ 1196340 w 10837288"/>
              <a:gd name="connsiteY8" fmla="*/ 397192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96340 w 10837288"/>
              <a:gd name="connsiteY5" fmla="*/ 5339715 h 6627495"/>
              <a:gd name="connsiteX6" fmla="*/ 1424305 w 10837288"/>
              <a:gd name="connsiteY6" fmla="*/ 4972050 h 6627495"/>
              <a:gd name="connsiteX7" fmla="*/ 744643 w 10837288"/>
              <a:gd name="connsiteY7" fmla="*/ 4969933 h 6627495"/>
              <a:gd name="connsiteX8" fmla="*/ 1196340 w 10837288"/>
              <a:gd name="connsiteY8" fmla="*/ 397192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96340 w 10837288"/>
              <a:gd name="connsiteY5" fmla="*/ 5339715 h 6627495"/>
              <a:gd name="connsiteX6" fmla="*/ 1424305 w 10837288"/>
              <a:gd name="connsiteY6" fmla="*/ 4972050 h 6627495"/>
              <a:gd name="connsiteX7" fmla="*/ 744643 w 10837288"/>
              <a:gd name="connsiteY7" fmla="*/ 4969933 h 6627495"/>
              <a:gd name="connsiteX8" fmla="*/ 1196340 w 10837288"/>
              <a:gd name="connsiteY8" fmla="*/ 396557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96340 w 10837288"/>
              <a:gd name="connsiteY5" fmla="*/ 5339715 h 6627495"/>
              <a:gd name="connsiteX6" fmla="*/ 1519555 w 10837288"/>
              <a:gd name="connsiteY6" fmla="*/ 4919662 h 6627495"/>
              <a:gd name="connsiteX7" fmla="*/ 744643 w 10837288"/>
              <a:gd name="connsiteY7" fmla="*/ 4969933 h 6627495"/>
              <a:gd name="connsiteX8" fmla="*/ 1196340 w 10837288"/>
              <a:gd name="connsiteY8" fmla="*/ 396557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96340 w 10837288"/>
              <a:gd name="connsiteY5" fmla="*/ 5339715 h 6627495"/>
              <a:gd name="connsiteX6" fmla="*/ 1424305 w 10837288"/>
              <a:gd name="connsiteY6" fmla="*/ 4968875 h 6627495"/>
              <a:gd name="connsiteX7" fmla="*/ 744643 w 10837288"/>
              <a:gd name="connsiteY7" fmla="*/ 4969933 h 6627495"/>
              <a:gd name="connsiteX8" fmla="*/ 1196340 w 10837288"/>
              <a:gd name="connsiteY8" fmla="*/ 396557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96340 w 10837288"/>
              <a:gd name="connsiteY5" fmla="*/ 5339715 h 6627495"/>
              <a:gd name="connsiteX6" fmla="*/ 1421130 w 10837288"/>
              <a:gd name="connsiteY6" fmla="*/ 4973638 h 6627495"/>
              <a:gd name="connsiteX7" fmla="*/ 744643 w 10837288"/>
              <a:gd name="connsiteY7" fmla="*/ 4969933 h 6627495"/>
              <a:gd name="connsiteX8" fmla="*/ 1196340 w 10837288"/>
              <a:gd name="connsiteY8" fmla="*/ 396557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236028 w 10837288"/>
              <a:gd name="connsiteY5" fmla="*/ 5365115 h 6627495"/>
              <a:gd name="connsiteX6" fmla="*/ 1421130 w 10837288"/>
              <a:gd name="connsiteY6" fmla="*/ 4973638 h 6627495"/>
              <a:gd name="connsiteX7" fmla="*/ 744643 w 10837288"/>
              <a:gd name="connsiteY7" fmla="*/ 4969933 h 6627495"/>
              <a:gd name="connsiteX8" fmla="*/ 1196340 w 10837288"/>
              <a:gd name="connsiteY8" fmla="*/ 396557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89991 w 10837288"/>
              <a:gd name="connsiteY5" fmla="*/ 5331778 h 6627495"/>
              <a:gd name="connsiteX6" fmla="*/ 1421130 w 10837288"/>
              <a:gd name="connsiteY6" fmla="*/ 4973638 h 6627495"/>
              <a:gd name="connsiteX7" fmla="*/ 744643 w 10837288"/>
              <a:gd name="connsiteY7" fmla="*/ 4969933 h 6627495"/>
              <a:gd name="connsiteX8" fmla="*/ 1196340 w 10837288"/>
              <a:gd name="connsiteY8" fmla="*/ 396557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94753 w 10837288"/>
              <a:gd name="connsiteY5" fmla="*/ 5339716 h 6627495"/>
              <a:gd name="connsiteX6" fmla="*/ 1421130 w 10837288"/>
              <a:gd name="connsiteY6" fmla="*/ 4973638 h 6627495"/>
              <a:gd name="connsiteX7" fmla="*/ 744643 w 10837288"/>
              <a:gd name="connsiteY7" fmla="*/ 4969933 h 6627495"/>
              <a:gd name="connsiteX8" fmla="*/ 1196340 w 10837288"/>
              <a:gd name="connsiteY8" fmla="*/ 396557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9875 h 6627495"/>
              <a:gd name="connsiteX4" fmla="*/ 576156 w 10837288"/>
              <a:gd name="connsiteY4" fmla="*/ 5337598 h 6627495"/>
              <a:gd name="connsiteX5" fmla="*/ 1194753 w 10837288"/>
              <a:gd name="connsiteY5" fmla="*/ 5339716 h 6627495"/>
              <a:gd name="connsiteX6" fmla="*/ 1421130 w 10837288"/>
              <a:gd name="connsiteY6" fmla="*/ 4973638 h 6627495"/>
              <a:gd name="connsiteX7" fmla="*/ 744643 w 10837288"/>
              <a:gd name="connsiteY7" fmla="*/ 4969933 h 6627495"/>
              <a:gd name="connsiteX8" fmla="*/ 1196340 w 10837288"/>
              <a:gd name="connsiteY8" fmla="*/ 396557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37288" h="6627495">
                <a:moveTo>
                  <a:pt x="2994660" y="0"/>
                </a:moveTo>
                <a:lnTo>
                  <a:pt x="10835641" y="2540"/>
                </a:lnTo>
                <a:cubicBezTo>
                  <a:pt x="10833948" y="2205567"/>
                  <a:pt x="10838604" y="4424468"/>
                  <a:pt x="10836911" y="6627495"/>
                </a:cubicBezTo>
                <a:lnTo>
                  <a:pt x="0" y="6619875"/>
                </a:lnTo>
                <a:lnTo>
                  <a:pt x="576156" y="5337598"/>
                </a:lnTo>
                <a:lnTo>
                  <a:pt x="1194753" y="5339716"/>
                </a:lnTo>
                <a:lnTo>
                  <a:pt x="1421130" y="4973638"/>
                </a:lnTo>
                <a:lnTo>
                  <a:pt x="744643" y="4969933"/>
                </a:lnTo>
                <a:lnTo>
                  <a:pt x="1196340" y="3965575"/>
                </a:lnTo>
                <a:lnTo>
                  <a:pt x="5516562" y="3971608"/>
                </a:lnTo>
                <a:cubicBezTo>
                  <a:pt x="5520055" y="3222625"/>
                  <a:pt x="5517197" y="2481580"/>
                  <a:pt x="5520690" y="1732597"/>
                </a:cubicBezTo>
                <a:lnTo>
                  <a:pt x="2209800" y="1729740"/>
                </a:lnTo>
                <a:lnTo>
                  <a:pt x="2994660" y="0"/>
                </a:lnTo>
                <a:close/>
              </a:path>
            </a:pathLst>
          </a:custGeom>
        </p:spPr>
      </p:pic>
    </p:spTree>
    <p:extLst>
      <p:ext uri="{BB962C8B-B14F-4D97-AF65-F5344CB8AC3E}">
        <p14:creationId xmlns:p14="http://schemas.microsoft.com/office/powerpoint/2010/main" val="30965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with medium confidence">
            <a:extLst>
              <a:ext uri="{FF2B5EF4-FFF2-40B4-BE49-F238E27FC236}">
                <a16:creationId xmlns:a16="http://schemas.microsoft.com/office/drawing/2014/main" id="{EB0D6F97-ACA3-9764-4263-E893BDE2EF2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9854" t="3826" r="21314" b="7188"/>
          <a:stretch/>
        </p:blipFill>
        <p:spPr>
          <a:xfrm>
            <a:off x="4944139" y="1530848"/>
            <a:ext cx="7020205" cy="4476472"/>
          </a:xfrm>
          <a:ln w="19050">
            <a:solidFill>
              <a:schemeClr val="tx1"/>
            </a:solidFill>
          </a:ln>
        </p:spPr>
      </p:pic>
      <p:sp>
        <p:nvSpPr>
          <p:cNvPr id="3" name="Title 2">
            <a:extLst>
              <a:ext uri="{FF2B5EF4-FFF2-40B4-BE49-F238E27FC236}">
                <a16:creationId xmlns:a16="http://schemas.microsoft.com/office/drawing/2014/main" id="{170AB330-4D80-B772-D058-B39D14FCDC92}"/>
              </a:ext>
            </a:extLst>
          </p:cNvPr>
          <p:cNvSpPr>
            <a:spLocks noGrp="1"/>
          </p:cNvSpPr>
          <p:nvPr>
            <p:ph type="title"/>
          </p:nvPr>
        </p:nvSpPr>
        <p:spPr/>
        <p:txBody>
          <a:bodyPr/>
          <a:lstStyle/>
          <a:p>
            <a:r>
              <a:rPr lang="en-US" dirty="0"/>
              <a:t>How to register for CWU CiHS Courses</a:t>
            </a:r>
          </a:p>
        </p:txBody>
      </p:sp>
      <p:sp>
        <p:nvSpPr>
          <p:cNvPr id="4" name="Rectangle 3">
            <a:extLst>
              <a:ext uri="{FF2B5EF4-FFF2-40B4-BE49-F238E27FC236}">
                <a16:creationId xmlns:a16="http://schemas.microsoft.com/office/drawing/2014/main" id="{E8074577-9772-113B-2152-93226919B110}"/>
              </a:ext>
            </a:extLst>
          </p:cNvPr>
          <p:cNvSpPr/>
          <p:nvPr/>
        </p:nvSpPr>
        <p:spPr>
          <a:xfrm rot="20743037">
            <a:off x="5779011" y="2443356"/>
            <a:ext cx="5350458" cy="1015663"/>
          </a:xfrm>
          <a:prstGeom prst="rect">
            <a:avLst/>
          </a:prstGeom>
          <a:noFill/>
        </p:spPr>
        <p:txBody>
          <a:bodyPr wrap="square" lIns="91440" tIns="45720" rIns="91440" bIns="45720">
            <a:spAutoFit/>
          </a:bodyPr>
          <a:lstStyle/>
          <a:p>
            <a:pPr algn="ctr"/>
            <a:r>
              <a:rPr lang="en-US" sz="6000" b="1" cap="none" spc="0" dirty="0">
                <a:ln w="22225">
                  <a:solidFill>
                    <a:schemeClr val="accent2"/>
                  </a:solidFill>
                  <a:prstDash val="solid"/>
                </a:ln>
                <a:solidFill>
                  <a:schemeClr val="accent2">
                    <a:lumMod val="40000"/>
                    <a:lumOff val="60000"/>
                  </a:schemeClr>
                </a:solidFill>
                <a:effectLst/>
              </a:rPr>
              <a:t>Sample</a:t>
            </a:r>
          </a:p>
        </p:txBody>
      </p:sp>
      <p:sp>
        <p:nvSpPr>
          <p:cNvPr id="10" name="TextBox 9">
            <a:extLst>
              <a:ext uri="{FF2B5EF4-FFF2-40B4-BE49-F238E27FC236}">
                <a16:creationId xmlns:a16="http://schemas.microsoft.com/office/drawing/2014/main" id="{F8F5D649-84A5-4972-7A4A-7AC3C2A54421}"/>
              </a:ext>
            </a:extLst>
          </p:cNvPr>
          <p:cNvSpPr txBox="1"/>
          <p:nvPr/>
        </p:nvSpPr>
        <p:spPr>
          <a:xfrm>
            <a:off x="328978" y="1661473"/>
            <a:ext cx="907155" cy="923330"/>
          </a:xfrm>
          <a:prstGeom prst="rect">
            <a:avLst/>
          </a:prstGeom>
          <a:noFill/>
        </p:spPr>
        <p:txBody>
          <a:bodyPr wrap="square">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4.</a:t>
            </a:r>
          </a:p>
        </p:txBody>
      </p:sp>
      <p:sp>
        <p:nvSpPr>
          <p:cNvPr id="11" name="TextBox 10">
            <a:extLst>
              <a:ext uri="{FF2B5EF4-FFF2-40B4-BE49-F238E27FC236}">
                <a16:creationId xmlns:a16="http://schemas.microsoft.com/office/drawing/2014/main" id="{F85B6373-8C0F-38E2-37F0-067DD50B9ACB}"/>
              </a:ext>
            </a:extLst>
          </p:cNvPr>
          <p:cNvSpPr txBox="1"/>
          <p:nvPr/>
        </p:nvSpPr>
        <p:spPr>
          <a:xfrm>
            <a:off x="1312966" y="1841161"/>
            <a:ext cx="3439787" cy="3046988"/>
          </a:xfrm>
          <a:prstGeom prst="rect">
            <a:avLst/>
          </a:prstGeom>
          <a:noFill/>
        </p:spPr>
        <p:txBody>
          <a:bodyPr wrap="square" rtlCol="0">
            <a:spAutoFit/>
          </a:bodyPr>
          <a:lstStyle/>
          <a:p>
            <a:r>
              <a:rPr lang="en-US" sz="3200" dirty="0"/>
              <a:t>Student must complete and submit student agreement before applying for classes</a:t>
            </a:r>
          </a:p>
        </p:txBody>
      </p:sp>
    </p:spTree>
    <p:extLst>
      <p:ext uri="{BB962C8B-B14F-4D97-AF65-F5344CB8AC3E}">
        <p14:creationId xmlns:p14="http://schemas.microsoft.com/office/powerpoint/2010/main" val="888481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F5D250-E455-ABA0-E56D-6F46A5DE4E17}"/>
              </a:ext>
            </a:extLst>
          </p:cNvPr>
          <p:cNvSpPr>
            <a:spLocks noGrp="1"/>
          </p:cNvSpPr>
          <p:nvPr>
            <p:ph type="title"/>
          </p:nvPr>
        </p:nvSpPr>
        <p:spPr/>
        <p:txBody>
          <a:bodyPr/>
          <a:lstStyle/>
          <a:p>
            <a:r>
              <a:rPr lang="en-US" dirty="0"/>
              <a:t>How to register for CWU CiHS Courses</a:t>
            </a:r>
          </a:p>
        </p:txBody>
      </p:sp>
      <p:pic>
        <p:nvPicPr>
          <p:cNvPr id="10" name="Content Placeholder 9" descr="A screenshot of a computer&#10;&#10;Description automatically generated with medium confidence">
            <a:extLst>
              <a:ext uri="{FF2B5EF4-FFF2-40B4-BE49-F238E27FC236}">
                <a16:creationId xmlns:a16="http://schemas.microsoft.com/office/drawing/2014/main" id="{E8BEE15D-F1D1-AF69-B33C-5AC6DD683F8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34194" y="2712793"/>
            <a:ext cx="11123612" cy="3989054"/>
          </a:xfrm>
          <a:ln w="19050">
            <a:solidFill>
              <a:schemeClr val="tx1"/>
            </a:solidFill>
          </a:ln>
        </p:spPr>
      </p:pic>
      <p:sp>
        <p:nvSpPr>
          <p:cNvPr id="11" name="TextBox 10">
            <a:extLst>
              <a:ext uri="{FF2B5EF4-FFF2-40B4-BE49-F238E27FC236}">
                <a16:creationId xmlns:a16="http://schemas.microsoft.com/office/drawing/2014/main" id="{F120D85D-64B7-FFD5-74DA-4C1D0D46B476}"/>
              </a:ext>
            </a:extLst>
          </p:cNvPr>
          <p:cNvSpPr txBox="1"/>
          <p:nvPr/>
        </p:nvSpPr>
        <p:spPr>
          <a:xfrm>
            <a:off x="1528336" y="1469321"/>
            <a:ext cx="10181063" cy="1077218"/>
          </a:xfrm>
          <a:prstGeom prst="rect">
            <a:avLst/>
          </a:prstGeom>
          <a:noFill/>
        </p:spPr>
        <p:txBody>
          <a:bodyPr wrap="square" rtlCol="0">
            <a:spAutoFit/>
          </a:bodyPr>
          <a:lstStyle/>
          <a:p>
            <a:pPr algn="just"/>
            <a:r>
              <a:rPr lang="en-US" sz="3200" dirty="0"/>
              <a:t>Student will select classes they wish to enroll and click “Apply for Selected”</a:t>
            </a:r>
          </a:p>
        </p:txBody>
      </p:sp>
      <p:sp>
        <p:nvSpPr>
          <p:cNvPr id="14" name="TextBox 13">
            <a:extLst>
              <a:ext uri="{FF2B5EF4-FFF2-40B4-BE49-F238E27FC236}">
                <a16:creationId xmlns:a16="http://schemas.microsoft.com/office/drawing/2014/main" id="{4CA84632-4C50-4B1D-2F59-829C6AC41A8B}"/>
              </a:ext>
            </a:extLst>
          </p:cNvPr>
          <p:cNvSpPr txBox="1"/>
          <p:nvPr/>
        </p:nvSpPr>
        <p:spPr>
          <a:xfrm>
            <a:off x="133814" y="1469321"/>
            <a:ext cx="1935353" cy="923330"/>
          </a:xfrm>
          <a:prstGeom prst="rect">
            <a:avLst/>
          </a:prstGeom>
          <a:noFill/>
        </p:spPr>
        <p:txBody>
          <a:bodyPr wrap="square">
            <a:spAutoFit/>
          </a:bodyPr>
          <a:lstStyle/>
          <a:p>
            <a:pPr algn="ctr"/>
            <a:r>
              <a:rPr lang="en-US" sz="5400" dirty="0">
                <a:ln w="0"/>
                <a:solidFill>
                  <a:schemeClr val="accent1"/>
                </a:solidFill>
                <a:effectLst>
                  <a:outerShdw blurRad="38100" dist="25400" dir="5400000" algn="ctr" rotWithShape="0">
                    <a:srgbClr val="6E747A">
                      <a:alpha val="43000"/>
                    </a:srgbClr>
                  </a:outerShdw>
                </a:effectLst>
              </a:rPr>
              <a:t>5</a:t>
            </a:r>
            <a:r>
              <a:rPr lang="en-US" sz="5400" b="0" cap="none" spc="0" dirty="0">
                <a:ln w="0"/>
                <a:solidFill>
                  <a:schemeClr val="accent1"/>
                </a:solidFill>
                <a:effectLst>
                  <a:outerShdw blurRad="38100" dist="25400" dir="5400000" algn="ctr" rotWithShape="0">
                    <a:srgbClr val="6E747A">
                      <a:alpha val="43000"/>
                    </a:srgbClr>
                  </a:outerShdw>
                </a:effectLst>
              </a:rPr>
              <a:t>.</a:t>
            </a:r>
          </a:p>
        </p:txBody>
      </p:sp>
      <p:sp>
        <p:nvSpPr>
          <p:cNvPr id="15" name="Oval 14">
            <a:extLst>
              <a:ext uri="{FF2B5EF4-FFF2-40B4-BE49-F238E27FC236}">
                <a16:creationId xmlns:a16="http://schemas.microsoft.com/office/drawing/2014/main" id="{25F63177-7407-2F48-0473-ABBEEE27FD51}"/>
              </a:ext>
            </a:extLst>
          </p:cNvPr>
          <p:cNvSpPr/>
          <p:nvPr/>
        </p:nvSpPr>
        <p:spPr>
          <a:xfrm>
            <a:off x="719390" y="5520873"/>
            <a:ext cx="1137424" cy="4741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2" name="Arrow: Right 1">
            <a:extLst>
              <a:ext uri="{FF2B5EF4-FFF2-40B4-BE49-F238E27FC236}">
                <a16:creationId xmlns:a16="http://schemas.microsoft.com/office/drawing/2014/main" id="{449F1998-F928-BDFA-BA19-742CA67EB789}"/>
              </a:ext>
            </a:extLst>
          </p:cNvPr>
          <p:cNvSpPr/>
          <p:nvPr/>
        </p:nvSpPr>
        <p:spPr>
          <a:xfrm rot="10800000">
            <a:off x="2042009" y="5520872"/>
            <a:ext cx="1259455" cy="58809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57E1CA0-FED9-63F1-EDCD-2FA97A11F12A}"/>
              </a:ext>
            </a:extLst>
          </p:cNvPr>
          <p:cNvSpPr txBox="1"/>
          <p:nvPr/>
        </p:nvSpPr>
        <p:spPr>
          <a:xfrm>
            <a:off x="2069167" y="5630253"/>
            <a:ext cx="1370146" cy="369332"/>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Click here</a:t>
            </a:r>
          </a:p>
        </p:txBody>
      </p:sp>
      <p:sp>
        <p:nvSpPr>
          <p:cNvPr id="12" name="TextBox 11">
            <a:extLst>
              <a:ext uri="{FF2B5EF4-FFF2-40B4-BE49-F238E27FC236}">
                <a16:creationId xmlns:a16="http://schemas.microsoft.com/office/drawing/2014/main" id="{57DC4A13-B3B4-4B94-E242-C3D199A17305}"/>
              </a:ext>
            </a:extLst>
          </p:cNvPr>
          <p:cNvSpPr txBox="1"/>
          <p:nvPr/>
        </p:nvSpPr>
        <p:spPr>
          <a:xfrm>
            <a:off x="675474" y="4629343"/>
            <a:ext cx="426016" cy="369332"/>
          </a:xfrm>
          <a:prstGeom prst="rect">
            <a:avLst/>
          </a:prstGeom>
          <a:noFill/>
        </p:spPr>
        <p:txBody>
          <a:bodyPr wrap="square" rtlCol="0">
            <a:spAutoFit/>
          </a:bodyPr>
          <a:lstStyle/>
          <a:p>
            <a:r>
              <a:rPr lang="en-US" dirty="0">
                <a:highlight>
                  <a:srgbClr val="FFFF00"/>
                </a:highlight>
                <a:sym typeface="Wingdings" panose="05000000000000000000" pitchFamily="2" charset="2"/>
              </a:rPr>
              <a:t></a:t>
            </a:r>
            <a:endParaRPr lang="en-US" dirty="0">
              <a:highlight>
                <a:srgbClr val="FFFF00"/>
              </a:highlight>
            </a:endParaRPr>
          </a:p>
        </p:txBody>
      </p:sp>
    </p:spTree>
    <p:extLst>
      <p:ext uri="{BB962C8B-B14F-4D97-AF65-F5344CB8AC3E}">
        <p14:creationId xmlns:p14="http://schemas.microsoft.com/office/powerpoint/2010/main" val="2520783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A0FDD46E-CA49-E30F-C749-580CC6F558A8}"/>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0170" b="42921"/>
          <a:stretch/>
        </p:blipFill>
        <p:spPr>
          <a:xfrm>
            <a:off x="110446" y="3270834"/>
            <a:ext cx="11971108" cy="2606381"/>
          </a:xfrm>
          <a:ln w="28575">
            <a:solidFill>
              <a:schemeClr val="tx1"/>
            </a:solidFill>
          </a:ln>
        </p:spPr>
      </p:pic>
      <p:sp>
        <p:nvSpPr>
          <p:cNvPr id="3" name="Title 2">
            <a:extLst>
              <a:ext uri="{FF2B5EF4-FFF2-40B4-BE49-F238E27FC236}">
                <a16:creationId xmlns:a16="http://schemas.microsoft.com/office/drawing/2014/main" id="{FEE5EA6C-870E-CEF3-ED43-C2ABDC66FDF1}"/>
              </a:ext>
            </a:extLst>
          </p:cNvPr>
          <p:cNvSpPr>
            <a:spLocks noGrp="1"/>
          </p:cNvSpPr>
          <p:nvPr>
            <p:ph type="title"/>
          </p:nvPr>
        </p:nvSpPr>
        <p:spPr/>
        <p:txBody>
          <a:bodyPr/>
          <a:lstStyle/>
          <a:p>
            <a:r>
              <a:rPr lang="en-US" dirty="0"/>
              <a:t>How to register for CWU CiHS Courses</a:t>
            </a:r>
          </a:p>
        </p:txBody>
      </p:sp>
      <p:sp>
        <p:nvSpPr>
          <p:cNvPr id="7" name="TextBox 6">
            <a:extLst>
              <a:ext uri="{FF2B5EF4-FFF2-40B4-BE49-F238E27FC236}">
                <a16:creationId xmlns:a16="http://schemas.microsoft.com/office/drawing/2014/main" id="{7B0202F2-7FDD-812C-39FA-A8795B70E1E9}"/>
              </a:ext>
            </a:extLst>
          </p:cNvPr>
          <p:cNvSpPr txBox="1"/>
          <p:nvPr/>
        </p:nvSpPr>
        <p:spPr>
          <a:xfrm>
            <a:off x="73454" y="1621687"/>
            <a:ext cx="1852723" cy="923330"/>
          </a:xfrm>
          <a:prstGeom prst="rect">
            <a:avLst/>
          </a:prstGeom>
          <a:noFill/>
        </p:spPr>
        <p:txBody>
          <a:bodyPr wrap="square">
            <a:spAutoFit/>
          </a:bodyPr>
          <a:lstStyle/>
          <a:p>
            <a:pPr algn="ctr"/>
            <a:r>
              <a:rPr lang="en-US" sz="5400" dirty="0">
                <a:ln w="0"/>
                <a:solidFill>
                  <a:schemeClr val="accent1"/>
                </a:solidFill>
                <a:effectLst>
                  <a:outerShdw blurRad="38100" dist="25400" dir="5400000" algn="ctr" rotWithShape="0">
                    <a:srgbClr val="6E747A">
                      <a:alpha val="43000"/>
                    </a:srgbClr>
                  </a:outerShdw>
                </a:effectLst>
              </a:rPr>
              <a:t>6.</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9" name="TextBox 8">
            <a:extLst>
              <a:ext uri="{FF2B5EF4-FFF2-40B4-BE49-F238E27FC236}">
                <a16:creationId xmlns:a16="http://schemas.microsoft.com/office/drawing/2014/main" id="{7AF3DA7B-A6DC-27E7-B581-8D12116DDB04}"/>
              </a:ext>
            </a:extLst>
          </p:cNvPr>
          <p:cNvSpPr txBox="1"/>
          <p:nvPr/>
        </p:nvSpPr>
        <p:spPr>
          <a:xfrm>
            <a:off x="1402081" y="1566157"/>
            <a:ext cx="9490975" cy="1077218"/>
          </a:xfrm>
          <a:prstGeom prst="rect">
            <a:avLst/>
          </a:prstGeom>
          <a:noFill/>
        </p:spPr>
        <p:txBody>
          <a:bodyPr wrap="square">
            <a:spAutoFit/>
          </a:bodyPr>
          <a:lstStyle/>
          <a:p>
            <a:pPr algn="just"/>
            <a:r>
              <a:rPr lang="en-US" sz="3200" dirty="0"/>
              <a:t>Student will need to receive parental consent to be enrolled in CWU CiHS Courses</a:t>
            </a:r>
          </a:p>
        </p:txBody>
      </p:sp>
      <p:sp>
        <p:nvSpPr>
          <p:cNvPr id="10" name="Oval 9">
            <a:extLst>
              <a:ext uri="{FF2B5EF4-FFF2-40B4-BE49-F238E27FC236}">
                <a16:creationId xmlns:a16="http://schemas.microsoft.com/office/drawing/2014/main" id="{FA13B8AF-E2E3-2DF0-884C-804D74375AB7}"/>
              </a:ext>
            </a:extLst>
          </p:cNvPr>
          <p:cNvSpPr/>
          <p:nvPr/>
        </p:nvSpPr>
        <p:spPr>
          <a:xfrm>
            <a:off x="6634716" y="4327451"/>
            <a:ext cx="1796903" cy="1549764"/>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5516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9DD9AE0-7073-CF79-5BF1-AB5B436C726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522430" y="1483974"/>
            <a:ext cx="11123658" cy="5175429"/>
          </a:xfrm>
          <a:ln w="28575">
            <a:solidFill>
              <a:schemeClr val="tx1"/>
            </a:solidFill>
          </a:ln>
        </p:spPr>
      </p:pic>
      <p:sp>
        <p:nvSpPr>
          <p:cNvPr id="3" name="Title 2">
            <a:extLst>
              <a:ext uri="{FF2B5EF4-FFF2-40B4-BE49-F238E27FC236}">
                <a16:creationId xmlns:a16="http://schemas.microsoft.com/office/drawing/2014/main" id="{0768F1B8-2EF6-19C9-7FF6-F07421E50331}"/>
              </a:ext>
            </a:extLst>
          </p:cNvPr>
          <p:cNvSpPr>
            <a:spLocks noGrp="1"/>
          </p:cNvSpPr>
          <p:nvPr>
            <p:ph type="title"/>
          </p:nvPr>
        </p:nvSpPr>
        <p:spPr/>
        <p:txBody>
          <a:bodyPr/>
          <a:lstStyle/>
          <a:p>
            <a:r>
              <a:rPr lang="en-US" dirty="0"/>
              <a:t>How do parents provide Parental Consent?</a:t>
            </a:r>
          </a:p>
        </p:txBody>
      </p:sp>
      <p:pic>
        <p:nvPicPr>
          <p:cNvPr id="4" name="Picture 3" descr="A screenshot of a form&#10;&#10;Description automatically generated with low confidence">
            <a:extLst>
              <a:ext uri="{FF2B5EF4-FFF2-40B4-BE49-F238E27FC236}">
                <a16:creationId xmlns:a16="http://schemas.microsoft.com/office/drawing/2014/main" id="{8200D14A-F48C-0302-B7AF-C5CB7AFD4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5843" y="2945344"/>
            <a:ext cx="3838775" cy="2674925"/>
          </a:xfrm>
          <a:prstGeom prst="rect">
            <a:avLst/>
          </a:prstGeom>
          <a:ln w="28575">
            <a:solidFill>
              <a:schemeClr val="tx1"/>
            </a:solidFill>
          </a:ln>
        </p:spPr>
      </p:pic>
      <p:sp>
        <p:nvSpPr>
          <p:cNvPr id="6" name="Rectangle 5">
            <a:extLst>
              <a:ext uri="{FF2B5EF4-FFF2-40B4-BE49-F238E27FC236}">
                <a16:creationId xmlns:a16="http://schemas.microsoft.com/office/drawing/2014/main" id="{15E2DEE3-F696-C920-BD34-7E09B0DE7637}"/>
              </a:ext>
            </a:extLst>
          </p:cNvPr>
          <p:cNvSpPr/>
          <p:nvPr/>
        </p:nvSpPr>
        <p:spPr>
          <a:xfrm rot="20014516">
            <a:off x="273837" y="3471525"/>
            <a:ext cx="10320839" cy="1200329"/>
          </a:xfrm>
          <a:prstGeom prst="rect">
            <a:avLst/>
          </a:prstGeom>
          <a:noFill/>
        </p:spPr>
        <p:txBody>
          <a:bodyPr wrap="squar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rPr>
              <a:t>Sample</a:t>
            </a:r>
            <a:endParaRPr lang="en-US" sz="6000" b="1" cap="none" spc="0" dirty="0">
              <a:ln w="22225">
                <a:solidFill>
                  <a:schemeClr val="accent2"/>
                </a:solidFill>
                <a:prstDash val="solid"/>
              </a:ln>
              <a:solidFill>
                <a:schemeClr val="accent2">
                  <a:lumMod val="40000"/>
                  <a:lumOff val="60000"/>
                </a:schemeClr>
              </a:solidFill>
              <a:effectLst/>
            </a:endParaRPr>
          </a:p>
        </p:txBody>
      </p:sp>
      <p:sp>
        <p:nvSpPr>
          <p:cNvPr id="7" name="Rectangle 6">
            <a:extLst>
              <a:ext uri="{FF2B5EF4-FFF2-40B4-BE49-F238E27FC236}">
                <a16:creationId xmlns:a16="http://schemas.microsoft.com/office/drawing/2014/main" id="{B2158323-BDC0-5393-0F9A-C0CDC7ACD949}"/>
              </a:ext>
            </a:extLst>
          </p:cNvPr>
          <p:cNvSpPr/>
          <p:nvPr/>
        </p:nvSpPr>
        <p:spPr>
          <a:xfrm>
            <a:off x="1972276" y="2131450"/>
            <a:ext cx="1347794" cy="416143"/>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0E94192-F792-E952-1175-2EC32AE12736}"/>
              </a:ext>
            </a:extLst>
          </p:cNvPr>
          <p:cNvSpPr/>
          <p:nvPr/>
        </p:nvSpPr>
        <p:spPr>
          <a:xfrm>
            <a:off x="3320070" y="2158255"/>
            <a:ext cx="1180213" cy="4161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183845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69D432-54C7-BFF1-C13D-B2A353DB9F54}"/>
              </a:ext>
            </a:extLst>
          </p:cNvPr>
          <p:cNvSpPr>
            <a:spLocks noGrp="1"/>
          </p:cNvSpPr>
          <p:nvPr>
            <p:ph sz="half" idx="1"/>
          </p:nvPr>
        </p:nvSpPr>
        <p:spPr/>
        <p:txBody>
          <a:bodyPr>
            <a:normAutofit fontScale="92500"/>
          </a:bodyPr>
          <a:lstStyle/>
          <a:p>
            <a:pPr marL="0" indent="0" algn="just">
              <a:buNone/>
            </a:pPr>
            <a:r>
              <a:rPr lang="en-US" sz="2800" dirty="0"/>
              <a:t>Additional ways to parent/guardians can provide parental consent that are not through CiHS registration portal</a:t>
            </a:r>
          </a:p>
          <a:p>
            <a:pPr marL="457200" indent="-457200">
              <a:buFont typeface="+mj-lt"/>
              <a:buAutoNum type="arabicPeriod"/>
            </a:pPr>
            <a:r>
              <a:rPr lang="en-US" sz="2800" dirty="0"/>
              <a:t>Parents can complete one of our parental consent forms which can be found on </a:t>
            </a:r>
            <a:r>
              <a:rPr lang="en-US" sz="2800" dirty="0">
                <a:solidFill>
                  <a:schemeClr val="accent5"/>
                </a:solidFill>
                <a:hlinkClick r:id="rId3">
                  <a:extLst>
                    <a:ext uri="{A12FA001-AC4F-418D-AE19-62706E023703}">
                      <ahyp:hlinkClr xmlns:ahyp="http://schemas.microsoft.com/office/drawing/2018/hyperlinkcolor" val="tx"/>
                    </a:ext>
                  </a:extLst>
                </a:hlinkClick>
              </a:rPr>
              <a:t>https://www.cwu.edu/academics/specialized-programs/college-high-school/program-resources/forms.php</a:t>
            </a:r>
            <a:endParaRPr lang="en-US" sz="2800" dirty="0">
              <a:solidFill>
                <a:schemeClr val="accent5"/>
              </a:solidFill>
            </a:endParaRPr>
          </a:p>
          <a:p>
            <a:pPr marL="457200" lvl="1" indent="0">
              <a:buNone/>
            </a:pPr>
            <a:r>
              <a:rPr lang="en-US" sz="2600" dirty="0"/>
              <a:t>&amp; within Shared Documents tab in your CiHS portal</a:t>
            </a:r>
          </a:p>
          <a:p>
            <a:pPr marL="457200" indent="-457200">
              <a:buFont typeface="+mj-lt"/>
              <a:buAutoNum type="arabicPeriod"/>
            </a:pPr>
            <a:r>
              <a:rPr lang="en-US" sz="2800" dirty="0"/>
              <a:t>Parent/Guardian can call our office to give consent over the phone</a:t>
            </a:r>
          </a:p>
          <a:p>
            <a:pPr lvl="1"/>
            <a:r>
              <a:rPr lang="en-US" sz="2800" b="1" dirty="0">
                <a:effectLst>
                  <a:outerShdw blurRad="38100" dist="38100" dir="2700000" algn="tl">
                    <a:srgbClr val="000000">
                      <a:alpha val="43137"/>
                    </a:srgbClr>
                  </a:outerShdw>
                </a:effectLst>
              </a:rPr>
              <a:t>English Speakers may call: 509-963-1351</a:t>
            </a:r>
          </a:p>
          <a:p>
            <a:pPr lvl="1"/>
            <a:r>
              <a:rPr lang="en-US" sz="2800" b="1" dirty="0">
                <a:effectLst>
                  <a:outerShdw blurRad="38100" dist="38100" dir="2700000" algn="tl">
                    <a:srgbClr val="000000">
                      <a:alpha val="43137"/>
                    </a:srgbClr>
                  </a:outerShdw>
                </a:effectLst>
              </a:rPr>
              <a:t>Spanish Speakers may call: 509-963-1731</a:t>
            </a:r>
          </a:p>
          <a:p>
            <a:pPr lvl="1"/>
            <a:r>
              <a:rPr lang="en-US" sz="2800" b="1" dirty="0">
                <a:effectLst>
                  <a:outerShdw blurRad="38100" dist="38100" dir="2700000" algn="tl">
                    <a:srgbClr val="000000">
                      <a:alpha val="43137"/>
                    </a:srgbClr>
                  </a:outerShdw>
                </a:effectLst>
              </a:rPr>
              <a:t>Office hours: Monday – Friday 8 am to 5 pm. </a:t>
            </a:r>
          </a:p>
        </p:txBody>
      </p:sp>
      <p:sp>
        <p:nvSpPr>
          <p:cNvPr id="3" name="Title 2">
            <a:extLst>
              <a:ext uri="{FF2B5EF4-FFF2-40B4-BE49-F238E27FC236}">
                <a16:creationId xmlns:a16="http://schemas.microsoft.com/office/drawing/2014/main" id="{8EEA976D-08BE-AB55-83BF-5BF56D60A80C}"/>
              </a:ext>
            </a:extLst>
          </p:cNvPr>
          <p:cNvSpPr>
            <a:spLocks noGrp="1"/>
          </p:cNvSpPr>
          <p:nvPr>
            <p:ph type="title"/>
          </p:nvPr>
        </p:nvSpPr>
        <p:spPr/>
        <p:txBody>
          <a:bodyPr/>
          <a:lstStyle/>
          <a:p>
            <a:r>
              <a:rPr lang="en-US" sz="3500" dirty="0"/>
              <a:t>How do parents provide Parental Consent? Cont.</a:t>
            </a:r>
          </a:p>
        </p:txBody>
      </p:sp>
    </p:spTree>
    <p:extLst>
      <p:ext uri="{BB962C8B-B14F-4D97-AF65-F5344CB8AC3E}">
        <p14:creationId xmlns:p14="http://schemas.microsoft.com/office/powerpoint/2010/main" val="1759834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DDE0E-B5E1-4C37-96D5-48635401E15F}"/>
              </a:ext>
            </a:extLst>
          </p:cNvPr>
          <p:cNvSpPr>
            <a:spLocks noGrp="1"/>
          </p:cNvSpPr>
          <p:nvPr>
            <p:ph type="title"/>
          </p:nvPr>
        </p:nvSpPr>
        <p:spPr>
          <a:xfrm>
            <a:off x="585740" y="431999"/>
            <a:ext cx="11123659" cy="797797"/>
          </a:xfrm>
        </p:spPr>
        <p:txBody>
          <a:bodyPr>
            <a:normAutofit/>
          </a:bodyPr>
          <a:lstStyle/>
          <a:p>
            <a:r>
              <a:rPr lang="en-US" dirty="0"/>
              <a:t>How do I sign into MyCWU?</a:t>
            </a:r>
          </a:p>
        </p:txBody>
      </p:sp>
      <p:graphicFrame>
        <p:nvGraphicFramePr>
          <p:cNvPr id="5" name="Object 4">
            <a:extLst>
              <a:ext uri="{FF2B5EF4-FFF2-40B4-BE49-F238E27FC236}">
                <a16:creationId xmlns:a16="http://schemas.microsoft.com/office/drawing/2014/main" id="{0A32F94D-C4F7-4681-94A7-EF2AE1CC3DB9}"/>
              </a:ext>
            </a:extLst>
          </p:cNvPr>
          <p:cNvGraphicFramePr>
            <a:graphicFrameLocks noChangeAspect="1"/>
          </p:cNvGraphicFramePr>
          <p:nvPr/>
        </p:nvGraphicFramePr>
        <p:xfrm>
          <a:off x="424433" y="1789890"/>
          <a:ext cx="3248099" cy="4203931"/>
        </p:xfrm>
        <a:graphic>
          <a:graphicData uri="http://schemas.openxmlformats.org/presentationml/2006/ole">
            <mc:AlternateContent xmlns:mc="http://schemas.openxmlformats.org/markup-compatibility/2006">
              <mc:Choice xmlns:v="urn:schemas-microsoft-com:vml" Requires="v">
                <p:oleObj name="Acrobat Document" r:id="rId3" imgW="5828911" imgH="7543536" progId="Acrobat.Document.DC">
                  <p:embed/>
                </p:oleObj>
              </mc:Choice>
              <mc:Fallback>
                <p:oleObj name="Acrobat Document" r:id="rId3" imgW="5828911" imgH="7543536" progId="Acrobat.Document.DC">
                  <p:embed/>
                  <p:pic>
                    <p:nvPicPr>
                      <p:cNvPr id="5" name="Object 4">
                        <a:extLst>
                          <a:ext uri="{FF2B5EF4-FFF2-40B4-BE49-F238E27FC236}">
                            <a16:creationId xmlns:a16="http://schemas.microsoft.com/office/drawing/2014/main" id="{0A32F94D-C4F7-4681-94A7-EF2AE1CC3DB9}"/>
                          </a:ext>
                        </a:extLst>
                      </p:cNvPr>
                      <p:cNvPicPr/>
                      <p:nvPr/>
                    </p:nvPicPr>
                    <p:blipFill>
                      <a:blip r:embed="rId4"/>
                      <a:stretch>
                        <a:fillRect/>
                      </a:stretch>
                    </p:blipFill>
                    <p:spPr>
                      <a:xfrm>
                        <a:off x="424433" y="1789890"/>
                        <a:ext cx="3248099" cy="4203931"/>
                      </a:xfrm>
                      <a:prstGeom prst="rect">
                        <a:avLst/>
                      </a:prstGeom>
                      <a:ln>
                        <a:solidFill>
                          <a:srgbClr val="AB0025"/>
                        </a:solidFill>
                      </a:ln>
                    </p:spPr>
                  </p:pic>
                </p:oleObj>
              </mc:Fallback>
            </mc:AlternateContent>
          </a:graphicData>
        </a:graphic>
      </p:graphicFrame>
      <p:pic>
        <p:nvPicPr>
          <p:cNvPr id="8" name="Picture 7">
            <a:extLst>
              <a:ext uri="{FF2B5EF4-FFF2-40B4-BE49-F238E27FC236}">
                <a16:creationId xmlns:a16="http://schemas.microsoft.com/office/drawing/2014/main" id="{AA9FDD0A-F1F5-4AE1-80D7-61F3C00BBE63}"/>
              </a:ext>
            </a:extLst>
          </p:cNvPr>
          <p:cNvPicPr>
            <a:picLocks noChangeAspect="1"/>
          </p:cNvPicPr>
          <p:nvPr/>
        </p:nvPicPr>
        <p:blipFill rotWithShape="1">
          <a:blip r:embed="rId5"/>
          <a:srcRect t="41699"/>
          <a:stretch/>
        </p:blipFill>
        <p:spPr>
          <a:xfrm>
            <a:off x="3530711" y="2614791"/>
            <a:ext cx="8507012" cy="2493719"/>
          </a:xfrm>
          <a:prstGeom prst="rect">
            <a:avLst/>
          </a:prstGeom>
          <a:ln w="28575">
            <a:solidFill>
              <a:srgbClr val="FF0000"/>
            </a:solidFill>
          </a:ln>
        </p:spPr>
      </p:pic>
      <p:cxnSp>
        <p:nvCxnSpPr>
          <p:cNvPr id="10" name="Straight Connector 9">
            <a:extLst>
              <a:ext uri="{FF2B5EF4-FFF2-40B4-BE49-F238E27FC236}">
                <a16:creationId xmlns:a16="http://schemas.microsoft.com/office/drawing/2014/main" id="{A36B87DD-2A61-4C0E-9B57-5D0EF7BBFF60}"/>
              </a:ext>
            </a:extLst>
          </p:cNvPr>
          <p:cNvCxnSpPr/>
          <p:nvPr/>
        </p:nvCxnSpPr>
        <p:spPr>
          <a:xfrm flipH="1">
            <a:off x="807396" y="2644995"/>
            <a:ext cx="2708256" cy="78400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5D7E63C-3305-400B-8220-163039F5453B}"/>
              </a:ext>
            </a:extLst>
          </p:cNvPr>
          <p:cNvCxnSpPr/>
          <p:nvPr/>
        </p:nvCxnSpPr>
        <p:spPr>
          <a:xfrm flipH="1" flipV="1">
            <a:off x="838200" y="4173166"/>
            <a:ext cx="2677452" cy="965548"/>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9" name="TextBox 8">
            <a:extLst>
              <a:ext uri="{FF2B5EF4-FFF2-40B4-BE49-F238E27FC236}">
                <a16:creationId xmlns:a16="http://schemas.microsoft.com/office/drawing/2014/main" id="{60D1421A-DA1F-47F1-AF7F-C6D12B60460D}"/>
              </a:ext>
            </a:extLst>
          </p:cNvPr>
          <p:cNvSpPr txBox="1"/>
          <p:nvPr/>
        </p:nvSpPr>
        <p:spPr>
          <a:xfrm>
            <a:off x="5929588" y="5579468"/>
            <a:ext cx="3709257" cy="707886"/>
          </a:xfrm>
          <a:prstGeom prst="rect">
            <a:avLst/>
          </a:prstGeom>
          <a:noFill/>
        </p:spPr>
        <p:txBody>
          <a:bodyPr wrap="square" rtlCol="0">
            <a:spAutoFit/>
          </a:bodyPr>
          <a:lstStyle/>
          <a:p>
            <a:pPr algn="ctr"/>
            <a:r>
              <a:rPr lang="en-US" sz="4000" u="sng" dirty="0">
                <a:solidFill>
                  <a:srgbClr val="0070C0"/>
                </a:solidFill>
              </a:rPr>
              <a:t>my.cwu.edu</a:t>
            </a:r>
          </a:p>
        </p:txBody>
      </p:sp>
      <p:pic>
        <p:nvPicPr>
          <p:cNvPr id="11" name="Picture 10">
            <a:extLst>
              <a:ext uri="{FF2B5EF4-FFF2-40B4-BE49-F238E27FC236}">
                <a16:creationId xmlns:a16="http://schemas.microsoft.com/office/drawing/2014/main" id="{47EBDBA3-C8F2-4D7D-A6DE-99D9E821AED4}"/>
              </a:ext>
            </a:extLst>
          </p:cNvPr>
          <p:cNvPicPr>
            <a:picLocks noChangeAspect="1"/>
          </p:cNvPicPr>
          <p:nvPr/>
        </p:nvPicPr>
        <p:blipFill>
          <a:blip r:embed="rId6"/>
          <a:stretch>
            <a:fillRect/>
          </a:stretch>
        </p:blipFill>
        <p:spPr>
          <a:xfrm>
            <a:off x="9638845" y="478121"/>
            <a:ext cx="2398878" cy="705552"/>
          </a:xfrm>
          <a:prstGeom prst="rect">
            <a:avLst/>
          </a:prstGeom>
        </p:spPr>
      </p:pic>
      <p:sp>
        <p:nvSpPr>
          <p:cNvPr id="3" name="TextBox 2">
            <a:extLst>
              <a:ext uri="{FF2B5EF4-FFF2-40B4-BE49-F238E27FC236}">
                <a16:creationId xmlns:a16="http://schemas.microsoft.com/office/drawing/2014/main" id="{EE5D6C45-6E16-EA87-0285-8952CE6014FA}"/>
              </a:ext>
            </a:extLst>
          </p:cNvPr>
          <p:cNvSpPr txBox="1"/>
          <p:nvPr/>
        </p:nvSpPr>
        <p:spPr>
          <a:xfrm>
            <a:off x="3962176" y="1229796"/>
            <a:ext cx="7644083" cy="1384995"/>
          </a:xfrm>
          <a:prstGeom prst="rect">
            <a:avLst/>
          </a:prstGeom>
          <a:noFill/>
        </p:spPr>
        <p:txBody>
          <a:bodyPr wrap="square" rtlCol="0">
            <a:spAutoFit/>
          </a:bodyPr>
          <a:lstStyle/>
          <a:p>
            <a:pPr algn="ctr"/>
            <a:r>
              <a:rPr lang="en-US" sz="2800" b="1" dirty="0"/>
              <a:t>All students receive an email and a physical letter containing their MyCWU credentials</a:t>
            </a:r>
          </a:p>
        </p:txBody>
      </p:sp>
    </p:spTree>
    <p:extLst>
      <p:ext uri="{BB962C8B-B14F-4D97-AF65-F5344CB8AC3E}">
        <p14:creationId xmlns:p14="http://schemas.microsoft.com/office/powerpoint/2010/main" val="2043097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2CE8C8D-2CAC-7DB3-316A-50489AD61B90}"/>
              </a:ext>
            </a:extLst>
          </p:cNvPr>
          <p:cNvSpPr>
            <a:spLocks noGrp="1"/>
          </p:cNvSpPr>
          <p:nvPr>
            <p:ph sz="half" idx="1"/>
          </p:nvPr>
        </p:nvSpPr>
        <p:spPr>
          <a:xfrm>
            <a:off x="1021676" y="1388818"/>
            <a:ext cx="5510259" cy="5223955"/>
          </a:xfrm>
        </p:spPr>
        <p:txBody>
          <a:bodyPr>
            <a:normAutofit/>
          </a:bodyPr>
          <a:lstStyle/>
          <a:p>
            <a:pPr marL="0" indent="0">
              <a:lnSpc>
                <a:spcPct val="100000"/>
              </a:lnSpc>
              <a:buNone/>
            </a:pPr>
            <a:r>
              <a:rPr lang="en-US" sz="3200" dirty="0"/>
              <a:t>To activate MyCWU account, students will go to: </a:t>
            </a:r>
            <a:r>
              <a:rPr lang="en-US" sz="2400" b="1" i="1" u="sng" dirty="0">
                <a:solidFill>
                  <a:schemeClr val="accent5"/>
                </a:solidFill>
                <a:hlinkClick r:id="rId3">
                  <a:extLst>
                    <a:ext uri="{A12FA001-AC4F-418D-AE19-62706E023703}">
                      <ahyp:hlinkClr xmlns:ahyp="http://schemas.microsoft.com/office/drawing/2018/hyperlinkcolor" val="tx"/>
                    </a:ext>
                  </a:extLst>
                </a:hlinkClick>
              </a:rPr>
              <a:t>https://wildcatpassword.cwu.edu/</a:t>
            </a:r>
            <a:endParaRPr lang="en-US" sz="2400" b="1" i="1" u="sng" dirty="0">
              <a:solidFill>
                <a:schemeClr val="accent5"/>
              </a:solidFill>
            </a:endParaRPr>
          </a:p>
          <a:p>
            <a:pPr marL="0" indent="0">
              <a:lnSpc>
                <a:spcPct val="100000"/>
              </a:lnSpc>
              <a:buNone/>
            </a:pPr>
            <a:endParaRPr lang="en-US" sz="3200" dirty="0"/>
          </a:p>
          <a:p>
            <a:pPr marL="0" indent="0">
              <a:lnSpc>
                <a:spcPct val="100000"/>
              </a:lnSpc>
              <a:buNone/>
            </a:pPr>
            <a:r>
              <a:rPr lang="en-US" sz="3200" dirty="0"/>
              <a:t>Student will go to </a:t>
            </a:r>
            <a:r>
              <a:rPr lang="en-US" sz="3200" dirty="0">
                <a:solidFill>
                  <a:schemeClr val="accent5"/>
                </a:solidFill>
                <a:hlinkClick r:id="rId4">
                  <a:extLst>
                    <a:ext uri="{A12FA001-AC4F-418D-AE19-62706E023703}">
                      <ahyp:hlinkClr xmlns:ahyp="http://schemas.microsoft.com/office/drawing/2018/hyperlinkcolor" val="tx"/>
                    </a:ext>
                  </a:extLst>
                </a:hlinkClick>
              </a:rPr>
              <a:t>MyCWU</a:t>
            </a:r>
            <a:r>
              <a:rPr lang="en-US" sz="3200" dirty="0"/>
              <a:t> to sign in by entering their </a:t>
            </a:r>
            <a:r>
              <a:rPr lang="en-US" sz="3200" b="1" dirty="0">
                <a:effectLst>
                  <a:outerShdw blurRad="38100" dist="38100" dir="2700000" algn="tl">
                    <a:srgbClr val="000000">
                      <a:alpha val="43137"/>
                    </a:srgbClr>
                  </a:outerShdw>
                </a:effectLst>
              </a:rPr>
              <a:t>Username @cwu.edu </a:t>
            </a:r>
            <a:r>
              <a:rPr lang="en-US" sz="3200" dirty="0"/>
              <a:t>email address and their password</a:t>
            </a:r>
          </a:p>
        </p:txBody>
      </p:sp>
      <p:sp>
        <p:nvSpPr>
          <p:cNvPr id="5" name="Title 4">
            <a:extLst>
              <a:ext uri="{FF2B5EF4-FFF2-40B4-BE49-F238E27FC236}">
                <a16:creationId xmlns:a16="http://schemas.microsoft.com/office/drawing/2014/main" id="{3293C2E9-501C-D3B7-5FA8-D9464D36067B}"/>
              </a:ext>
            </a:extLst>
          </p:cNvPr>
          <p:cNvSpPr>
            <a:spLocks noGrp="1"/>
          </p:cNvSpPr>
          <p:nvPr>
            <p:ph type="title"/>
          </p:nvPr>
        </p:nvSpPr>
        <p:spPr/>
        <p:txBody>
          <a:bodyPr/>
          <a:lstStyle/>
          <a:p>
            <a:r>
              <a:rPr lang="en-US" sz="4000" dirty="0"/>
              <a:t>How do I sign in to MyCWU?  Cont.</a:t>
            </a:r>
            <a:endParaRPr lang="en-US" dirty="0"/>
          </a:p>
        </p:txBody>
      </p:sp>
      <p:pic>
        <p:nvPicPr>
          <p:cNvPr id="19" name="Picture 18" descr="Graphical user interface&#10;&#10;Description automatically generated">
            <a:extLst>
              <a:ext uri="{FF2B5EF4-FFF2-40B4-BE49-F238E27FC236}">
                <a16:creationId xmlns:a16="http://schemas.microsoft.com/office/drawing/2014/main" id="{C498A7E7-9720-79A8-50D9-861016D4CD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5989" y="1325902"/>
            <a:ext cx="5090809" cy="2401428"/>
          </a:xfrm>
          <a:prstGeom prst="rect">
            <a:avLst/>
          </a:prstGeom>
          <a:ln w="38100">
            <a:solidFill>
              <a:schemeClr val="tx1"/>
            </a:solidFill>
          </a:ln>
        </p:spPr>
      </p:pic>
      <p:pic>
        <p:nvPicPr>
          <p:cNvPr id="7" name="Picture 6">
            <a:extLst>
              <a:ext uri="{FF2B5EF4-FFF2-40B4-BE49-F238E27FC236}">
                <a16:creationId xmlns:a16="http://schemas.microsoft.com/office/drawing/2014/main" id="{2DFF42D9-98EA-0CC6-CAB7-13DF042A5BBA}"/>
              </a:ext>
            </a:extLst>
          </p:cNvPr>
          <p:cNvPicPr>
            <a:picLocks noChangeAspect="1"/>
          </p:cNvPicPr>
          <p:nvPr/>
        </p:nvPicPr>
        <p:blipFill>
          <a:blip r:embed="rId6"/>
          <a:stretch>
            <a:fillRect/>
          </a:stretch>
        </p:blipFill>
        <p:spPr>
          <a:xfrm>
            <a:off x="7748554" y="3846757"/>
            <a:ext cx="3165677" cy="2760590"/>
          </a:xfrm>
          <a:prstGeom prst="rect">
            <a:avLst/>
          </a:prstGeom>
          <a:ln w="57150" cap="sq">
            <a:solidFill>
              <a:srgbClr val="000000"/>
            </a:solidFill>
            <a:miter lim="800000"/>
          </a:ln>
          <a:effectLst>
            <a:outerShdw blurRad="57150" dist="50800" dir="2700000" algn="tl" rotWithShape="0">
              <a:srgbClr val="000000">
                <a:alpha val="40000"/>
              </a:srgbClr>
            </a:outerShdw>
          </a:effectLst>
        </p:spPr>
      </p:pic>
      <p:sp>
        <p:nvSpPr>
          <p:cNvPr id="8" name="Rectangle 7">
            <a:extLst>
              <a:ext uri="{FF2B5EF4-FFF2-40B4-BE49-F238E27FC236}">
                <a16:creationId xmlns:a16="http://schemas.microsoft.com/office/drawing/2014/main" id="{1CCD347E-2780-107B-E917-ACB22979FC7C}"/>
              </a:ext>
            </a:extLst>
          </p:cNvPr>
          <p:cNvSpPr/>
          <p:nvPr/>
        </p:nvSpPr>
        <p:spPr>
          <a:xfrm>
            <a:off x="315202" y="1255623"/>
            <a:ext cx="678712"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1.</a:t>
            </a:r>
          </a:p>
        </p:txBody>
      </p:sp>
      <p:sp>
        <p:nvSpPr>
          <p:cNvPr id="9" name="Rectangle 8">
            <a:extLst>
              <a:ext uri="{FF2B5EF4-FFF2-40B4-BE49-F238E27FC236}">
                <a16:creationId xmlns:a16="http://schemas.microsoft.com/office/drawing/2014/main" id="{AE35DCB2-96F8-18BD-AE36-3CC81B520ECE}"/>
              </a:ext>
            </a:extLst>
          </p:cNvPr>
          <p:cNvSpPr/>
          <p:nvPr/>
        </p:nvSpPr>
        <p:spPr>
          <a:xfrm>
            <a:off x="315202" y="4114534"/>
            <a:ext cx="805029"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2</a:t>
            </a:r>
            <a:r>
              <a:rPr lang="en-US" sz="5400" b="0" cap="none" spc="0" dirty="0">
                <a:ln w="0"/>
                <a:solidFill>
                  <a:schemeClr val="accent1"/>
                </a:solidFill>
                <a:effectLst>
                  <a:outerShdw blurRad="38100" dist="25400" dir="5400000" algn="ctr" rotWithShape="0">
                    <a:srgbClr val="6E747A">
                      <a:alpha val="43000"/>
                    </a:srgbClr>
                  </a:outerShdw>
                </a:effectLst>
              </a:rPr>
              <a:t>.</a:t>
            </a:r>
          </a:p>
        </p:txBody>
      </p:sp>
    </p:spTree>
    <p:extLst>
      <p:ext uri="{BB962C8B-B14F-4D97-AF65-F5344CB8AC3E}">
        <p14:creationId xmlns:p14="http://schemas.microsoft.com/office/powerpoint/2010/main" val="1391500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878C43-C5A2-3071-831D-6DBF0AD95689}"/>
              </a:ext>
            </a:extLst>
          </p:cNvPr>
          <p:cNvSpPr>
            <a:spLocks noGrp="1"/>
          </p:cNvSpPr>
          <p:nvPr>
            <p:ph sz="half" idx="1"/>
          </p:nvPr>
        </p:nvSpPr>
        <p:spPr>
          <a:xfrm>
            <a:off x="585741" y="1388818"/>
            <a:ext cx="11020518" cy="5214113"/>
          </a:xfrm>
        </p:spPr>
        <p:txBody>
          <a:bodyPr>
            <a:normAutofit/>
          </a:bodyPr>
          <a:lstStyle/>
          <a:p>
            <a:r>
              <a:rPr lang="en-US" sz="2400" dirty="0"/>
              <a:t>Multi-Factor Authentication (MFA)</a:t>
            </a:r>
          </a:p>
          <a:p>
            <a:pPr lvl="1"/>
            <a:r>
              <a:rPr lang="en-US" sz="2200" dirty="0"/>
              <a:t>All CWU Faculty, Staff, &amp; Students are required to use Multi-Factor Authentication (MFA)</a:t>
            </a:r>
          </a:p>
          <a:p>
            <a:pPr lvl="1"/>
            <a:r>
              <a:rPr lang="en-US" sz="2200" dirty="0"/>
              <a:t>MFA set up guide can be found here: </a:t>
            </a:r>
            <a:r>
              <a:rPr lang="en-US" sz="2200" dirty="0">
                <a:solidFill>
                  <a:schemeClr val="accent5"/>
                </a:solidFill>
                <a:hlinkClick r:id="rId3">
                  <a:extLst>
                    <a:ext uri="{A12FA001-AC4F-418D-AE19-62706E023703}">
                      <ahyp:hlinkClr xmlns:ahyp="http://schemas.microsoft.com/office/drawing/2018/hyperlinkcolor" val="tx"/>
                    </a:ext>
                  </a:extLst>
                </a:hlinkClick>
              </a:rPr>
              <a:t>https://www.cwu.edu/about/offices/information-services/security-services/mfa/</a:t>
            </a:r>
            <a:r>
              <a:rPr lang="en-US" sz="2200" dirty="0">
                <a:solidFill>
                  <a:schemeClr val="accent5"/>
                </a:solidFill>
              </a:rPr>
              <a:t>  </a:t>
            </a:r>
          </a:p>
          <a:p>
            <a:pPr lvl="1"/>
            <a:r>
              <a:rPr lang="en-US" sz="2200" dirty="0"/>
              <a:t> Go to </a:t>
            </a:r>
            <a:r>
              <a:rPr lang="en-US" sz="2200" dirty="0">
                <a:solidFill>
                  <a:schemeClr val="accent5"/>
                </a:solidFill>
                <a:hlinkClick r:id="rId4">
                  <a:extLst>
                    <a:ext uri="{A12FA001-AC4F-418D-AE19-62706E023703}">
                      <ahyp:hlinkClr xmlns:ahyp="http://schemas.microsoft.com/office/drawing/2018/hyperlinkcolor" val="tx"/>
                    </a:ext>
                  </a:extLst>
                </a:hlinkClick>
              </a:rPr>
              <a:t>https://wildcatpassword.cwu.edu/</a:t>
            </a:r>
            <a:r>
              <a:rPr lang="en-US" sz="2200" dirty="0">
                <a:solidFill>
                  <a:schemeClr val="accent5"/>
                </a:solidFill>
              </a:rPr>
              <a:t> </a:t>
            </a:r>
            <a:r>
              <a:rPr lang="en-US" sz="2200" dirty="0"/>
              <a:t>to reset password</a:t>
            </a:r>
          </a:p>
          <a:p>
            <a:r>
              <a:rPr lang="en-US" sz="2400" dirty="0"/>
              <a:t>Student will need to contact the CWU Service Desk if they are unable to log in to their MyCWU account. They can be reached at:</a:t>
            </a:r>
          </a:p>
          <a:p>
            <a:pPr lvl="1"/>
            <a:r>
              <a:rPr lang="en-US" sz="2200" b="1" dirty="0"/>
              <a:t>Phone: </a:t>
            </a:r>
            <a:r>
              <a:rPr lang="en-US" sz="2200" dirty="0"/>
              <a:t>509-963-2001</a:t>
            </a:r>
          </a:p>
          <a:p>
            <a:pPr lvl="1"/>
            <a:r>
              <a:rPr lang="en-US" sz="2200" b="1" dirty="0"/>
              <a:t>Email: </a:t>
            </a:r>
            <a:r>
              <a:rPr lang="en-US" sz="2200" dirty="0">
                <a:solidFill>
                  <a:schemeClr val="accent5"/>
                </a:solidFill>
                <a:hlinkClick r:id="rId5">
                  <a:extLst>
                    <a:ext uri="{A12FA001-AC4F-418D-AE19-62706E023703}">
                      <ahyp:hlinkClr xmlns:ahyp="http://schemas.microsoft.com/office/drawing/2018/hyperlinkcolor" val="tx"/>
                    </a:ext>
                  </a:extLst>
                </a:hlinkClick>
              </a:rPr>
              <a:t>cwuservicedesk@cwu.edu</a:t>
            </a:r>
            <a:r>
              <a:rPr lang="en-US" sz="2200" dirty="0">
                <a:solidFill>
                  <a:schemeClr val="accent5"/>
                </a:solidFill>
              </a:rPr>
              <a:t> </a:t>
            </a:r>
          </a:p>
          <a:p>
            <a:pPr lvl="1"/>
            <a:r>
              <a:rPr lang="en-US" sz="2200" b="1" dirty="0"/>
              <a:t>Hours</a:t>
            </a:r>
            <a:r>
              <a:rPr lang="en-US" sz="2200" dirty="0"/>
              <a:t>: </a:t>
            </a:r>
            <a:r>
              <a:rPr lang="en-US" sz="2200" b="1" dirty="0"/>
              <a:t>Monday – Friday 7 am to 5 pm</a:t>
            </a:r>
          </a:p>
          <a:p>
            <a:pPr lvl="1"/>
            <a:endParaRPr lang="en-US" dirty="0">
              <a:solidFill>
                <a:schemeClr val="accent5"/>
              </a:solidFill>
            </a:endParaRPr>
          </a:p>
          <a:p>
            <a:r>
              <a:rPr lang="en-US" dirty="0"/>
              <a:t>Common Courtesy: Please make sure to call help desk when in a private, quiet location</a:t>
            </a:r>
          </a:p>
        </p:txBody>
      </p:sp>
      <p:sp>
        <p:nvSpPr>
          <p:cNvPr id="3" name="Title 2">
            <a:extLst>
              <a:ext uri="{FF2B5EF4-FFF2-40B4-BE49-F238E27FC236}">
                <a16:creationId xmlns:a16="http://schemas.microsoft.com/office/drawing/2014/main" id="{711ED94E-188C-FF86-5B58-BB2A90AFEBBC}"/>
              </a:ext>
            </a:extLst>
          </p:cNvPr>
          <p:cNvSpPr>
            <a:spLocks noGrp="1"/>
          </p:cNvSpPr>
          <p:nvPr>
            <p:ph type="title"/>
          </p:nvPr>
        </p:nvSpPr>
        <p:spPr/>
        <p:txBody>
          <a:bodyPr/>
          <a:lstStyle/>
          <a:p>
            <a:r>
              <a:rPr lang="en-US" dirty="0"/>
              <a:t>MyCWU Notes</a:t>
            </a:r>
          </a:p>
        </p:txBody>
      </p:sp>
    </p:spTree>
    <p:extLst>
      <p:ext uri="{BB962C8B-B14F-4D97-AF65-F5344CB8AC3E}">
        <p14:creationId xmlns:p14="http://schemas.microsoft.com/office/powerpoint/2010/main" val="2496849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5BBB9E-F931-8A9F-EE2B-C16B1151A769}"/>
              </a:ext>
            </a:extLst>
          </p:cNvPr>
          <p:cNvSpPr>
            <a:spLocks noGrp="1"/>
          </p:cNvSpPr>
          <p:nvPr>
            <p:ph sz="half" idx="1"/>
          </p:nvPr>
        </p:nvSpPr>
        <p:spPr>
          <a:xfrm>
            <a:off x="585741" y="1388819"/>
            <a:ext cx="11123658" cy="4824694"/>
          </a:xfrm>
        </p:spPr>
        <p:txBody>
          <a:bodyPr>
            <a:normAutofit/>
          </a:bodyPr>
          <a:lstStyle/>
          <a:p>
            <a:r>
              <a:rPr lang="en-US" sz="2800" dirty="0"/>
              <a:t>Parents cannot access their students records without their student’s consent</a:t>
            </a:r>
          </a:p>
          <a:p>
            <a:r>
              <a:rPr lang="en-US" sz="2800" dirty="0"/>
              <a:t>Why? </a:t>
            </a:r>
            <a:r>
              <a:rPr lang="en-US" sz="2800" b="1" dirty="0">
                <a:effectLst>
                  <a:outerShdw blurRad="38100" dist="38100" dir="2700000" algn="tl">
                    <a:srgbClr val="000000">
                      <a:alpha val="43137"/>
                    </a:srgbClr>
                  </a:outerShdw>
                </a:effectLst>
              </a:rPr>
              <a:t>Family Educational Rights and Privacy Act </a:t>
            </a:r>
            <a:r>
              <a:rPr lang="en-US" sz="2800" dirty="0"/>
              <a:t>(</a:t>
            </a:r>
            <a:r>
              <a:rPr lang="en-US" sz="2800" b="1" dirty="0">
                <a:effectLst>
                  <a:outerShdw blurRad="38100" dist="38100" dir="2700000" algn="tl">
                    <a:srgbClr val="000000">
                      <a:alpha val="43137"/>
                    </a:srgbClr>
                  </a:outerShdw>
                </a:effectLst>
              </a:rPr>
              <a:t>FERPA</a:t>
            </a:r>
            <a:r>
              <a:rPr lang="en-US" sz="2800" dirty="0"/>
              <a:t>)</a:t>
            </a:r>
          </a:p>
          <a:p>
            <a:r>
              <a:rPr lang="en-US" sz="2800" dirty="0"/>
              <a:t>CWU can provide a parent/guardian with directory information </a:t>
            </a:r>
          </a:p>
          <a:p>
            <a:r>
              <a:rPr lang="en-US" sz="2800" dirty="0"/>
              <a:t>We cannot disclose information such as the students' grades, enrollment history, financial information, etc. without the student’s consent. </a:t>
            </a:r>
          </a:p>
          <a:p>
            <a:r>
              <a:rPr lang="en-US" sz="2800" b="1" dirty="0">
                <a:effectLst>
                  <a:outerShdw blurRad="38100" dist="38100" dir="2700000" algn="tl">
                    <a:srgbClr val="000000">
                      <a:alpha val="43137"/>
                    </a:srgbClr>
                  </a:outerShdw>
                </a:effectLst>
              </a:rPr>
              <a:t>Solution</a:t>
            </a:r>
            <a:r>
              <a:rPr lang="en-US" sz="2800" dirty="0"/>
              <a:t>: Student can complete a Release of Information which gives the student control over what records CWU can disclose to the student’s designated user</a:t>
            </a:r>
          </a:p>
        </p:txBody>
      </p:sp>
      <p:sp>
        <p:nvSpPr>
          <p:cNvPr id="3" name="Title 2">
            <a:extLst>
              <a:ext uri="{FF2B5EF4-FFF2-40B4-BE49-F238E27FC236}">
                <a16:creationId xmlns:a16="http://schemas.microsoft.com/office/drawing/2014/main" id="{0EF5CE11-B0D8-8C4E-9098-95B01BD5C3AB}"/>
              </a:ext>
            </a:extLst>
          </p:cNvPr>
          <p:cNvSpPr>
            <a:spLocks noGrp="1"/>
          </p:cNvSpPr>
          <p:nvPr>
            <p:ph type="title"/>
          </p:nvPr>
        </p:nvSpPr>
        <p:spPr/>
        <p:txBody>
          <a:bodyPr/>
          <a:lstStyle/>
          <a:p>
            <a:r>
              <a:rPr lang="en-US" sz="3200" dirty="0"/>
              <a:t>How do parents access their student’s records?</a:t>
            </a:r>
          </a:p>
        </p:txBody>
      </p:sp>
    </p:spTree>
    <p:extLst>
      <p:ext uri="{BB962C8B-B14F-4D97-AF65-F5344CB8AC3E}">
        <p14:creationId xmlns:p14="http://schemas.microsoft.com/office/powerpoint/2010/main" val="3036754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Graphical user interface&#10;&#10;Description automatically generated">
            <a:extLst>
              <a:ext uri="{FF2B5EF4-FFF2-40B4-BE49-F238E27FC236}">
                <a16:creationId xmlns:a16="http://schemas.microsoft.com/office/drawing/2014/main" id="{FB9431E9-D2ED-3652-4FB7-893E92D0DDB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1731" y="4398226"/>
            <a:ext cx="2296414" cy="870811"/>
          </a:xfrm>
        </p:spPr>
      </p:pic>
      <p:sp>
        <p:nvSpPr>
          <p:cNvPr id="3" name="Title 2">
            <a:extLst>
              <a:ext uri="{FF2B5EF4-FFF2-40B4-BE49-F238E27FC236}">
                <a16:creationId xmlns:a16="http://schemas.microsoft.com/office/drawing/2014/main" id="{E9134960-5629-33CE-F660-534494368C2E}"/>
              </a:ext>
            </a:extLst>
          </p:cNvPr>
          <p:cNvSpPr>
            <a:spLocks noGrp="1"/>
          </p:cNvSpPr>
          <p:nvPr>
            <p:ph type="title"/>
          </p:nvPr>
        </p:nvSpPr>
        <p:spPr/>
        <p:txBody>
          <a:bodyPr/>
          <a:lstStyle/>
          <a:p>
            <a:r>
              <a:rPr lang="en-US" dirty="0"/>
              <a:t>Release of Information Instructions</a:t>
            </a:r>
          </a:p>
        </p:txBody>
      </p:sp>
      <p:pic>
        <p:nvPicPr>
          <p:cNvPr id="17" name="Content Placeholder 16" descr="Graphical user interface, application&#10;&#10;Description automatically generated">
            <a:extLst>
              <a:ext uri="{FF2B5EF4-FFF2-40B4-BE49-F238E27FC236}">
                <a16:creationId xmlns:a16="http://schemas.microsoft.com/office/drawing/2014/main" id="{BF895B56-C090-5FE2-E5B3-839FC67BFEB8}"/>
              </a:ext>
            </a:extLst>
          </p:cNvPr>
          <p:cNvPicPr>
            <a:picLocks noGrp="1" noChangeAspect="1"/>
          </p:cNvPicPr>
          <p:nvPr>
            <p:ph idx="34"/>
          </p:nvPr>
        </p:nvPicPr>
        <p:blipFill>
          <a:blip r:embed="rId4">
            <a:extLst>
              <a:ext uri="{28A0092B-C50C-407E-A947-70E740481C1C}">
                <a14:useLocalDpi xmlns:a14="http://schemas.microsoft.com/office/drawing/2010/main" val="0"/>
              </a:ext>
            </a:extLst>
          </a:blip>
          <a:stretch>
            <a:fillRect/>
          </a:stretch>
        </p:blipFill>
        <p:spPr>
          <a:xfrm>
            <a:off x="4983423" y="1983194"/>
            <a:ext cx="1878330" cy="3886200"/>
          </a:xfrm>
        </p:spPr>
      </p:pic>
      <p:pic>
        <p:nvPicPr>
          <p:cNvPr id="19" name="Content Placeholder 18">
            <a:extLst>
              <a:ext uri="{FF2B5EF4-FFF2-40B4-BE49-F238E27FC236}">
                <a16:creationId xmlns:a16="http://schemas.microsoft.com/office/drawing/2014/main" id="{C9E035DC-5AE2-6536-1989-A555C07254D4}"/>
              </a:ext>
            </a:extLst>
          </p:cNvPr>
          <p:cNvPicPr>
            <a:picLocks noGrp="1" noChangeAspect="1"/>
          </p:cNvPicPr>
          <p:nvPr>
            <p:ph idx="35"/>
          </p:nvPr>
        </p:nvPicPr>
        <p:blipFill>
          <a:blip r:embed="rId5">
            <a:extLst>
              <a:ext uri="{28A0092B-C50C-407E-A947-70E740481C1C}">
                <a14:useLocalDpi xmlns:a14="http://schemas.microsoft.com/office/drawing/2010/main" val="0"/>
              </a:ext>
            </a:extLst>
          </a:blip>
          <a:srcRect/>
          <a:stretch/>
        </p:blipFill>
        <p:spPr>
          <a:xfrm>
            <a:off x="8117681" y="2255838"/>
            <a:ext cx="3238500" cy="3302000"/>
          </a:xfrm>
          <a:ln w="28575"/>
        </p:spPr>
        <p:style>
          <a:lnRef idx="2">
            <a:schemeClr val="dk1"/>
          </a:lnRef>
          <a:fillRef idx="1">
            <a:schemeClr val="lt1"/>
          </a:fillRef>
          <a:effectRef idx="0">
            <a:schemeClr val="dk1"/>
          </a:effectRef>
          <a:fontRef idx="minor">
            <a:schemeClr val="dk1"/>
          </a:fontRef>
        </p:style>
      </p:pic>
      <p:pic>
        <p:nvPicPr>
          <p:cNvPr id="21" name="Picture 20" descr="A red and white sign&#10;&#10;Description automatically generated with low confidence">
            <a:extLst>
              <a:ext uri="{FF2B5EF4-FFF2-40B4-BE49-F238E27FC236}">
                <a16:creationId xmlns:a16="http://schemas.microsoft.com/office/drawing/2014/main" id="{DF05FFB5-7BD9-9B5C-AF52-E34BD718FB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8875" y="2432314"/>
            <a:ext cx="2559050" cy="787400"/>
          </a:xfrm>
          <a:prstGeom prst="rect">
            <a:avLst/>
          </a:prstGeom>
        </p:spPr>
      </p:pic>
      <p:sp>
        <p:nvSpPr>
          <p:cNvPr id="22" name="Rectangle 21">
            <a:extLst>
              <a:ext uri="{FF2B5EF4-FFF2-40B4-BE49-F238E27FC236}">
                <a16:creationId xmlns:a16="http://schemas.microsoft.com/office/drawing/2014/main" id="{A96E1E49-866C-288F-A8A3-4FE7C1C0105F}"/>
              </a:ext>
            </a:extLst>
          </p:cNvPr>
          <p:cNvSpPr/>
          <p:nvPr/>
        </p:nvSpPr>
        <p:spPr>
          <a:xfrm>
            <a:off x="480163" y="2364349"/>
            <a:ext cx="678712"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1.</a:t>
            </a:r>
          </a:p>
        </p:txBody>
      </p:sp>
      <p:sp>
        <p:nvSpPr>
          <p:cNvPr id="23" name="Rectangle 22">
            <a:extLst>
              <a:ext uri="{FF2B5EF4-FFF2-40B4-BE49-F238E27FC236}">
                <a16:creationId xmlns:a16="http://schemas.microsoft.com/office/drawing/2014/main" id="{64A3998F-5A84-66DE-728D-88FA7819AA4F}"/>
              </a:ext>
            </a:extLst>
          </p:cNvPr>
          <p:cNvSpPr/>
          <p:nvPr/>
        </p:nvSpPr>
        <p:spPr>
          <a:xfrm>
            <a:off x="417005" y="4330262"/>
            <a:ext cx="805029"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2</a:t>
            </a:r>
            <a:r>
              <a:rPr lang="en-US" sz="5400" b="0" cap="none" spc="0" dirty="0">
                <a:ln w="0"/>
                <a:solidFill>
                  <a:schemeClr val="accent1"/>
                </a:solidFill>
                <a:effectLst>
                  <a:outerShdw blurRad="38100" dist="25400" dir="5400000" algn="ctr" rotWithShape="0">
                    <a:srgbClr val="6E747A">
                      <a:alpha val="43000"/>
                    </a:srgbClr>
                  </a:outerShdw>
                </a:effectLst>
              </a:rPr>
              <a:t>.</a:t>
            </a:r>
          </a:p>
        </p:txBody>
      </p:sp>
      <p:sp>
        <p:nvSpPr>
          <p:cNvPr id="24" name="Rectangle 23">
            <a:extLst>
              <a:ext uri="{FF2B5EF4-FFF2-40B4-BE49-F238E27FC236}">
                <a16:creationId xmlns:a16="http://schemas.microsoft.com/office/drawing/2014/main" id="{F17B9C1C-6C98-6ABB-9605-81F72E678698}"/>
              </a:ext>
            </a:extLst>
          </p:cNvPr>
          <p:cNvSpPr/>
          <p:nvPr/>
        </p:nvSpPr>
        <p:spPr>
          <a:xfrm>
            <a:off x="4207662" y="2255838"/>
            <a:ext cx="810608"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3</a:t>
            </a:r>
            <a:r>
              <a:rPr lang="en-US" sz="5400" b="0" cap="none" spc="0" dirty="0">
                <a:ln w="0"/>
                <a:solidFill>
                  <a:schemeClr val="accent1"/>
                </a:solidFill>
                <a:effectLst>
                  <a:outerShdw blurRad="38100" dist="25400" dir="5400000" algn="ctr" rotWithShape="0">
                    <a:srgbClr val="6E747A">
                      <a:alpha val="43000"/>
                    </a:srgbClr>
                  </a:outerShdw>
                </a:effectLst>
              </a:rPr>
              <a:t>.</a:t>
            </a:r>
          </a:p>
        </p:txBody>
      </p:sp>
      <p:sp>
        <p:nvSpPr>
          <p:cNvPr id="25" name="Rectangle 24">
            <a:extLst>
              <a:ext uri="{FF2B5EF4-FFF2-40B4-BE49-F238E27FC236}">
                <a16:creationId xmlns:a16="http://schemas.microsoft.com/office/drawing/2014/main" id="{5E05172A-F0B4-09C5-FF24-C044FE6BE413}"/>
              </a:ext>
            </a:extLst>
          </p:cNvPr>
          <p:cNvSpPr/>
          <p:nvPr/>
        </p:nvSpPr>
        <p:spPr>
          <a:xfrm>
            <a:off x="7302713" y="2255838"/>
            <a:ext cx="814968"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4</a:t>
            </a:r>
            <a:r>
              <a:rPr lang="en-US" sz="5400" b="0" cap="none" spc="0" dirty="0">
                <a:ln w="0"/>
                <a:solidFill>
                  <a:schemeClr val="accent1"/>
                </a:solidFill>
                <a:effectLst>
                  <a:outerShdw blurRad="38100" dist="25400" dir="5400000" algn="ctr" rotWithShape="0">
                    <a:srgbClr val="6E747A">
                      <a:alpha val="43000"/>
                    </a:srgbClr>
                  </a:outerShdw>
                </a:effectLst>
              </a:rPr>
              <a:t>.</a:t>
            </a:r>
          </a:p>
        </p:txBody>
      </p:sp>
      <p:sp>
        <p:nvSpPr>
          <p:cNvPr id="2" name="Oval 1">
            <a:extLst>
              <a:ext uri="{FF2B5EF4-FFF2-40B4-BE49-F238E27FC236}">
                <a16:creationId xmlns:a16="http://schemas.microsoft.com/office/drawing/2014/main" id="{864AA63F-CA46-E298-6A0A-03ED8CAEE0CF}"/>
              </a:ext>
            </a:extLst>
          </p:cNvPr>
          <p:cNvSpPr/>
          <p:nvPr/>
        </p:nvSpPr>
        <p:spPr>
          <a:xfrm>
            <a:off x="4975604" y="4707170"/>
            <a:ext cx="1898613" cy="4193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5" name="Oval 4">
            <a:extLst>
              <a:ext uri="{FF2B5EF4-FFF2-40B4-BE49-F238E27FC236}">
                <a16:creationId xmlns:a16="http://schemas.microsoft.com/office/drawing/2014/main" id="{1B93D8E1-DF0D-B21E-1ACE-B713272B4115}"/>
              </a:ext>
            </a:extLst>
          </p:cNvPr>
          <p:cNvSpPr/>
          <p:nvPr/>
        </p:nvSpPr>
        <p:spPr>
          <a:xfrm>
            <a:off x="8308949" y="5111969"/>
            <a:ext cx="2897315" cy="4193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4" name="Oval 3">
            <a:extLst>
              <a:ext uri="{FF2B5EF4-FFF2-40B4-BE49-F238E27FC236}">
                <a16:creationId xmlns:a16="http://schemas.microsoft.com/office/drawing/2014/main" id="{36EB2488-64CC-296B-57B8-12C6BC4375C0}"/>
              </a:ext>
            </a:extLst>
          </p:cNvPr>
          <p:cNvSpPr/>
          <p:nvPr/>
        </p:nvSpPr>
        <p:spPr>
          <a:xfrm>
            <a:off x="2383277" y="4398226"/>
            <a:ext cx="1108953" cy="9499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7" name="TextBox 6">
            <a:extLst>
              <a:ext uri="{FF2B5EF4-FFF2-40B4-BE49-F238E27FC236}">
                <a16:creationId xmlns:a16="http://schemas.microsoft.com/office/drawing/2014/main" id="{5276A7DF-863D-CA7B-0DD9-09AF1E542DD7}"/>
              </a:ext>
            </a:extLst>
          </p:cNvPr>
          <p:cNvSpPr txBox="1"/>
          <p:nvPr/>
        </p:nvSpPr>
        <p:spPr>
          <a:xfrm>
            <a:off x="585740" y="1383678"/>
            <a:ext cx="10805632" cy="954107"/>
          </a:xfrm>
          <a:prstGeom prst="rect">
            <a:avLst/>
          </a:prstGeom>
          <a:noFill/>
        </p:spPr>
        <p:txBody>
          <a:bodyPr wrap="square">
            <a:spAutoFit/>
          </a:bodyPr>
          <a:lstStyle/>
          <a:p>
            <a:r>
              <a:rPr lang="en-US" sz="2800" dirty="0"/>
              <a:t>Students can complete Release of Information through their </a:t>
            </a:r>
            <a:r>
              <a:rPr lang="en-US" sz="2800" dirty="0">
                <a:solidFill>
                  <a:schemeClr val="accent5"/>
                </a:solidFill>
                <a:hlinkClick r:id="rId7">
                  <a:extLst>
                    <a:ext uri="{A12FA001-AC4F-418D-AE19-62706E023703}">
                      <ahyp:hlinkClr xmlns:ahyp="http://schemas.microsoft.com/office/drawing/2018/hyperlinkcolor" val="tx"/>
                    </a:ext>
                  </a:extLst>
                </a:hlinkClick>
              </a:rPr>
              <a:t>MyCWU</a:t>
            </a:r>
            <a:r>
              <a:rPr lang="en-US" sz="2800" dirty="0">
                <a:solidFill>
                  <a:schemeClr val="accent5"/>
                </a:solidFill>
              </a:rPr>
              <a:t> </a:t>
            </a:r>
            <a:r>
              <a:rPr lang="en-US" sz="2800" dirty="0"/>
              <a:t>account</a:t>
            </a:r>
          </a:p>
        </p:txBody>
      </p:sp>
    </p:spTree>
    <p:extLst>
      <p:ext uri="{BB962C8B-B14F-4D97-AF65-F5344CB8AC3E}">
        <p14:creationId xmlns:p14="http://schemas.microsoft.com/office/powerpoint/2010/main" val="4206901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64241D-D1C5-665E-66CE-ABA43F0C46FC}"/>
              </a:ext>
            </a:extLst>
          </p:cNvPr>
          <p:cNvSpPr>
            <a:spLocks noGrp="1"/>
          </p:cNvSpPr>
          <p:nvPr>
            <p:ph sz="half" idx="1"/>
          </p:nvPr>
        </p:nvSpPr>
        <p:spPr/>
        <p:txBody>
          <a:bodyPr>
            <a:normAutofit lnSpcReduction="10000"/>
          </a:bodyPr>
          <a:lstStyle/>
          <a:p>
            <a:pPr algn="just"/>
            <a:r>
              <a:rPr lang="en-US" sz="3200" dirty="0"/>
              <a:t>You are often the </a:t>
            </a:r>
            <a:r>
              <a:rPr lang="en-US" sz="3200" b="1" dirty="0">
                <a:effectLst>
                  <a:outerShdw blurRad="38100" dist="38100" dir="2700000" algn="tl">
                    <a:srgbClr val="000000">
                      <a:alpha val="43137"/>
                    </a:srgbClr>
                  </a:outerShdw>
                </a:effectLst>
              </a:rPr>
              <a:t>first</a:t>
            </a:r>
            <a:r>
              <a:rPr lang="en-US" sz="3200" dirty="0"/>
              <a:t> point of contact with your students and their parents/guardians</a:t>
            </a:r>
          </a:p>
          <a:p>
            <a:pPr marL="0" indent="0" algn="just">
              <a:buNone/>
            </a:pPr>
            <a:endParaRPr lang="en-US" sz="3200" dirty="0"/>
          </a:p>
          <a:p>
            <a:pPr algn="just"/>
            <a:r>
              <a:rPr lang="en-US" sz="3200" dirty="0"/>
              <a:t>We want you to walk away confident that you can provide your students/parents with accurate CWU information pertaining to College in the High School</a:t>
            </a:r>
          </a:p>
          <a:p>
            <a:pPr algn="just"/>
            <a:endParaRPr lang="en-US" sz="3200" dirty="0"/>
          </a:p>
          <a:p>
            <a:pPr algn="just"/>
            <a:r>
              <a:rPr lang="en-US" sz="3200" dirty="0"/>
              <a:t>Or at a minimum, you can come away knowing where to direct your students and parents when they have questions</a:t>
            </a:r>
          </a:p>
        </p:txBody>
      </p:sp>
      <p:sp>
        <p:nvSpPr>
          <p:cNvPr id="3" name="Title 2">
            <a:extLst>
              <a:ext uri="{FF2B5EF4-FFF2-40B4-BE49-F238E27FC236}">
                <a16:creationId xmlns:a16="http://schemas.microsoft.com/office/drawing/2014/main" id="{DE1F9FC1-925D-8EEB-56A3-8544A057307F}"/>
              </a:ext>
            </a:extLst>
          </p:cNvPr>
          <p:cNvSpPr>
            <a:spLocks noGrp="1"/>
          </p:cNvSpPr>
          <p:nvPr>
            <p:ph type="title"/>
          </p:nvPr>
        </p:nvSpPr>
        <p:spPr/>
        <p:txBody>
          <a:bodyPr/>
          <a:lstStyle/>
          <a:p>
            <a:r>
              <a:rPr lang="en-US" dirty="0"/>
              <a:t>Purpose</a:t>
            </a:r>
          </a:p>
        </p:txBody>
      </p:sp>
    </p:spTree>
    <p:extLst>
      <p:ext uri="{BB962C8B-B14F-4D97-AF65-F5344CB8AC3E}">
        <p14:creationId xmlns:p14="http://schemas.microsoft.com/office/powerpoint/2010/main" val="2854753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icture containing graphical user interface&#10;&#10;Description automatically generated">
            <a:extLst>
              <a:ext uri="{FF2B5EF4-FFF2-40B4-BE49-F238E27FC236}">
                <a16:creationId xmlns:a16="http://schemas.microsoft.com/office/drawing/2014/main" id="{9B8ECBF8-4692-79A5-F6F3-F63556EAB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5674" y="1109578"/>
            <a:ext cx="3263725" cy="5690900"/>
          </a:xfrm>
          <a:prstGeom prst="rect">
            <a:avLst/>
          </a:prstGeom>
          <a:ln w="19050">
            <a:solidFill>
              <a:schemeClr val="tx1"/>
            </a:solidFill>
          </a:ln>
        </p:spPr>
      </p:pic>
      <p:sp>
        <p:nvSpPr>
          <p:cNvPr id="3" name="Title 2">
            <a:extLst>
              <a:ext uri="{FF2B5EF4-FFF2-40B4-BE49-F238E27FC236}">
                <a16:creationId xmlns:a16="http://schemas.microsoft.com/office/drawing/2014/main" id="{E9134960-5629-33CE-F660-534494368C2E}"/>
              </a:ext>
            </a:extLst>
          </p:cNvPr>
          <p:cNvSpPr>
            <a:spLocks noGrp="1"/>
          </p:cNvSpPr>
          <p:nvPr>
            <p:ph type="title"/>
          </p:nvPr>
        </p:nvSpPr>
        <p:spPr/>
        <p:txBody>
          <a:bodyPr/>
          <a:lstStyle/>
          <a:p>
            <a:r>
              <a:rPr lang="en-US" dirty="0"/>
              <a:t>Release of Information Instructions</a:t>
            </a:r>
          </a:p>
        </p:txBody>
      </p:sp>
      <p:sp>
        <p:nvSpPr>
          <p:cNvPr id="23" name="Rectangle 22">
            <a:extLst>
              <a:ext uri="{FF2B5EF4-FFF2-40B4-BE49-F238E27FC236}">
                <a16:creationId xmlns:a16="http://schemas.microsoft.com/office/drawing/2014/main" id="{64A3998F-5A84-66DE-728D-88FA7819AA4F}"/>
              </a:ext>
            </a:extLst>
          </p:cNvPr>
          <p:cNvSpPr/>
          <p:nvPr/>
        </p:nvSpPr>
        <p:spPr>
          <a:xfrm>
            <a:off x="742295" y="1323539"/>
            <a:ext cx="792141"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5.</a:t>
            </a:r>
          </a:p>
        </p:txBody>
      </p:sp>
      <p:sp>
        <p:nvSpPr>
          <p:cNvPr id="33" name="TextBox 32">
            <a:extLst>
              <a:ext uri="{FF2B5EF4-FFF2-40B4-BE49-F238E27FC236}">
                <a16:creationId xmlns:a16="http://schemas.microsoft.com/office/drawing/2014/main" id="{1D9BF145-EFC1-0F4A-595E-D4B1865E3A65}"/>
              </a:ext>
            </a:extLst>
          </p:cNvPr>
          <p:cNvSpPr txBox="1"/>
          <p:nvPr/>
        </p:nvSpPr>
        <p:spPr>
          <a:xfrm>
            <a:off x="1534436" y="1323539"/>
            <a:ext cx="6309574" cy="5262979"/>
          </a:xfrm>
          <a:prstGeom prst="rect">
            <a:avLst/>
          </a:prstGeom>
          <a:noFill/>
        </p:spPr>
        <p:txBody>
          <a:bodyPr wrap="square" rtlCol="0">
            <a:spAutoFit/>
          </a:bodyPr>
          <a:lstStyle/>
          <a:p>
            <a:r>
              <a:rPr lang="en-US" sz="2400" dirty="0"/>
              <a:t>Students will read Release of information disclosure and click “Add Designee” button at the bottom</a:t>
            </a:r>
          </a:p>
          <a:p>
            <a:endParaRPr lang="en-US" sz="2400" dirty="0"/>
          </a:p>
          <a:p>
            <a:r>
              <a:rPr lang="en-US" sz="2400" dirty="0"/>
              <a:t>Students will add their designee’s first and last name and enter five-digit authentication code of their choosing</a:t>
            </a:r>
          </a:p>
          <a:p>
            <a:pPr marL="285750" indent="-285750">
              <a:buFont typeface="Arial" panose="020B0604020202020204" pitchFamily="34" charset="0"/>
              <a:buChar char="•"/>
            </a:pPr>
            <a:endParaRPr lang="en-US" sz="2400" dirty="0"/>
          </a:p>
          <a:p>
            <a:r>
              <a:rPr lang="en-US" sz="2400" dirty="0"/>
              <a:t>Students will then select what information they wish to disclose to their parent/guardian</a:t>
            </a:r>
          </a:p>
          <a:p>
            <a:endParaRPr lang="en-US" sz="2400" dirty="0"/>
          </a:p>
          <a:p>
            <a:r>
              <a:rPr lang="en-US" sz="2400" dirty="0"/>
              <a:t>Lastly, they can enter a start and end date for access</a:t>
            </a:r>
            <a:endParaRPr lang="en-US" dirty="0"/>
          </a:p>
        </p:txBody>
      </p:sp>
    </p:spTree>
    <p:extLst>
      <p:ext uri="{BB962C8B-B14F-4D97-AF65-F5344CB8AC3E}">
        <p14:creationId xmlns:p14="http://schemas.microsoft.com/office/powerpoint/2010/main" val="2212613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A6E954-264D-CDE1-50DC-824DDAA4960E}"/>
              </a:ext>
            </a:extLst>
          </p:cNvPr>
          <p:cNvSpPr>
            <a:spLocks noGrp="1"/>
          </p:cNvSpPr>
          <p:nvPr>
            <p:ph sz="half" idx="1"/>
          </p:nvPr>
        </p:nvSpPr>
        <p:spPr/>
        <p:txBody>
          <a:bodyPr>
            <a:normAutofit fontScale="85000" lnSpcReduction="20000"/>
          </a:bodyPr>
          <a:lstStyle/>
          <a:p>
            <a:r>
              <a:rPr lang="en-US" sz="3000" dirty="0"/>
              <a:t>Two years ago, Senate Bill 5048 eliminated college in the high school fees for all public high school students</a:t>
            </a:r>
          </a:p>
          <a:p>
            <a:pPr marL="0" indent="0">
              <a:buNone/>
            </a:pPr>
            <a:endParaRPr lang="en-US" sz="3000" dirty="0"/>
          </a:p>
          <a:p>
            <a:r>
              <a:rPr lang="en-US" sz="3000" dirty="0"/>
              <a:t>For students attending a private high school, courses will cost </a:t>
            </a:r>
            <a:r>
              <a:rPr lang="en-US" sz="3000" b="1" dirty="0">
                <a:effectLst>
                  <a:outerShdw blurRad="38100" dist="38100" dir="2700000" algn="tl">
                    <a:srgbClr val="000000">
                      <a:alpha val="43137"/>
                    </a:srgbClr>
                  </a:outerShdw>
                </a:effectLst>
              </a:rPr>
              <a:t>$60 </a:t>
            </a:r>
            <a:r>
              <a:rPr lang="en-US" sz="3000" dirty="0"/>
              <a:t>per credit or </a:t>
            </a:r>
            <a:r>
              <a:rPr lang="en-US" sz="3000" b="1" dirty="0">
                <a:effectLst>
                  <a:outerShdw blurRad="38100" dist="38100" dir="2700000" algn="tl">
                    <a:srgbClr val="000000">
                      <a:alpha val="43137"/>
                    </a:srgbClr>
                  </a:outerShdw>
                </a:effectLst>
              </a:rPr>
              <a:t>$300 </a:t>
            </a:r>
            <a:r>
              <a:rPr lang="en-US" sz="3000" dirty="0"/>
              <a:t>for a 5-credit class</a:t>
            </a:r>
          </a:p>
          <a:p>
            <a:endParaRPr lang="en-US" sz="3000" dirty="0"/>
          </a:p>
          <a:p>
            <a:r>
              <a:rPr lang="en-US" sz="3000" dirty="0"/>
              <a:t>CWU </a:t>
            </a:r>
            <a:r>
              <a:rPr lang="en-US" sz="3000" b="1" dirty="0">
                <a:effectLst>
                  <a:outerShdw blurRad="38100" dist="38100" dir="2700000" algn="tl">
                    <a:srgbClr val="000000">
                      <a:alpha val="43137"/>
                    </a:srgbClr>
                  </a:outerShdw>
                </a:effectLst>
              </a:rPr>
              <a:t>will not </a:t>
            </a:r>
            <a:r>
              <a:rPr lang="en-US" sz="3000" dirty="0"/>
              <a:t>invoice the student or parent/guardian directly for CiHS course fees, </a:t>
            </a:r>
            <a:r>
              <a:rPr lang="en-US" sz="3000" b="1" dirty="0">
                <a:effectLst>
                  <a:outerShdw blurRad="38100" dist="38100" dir="2700000" algn="tl">
                    <a:srgbClr val="000000">
                      <a:alpha val="43137"/>
                    </a:srgbClr>
                  </a:outerShdw>
                </a:effectLst>
              </a:rPr>
              <a:t>we will </a:t>
            </a:r>
            <a:r>
              <a:rPr lang="en-US" sz="3000" dirty="0"/>
              <a:t>invoice the high school/school district</a:t>
            </a:r>
          </a:p>
          <a:p>
            <a:endParaRPr lang="en-US" sz="3000" dirty="0"/>
          </a:p>
          <a:p>
            <a:r>
              <a:rPr lang="en-US" sz="3000" dirty="0"/>
              <a:t>CWU covers the costs of the Accuplacer Next Generation Math exam for schools who are Accuplacer testing locations. </a:t>
            </a:r>
            <a:r>
              <a:rPr lang="en-US" sz="3000" b="1" dirty="0">
                <a:effectLst>
                  <a:outerShdw blurRad="38100" dist="38100" dir="2700000" algn="tl">
                    <a:srgbClr val="000000">
                      <a:alpha val="43137"/>
                    </a:srgbClr>
                  </a:outerShdw>
                </a:effectLst>
              </a:rPr>
              <a:t>Saving of $15 per test</a:t>
            </a:r>
            <a:r>
              <a:rPr lang="en-US" sz="3000" dirty="0"/>
              <a:t>. </a:t>
            </a:r>
          </a:p>
          <a:p>
            <a:endParaRPr lang="en-US" sz="3000" dirty="0"/>
          </a:p>
          <a:p>
            <a:pPr marL="457200" lvl="1" indent="0">
              <a:buNone/>
            </a:pPr>
            <a:endParaRPr lang="en-US" dirty="0"/>
          </a:p>
          <a:p>
            <a:pPr marL="457200" lvl="1" indent="0">
              <a:buNone/>
            </a:pPr>
            <a:endParaRPr lang="en-US" dirty="0"/>
          </a:p>
        </p:txBody>
      </p:sp>
      <p:sp>
        <p:nvSpPr>
          <p:cNvPr id="3" name="Title 2">
            <a:extLst>
              <a:ext uri="{FF2B5EF4-FFF2-40B4-BE49-F238E27FC236}">
                <a16:creationId xmlns:a16="http://schemas.microsoft.com/office/drawing/2014/main" id="{05AF7619-4882-1C58-EAA7-25EEEA23E020}"/>
              </a:ext>
            </a:extLst>
          </p:cNvPr>
          <p:cNvSpPr>
            <a:spLocks noGrp="1"/>
          </p:cNvSpPr>
          <p:nvPr>
            <p:ph type="title"/>
          </p:nvPr>
        </p:nvSpPr>
        <p:spPr/>
        <p:txBody>
          <a:bodyPr/>
          <a:lstStyle/>
          <a:p>
            <a:r>
              <a:rPr lang="en-US" sz="3600" dirty="0"/>
              <a:t>What is the cost for students to participate?</a:t>
            </a:r>
          </a:p>
        </p:txBody>
      </p:sp>
    </p:spTree>
    <p:extLst>
      <p:ext uri="{BB962C8B-B14F-4D97-AF65-F5344CB8AC3E}">
        <p14:creationId xmlns:p14="http://schemas.microsoft.com/office/powerpoint/2010/main" val="289432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3AC15F-EC1E-790A-50B9-5BF9DC4A1D7D}"/>
              </a:ext>
            </a:extLst>
          </p:cNvPr>
          <p:cNvSpPr>
            <a:spLocks noGrp="1"/>
          </p:cNvSpPr>
          <p:nvPr>
            <p:ph sz="half" idx="1"/>
          </p:nvPr>
        </p:nvSpPr>
        <p:spPr/>
        <p:txBody>
          <a:bodyPr>
            <a:normAutofit lnSpcReduction="10000"/>
          </a:bodyPr>
          <a:lstStyle/>
          <a:p>
            <a:pPr algn="just">
              <a:lnSpc>
                <a:spcPct val="100000"/>
              </a:lnSpc>
            </a:pPr>
            <a:r>
              <a:rPr lang="en-US" sz="2800" dirty="0"/>
              <a:t>CWU credits are highly transferable to both in-state and out-of-state institutions</a:t>
            </a:r>
          </a:p>
          <a:p>
            <a:pPr algn="just">
              <a:lnSpc>
                <a:spcPct val="100000"/>
              </a:lnSpc>
            </a:pPr>
            <a:r>
              <a:rPr lang="en-US" sz="2800" dirty="0"/>
              <a:t>Most institutions have transfer equivalency guides which will inform your student on how their CWU credits would be transfer to their institution of choice</a:t>
            </a:r>
          </a:p>
          <a:p>
            <a:pPr algn="just">
              <a:lnSpc>
                <a:spcPct val="100000"/>
              </a:lnSpc>
            </a:pPr>
            <a:r>
              <a:rPr lang="en-US" sz="2800" dirty="0">
                <a:solidFill>
                  <a:schemeClr val="accent5"/>
                </a:solidFill>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https://docs.google.com/spreadsheets/d/1CmRZkfai2cw0ZmUHoquZjBywxandDV28/edit#gid=1180011737</a:t>
            </a:r>
            <a:r>
              <a:rPr lang="en-US" sz="2800" dirty="0">
                <a:solidFill>
                  <a:schemeClr val="accent5"/>
                </a:solidFill>
                <a:latin typeface="Verdana" panose="020B0604030504040204" pitchFamily="34" charset="0"/>
                <a:ea typeface="Verdana" panose="020B0604030504040204" pitchFamily="34" charset="0"/>
              </a:rPr>
              <a:t> </a:t>
            </a:r>
          </a:p>
          <a:p>
            <a:pPr algn="just">
              <a:lnSpc>
                <a:spcPct val="100000"/>
              </a:lnSpc>
            </a:pPr>
            <a:r>
              <a:rPr lang="en-US" sz="2800" dirty="0"/>
              <a:t>Find that school’s Transfer Equivalency Guide</a:t>
            </a:r>
          </a:p>
          <a:p>
            <a:pPr lvl="1" algn="just">
              <a:lnSpc>
                <a:spcPct val="100000"/>
              </a:lnSpc>
            </a:pPr>
            <a:r>
              <a:rPr lang="en-US" sz="2600" dirty="0"/>
              <a:t>If unsure, contact the institution of higher education your student is interested in attending</a:t>
            </a:r>
          </a:p>
        </p:txBody>
      </p:sp>
      <p:sp>
        <p:nvSpPr>
          <p:cNvPr id="3" name="Title 2">
            <a:extLst>
              <a:ext uri="{FF2B5EF4-FFF2-40B4-BE49-F238E27FC236}">
                <a16:creationId xmlns:a16="http://schemas.microsoft.com/office/drawing/2014/main" id="{CF0D0567-D832-41BA-6A25-975E97F356A3}"/>
              </a:ext>
            </a:extLst>
          </p:cNvPr>
          <p:cNvSpPr>
            <a:spLocks noGrp="1"/>
          </p:cNvSpPr>
          <p:nvPr>
            <p:ph type="title"/>
          </p:nvPr>
        </p:nvSpPr>
        <p:spPr/>
        <p:txBody>
          <a:bodyPr/>
          <a:lstStyle/>
          <a:p>
            <a:r>
              <a:rPr lang="en-US" dirty="0"/>
              <a:t>Are CWU Credits Transferable?</a:t>
            </a:r>
          </a:p>
        </p:txBody>
      </p:sp>
    </p:spTree>
    <p:extLst>
      <p:ext uri="{BB962C8B-B14F-4D97-AF65-F5344CB8AC3E}">
        <p14:creationId xmlns:p14="http://schemas.microsoft.com/office/powerpoint/2010/main" val="1858947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B049FA-0E64-82C3-5B31-B5F1C3A5FA3E}"/>
              </a:ext>
            </a:extLst>
          </p:cNvPr>
          <p:cNvSpPr>
            <a:spLocks noGrp="1"/>
          </p:cNvSpPr>
          <p:nvPr>
            <p:ph sz="half" idx="1"/>
          </p:nvPr>
        </p:nvSpPr>
        <p:spPr/>
        <p:txBody>
          <a:bodyPr/>
          <a:lstStyle/>
          <a:p>
            <a:r>
              <a:rPr lang="en-US" dirty="0">
                <a:solidFill>
                  <a:schemeClr val="accent5"/>
                </a:solidFill>
                <a:hlinkClick r:id="rId2">
                  <a:extLst>
                    <a:ext uri="{A12FA001-AC4F-418D-AE19-62706E023703}">
                      <ahyp:hlinkClr xmlns:ahyp="http://schemas.microsoft.com/office/drawing/2018/hyperlinkcolor" val="tx"/>
                    </a:ext>
                  </a:extLst>
                </a:hlinkClick>
              </a:rPr>
              <a:t>https://tes.collegesource.com/publicview/TES_publicview01.aspx?rid=%7B747074CC-9C4D-477D-980B-529C4D6F9712%7D&amp;aid=%7B1DE28702-DD7E-46F7-820F-7E0F873F2507%7D</a:t>
            </a:r>
            <a:r>
              <a:rPr lang="en-US" dirty="0">
                <a:solidFill>
                  <a:schemeClr val="accent5"/>
                </a:solidFill>
              </a:rPr>
              <a:t> </a:t>
            </a:r>
          </a:p>
          <a:p>
            <a:r>
              <a:rPr lang="en-US" dirty="0"/>
              <a:t>Search by institution and can then search by that institutions course/class number to find how that course would transfer to CWU</a:t>
            </a:r>
          </a:p>
          <a:p>
            <a:r>
              <a:rPr lang="en-US" dirty="0"/>
              <a:t>Can do the same thing by looking up if courses offered at your school have been transferred to different intuitions of higher education</a:t>
            </a:r>
          </a:p>
        </p:txBody>
      </p:sp>
      <p:sp>
        <p:nvSpPr>
          <p:cNvPr id="3" name="Title 2">
            <a:extLst>
              <a:ext uri="{FF2B5EF4-FFF2-40B4-BE49-F238E27FC236}">
                <a16:creationId xmlns:a16="http://schemas.microsoft.com/office/drawing/2014/main" id="{C104E749-A454-0E79-DC0E-D5A82C451F72}"/>
              </a:ext>
            </a:extLst>
          </p:cNvPr>
          <p:cNvSpPr>
            <a:spLocks noGrp="1"/>
          </p:cNvSpPr>
          <p:nvPr>
            <p:ph type="title"/>
          </p:nvPr>
        </p:nvSpPr>
        <p:spPr/>
        <p:txBody>
          <a:bodyPr/>
          <a:lstStyle/>
          <a:p>
            <a:r>
              <a:rPr lang="en-US" sz="2500" dirty="0"/>
              <a:t>CWU’s Transfer Equivalency Page</a:t>
            </a:r>
          </a:p>
        </p:txBody>
      </p:sp>
      <p:pic>
        <p:nvPicPr>
          <p:cNvPr id="10" name="Picture 9">
            <a:extLst>
              <a:ext uri="{FF2B5EF4-FFF2-40B4-BE49-F238E27FC236}">
                <a16:creationId xmlns:a16="http://schemas.microsoft.com/office/drawing/2014/main" id="{95423CBD-CF6D-AEDA-447E-65289B98387E}"/>
              </a:ext>
            </a:extLst>
          </p:cNvPr>
          <p:cNvPicPr>
            <a:picLocks noChangeAspect="1"/>
          </p:cNvPicPr>
          <p:nvPr/>
        </p:nvPicPr>
        <p:blipFill>
          <a:blip r:embed="rId3"/>
          <a:stretch>
            <a:fillRect/>
          </a:stretch>
        </p:blipFill>
        <p:spPr>
          <a:xfrm>
            <a:off x="0" y="1371600"/>
            <a:ext cx="6106137" cy="4114800"/>
          </a:xfrm>
          <a:prstGeom prst="rect">
            <a:avLst/>
          </a:prstGeom>
        </p:spPr>
      </p:pic>
    </p:spTree>
    <p:extLst>
      <p:ext uri="{BB962C8B-B14F-4D97-AF65-F5344CB8AC3E}">
        <p14:creationId xmlns:p14="http://schemas.microsoft.com/office/powerpoint/2010/main" val="1276735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987F76-926B-BFB4-EE65-5403623B105F}"/>
              </a:ext>
            </a:extLst>
          </p:cNvPr>
          <p:cNvSpPr>
            <a:spLocks noGrp="1"/>
          </p:cNvSpPr>
          <p:nvPr>
            <p:ph sz="half" idx="1"/>
          </p:nvPr>
        </p:nvSpPr>
        <p:spPr/>
        <p:txBody>
          <a:bodyPr/>
          <a:lstStyle/>
          <a:p>
            <a:r>
              <a:rPr lang="en-US" sz="3200" dirty="0"/>
              <a:t>The number one reason why student’s CiHS credits do not transfer is because the student does not request their official CWU transcript to be sent to the institution of higher education the student plans to attend post high school</a:t>
            </a:r>
          </a:p>
          <a:p>
            <a:endParaRPr lang="en-US" sz="3200" dirty="0"/>
          </a:p>
          <a:p>
            <a:r>
              <a:rPr lang="en-US" sz="3200" b="1" u="sng" dirty="0"/>
              <a:t>Solution</a:t>
            </a:r>
            <a:r>
              <a:rPr lang="en-US" sz="3200" dirty="0"/>
              <a:t>: We are going to inform you all how student’s can request their official CWU transcripts</a:t>
            </a:r>
          </a:p>
          <a:p>
            <a:pPr marL="0" indent="0">
              <a:buNone/>
            </a:pPr>
            <a:endParaRPr lang="en-US" dirty="0"/>
          </a:p>
        </p:txBody>
      </p:sp>
      <p:sp>
        <p:nvSpPr>
          <p:cNvPr id="3" name="Title 2">
            <a:extLst>
              <a:ext uri="{FF2B5EF4-FFF2-40B4-BE49-F238E27FC236}">
                <a16:creationId xmlns:a16="http://schemas.microsoft.com/office/drawing/2014/main" id="{83B7F73F-DA1F-CD86-8C9B-B947334A49A3}"/>
              </a:ext>
            </a:extLst>
          </p:cNvPr>
          <p:cNvSpPr>
            <a:spLocks noGrp="1"/>
          </p:cNvSpPr>
          <p:nvPr>
            <p:ph type="title"/>
          </p:nvPr>
        </p:nvSpPr>
        <p:spPr/>
        <p:txBody>
          <a:bodyPr/>
          <a:lstStyle/>
          <a:p>
            <a:r>
              <a:rPr lang="en-US" dirty="0"/>
              <a:t>Most Common Mistake Students Make	</a:t>
            </a:r>
          </a:p>
        </p:txBody>
      </p:sp>
    </p:spTree>
    <p:extLst>
      <p:ext uri="{BB962C8B-B14F-4D97-AF65-F5344CB8AC3E}">
        <p14:creationId xmlns:p14="http://schemas.microsoft.com/office/powerpoint/2010/main" val="1764045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Graphical user interface&#10;&#10;Description automatically generated">
            <a:extLst>
              <a:ext uri="{FF2B5EF4-FFF2-40B4-BE49-F238E27FC236}">
                <a16:creationId xmlns:a16="http://schemas.microsoft.com/office/drawing/2014/main" id="{FB9431E9-D2ED-3652-4FB7-893E92D0DDB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1731" y="4398226"/>
            <a:ext cx="2296414" cy="870811"/>
          </a:xfrm>
        </p:spPr>
      </p:pic>
      <p:sp>
        <p:nvSpPr>
          <p:cNvPr id="3" name="Title 2">
            <a:extLst>
              <a:ext uri="{FF2B5EF4-FFF2-40B4-BE49-F238E27FC236}">
                <a16:creationId xmlns:a16="http://schemas.microsoft.com/office/drawing/2014/main" id="{E9134960-5629-33CE-F660-534494368C2E}"/>
              </a:ext>
            </a:extLst>
          </p:cNvPr>
          <p:cNvSpPr>
            <a:spLocks noGrp="1"/>
          </p:cNvSpPr>
          <p:nvPr>
            <p:ph type="title"/>
          </p:nvPr>
        </p:nvSpPr>
        <p:spPr/>
        <p:txBody>
          <a:bodyPr/>
          <a:lstStyle/>
          <a:p>
            <a:r>
              <a:rPr lang="en-US" sz="3600" dirty="0"/>
              <a:t>How do I request my official CWU transcript</a:t>
            </a:r>
            <a:r>
              <a:rPr lang="en-US" dirty="0"/>
              <a:t>?</a:t>
            </a:r>
          </a:p>
        </p:txBody>
      </p:sp>
      <p:sp>
        <p:nvSpPr>
          <p:cNvPr id="11" name="Text Placeholder 10">
            <a:extLst>
              <a:ext uri="{FF2B5EF4-FFF2-40B4-BE49-F238E27FC236}">
                <a16:creationId xmlns:a16="http://schemas.microsoft.com/office/drawing/2014/main" id="{D478D9D9-06A1-B777-65F5-705DBE34733A}"/>
              </a:ext>
            </a:extLst>
          </p:cNvPr>
          <p:cNvSpPr>
            <a:spLocks noGrp="1"/>
          </p:cNvSpPr>
          <p:nvPr>
            <p:ph type="body" sz="quarter" idx="32"/>
          </p:nvPr>
        </p:nvSpPr>
        <p:spPr>
          <a:xfrm>
            <a:off x="585741" y="1326726"/>
            <a:ext cx="10913173" cy="1133048"/>
          </a:xfrm>
        </p:spPr>
        <p:txBody>
          <a:bodyPr/>
          <a:lstStyle/>
          <a:p>
            <a:pPr algn="just"/>
            <a:r>
              <a:rPr lang="en-US" sz="2800" dirty="0"/>
              <a:t>Students can request their official transcript through their </a:t>
            </a:r>
            <a:r>
              <a:rPr lang="en-US" sz="2800" dirty="0">
                <a:solidFill>
                  <a:schemeClr val="accent5"/>
                </a:solidFill>
                <a:hlinkClick r:id="rId4">
                  <a:extLst>
                    <a:ext uri="{A12FA001-AC4F-418D-AE19-62706E023703}">
                      <ahyp:hlinkClr xmlns:ahyp="http://schemas.microsoft.com/office/drawing/2018/hyperlinkcolor" val="tx"/>
                    </a:ext>
                  </a:extLst>
                </a:hlinkClick>
              </a:rPr>
              <a:t>MyCWU</a:t>
            </a:r>
            <a:r>
              <a:rPr lang="en-US" sz="2800" dirty="0">
                <a:solidFill>
                  <a:schemeClr val="accent5"/>
                </a:solidFill>
              </a:rPr>
              <a:t> </a:t>
            </a:r>
            <a:r>
              <a:rPr lang="en-US" sz="2800" dirty="0"/>
              <a:t>account</a:t>
            </a:r>
          </a:p>
          <a:p>
            <a:endParaRPr lang="en-US" dirty="0"/>
          </a:p>
        </p:txBody>
      </p:sp>
      <p:pic>
        <p:nvPicPr>
          <p:cNvPr id="17" name="Content Placeholder 16" descr="Graphical user interface, application&#10;&#10;Description automatically generated">
            <a:extLst>
              <a:ext uri="{FF2B5EF4-FFF2-40B4-BE49-F238E27FC236}">
                <a16:creationId xmlns:a16="http://schemas.microsoft.com/office/drawing/2014/main" id="{BF895B56-C090-5FE2-E5B3-839FC67BFEB8}"/>
              </a:ext>
            </a:extLst>
          </p:cNvPr>
          <p:cNvPicPr>
            <a:picLocks noGrp="1" noChangeAspect="1"/>
          </p:cNvPicPr>
          <p:nvPr>
            <p:ph idx="34"/>
          </p:nvPr>
        </p:nvPicPr>
        <p:blipFill>
          <a:blip r:embed="rId5">
            <a:extLst>
              <a:ext uri="{28A0092B-C50C-407E-A947-70E740481C1C}">
                <a14:useLocalDpi xmlns:a14="http://schemas.microsoft.com/office/drawing/2010/main" val="0"/>
              </a:ext>
            </a:extLst>
          </a:blip>
          <a:stretch>
            <a:fillRect/>
          </a:stretch>
        </p:blipFill>
        <p:spPr>
          <a:xfrm>
            <a:off x="4978638" y="1963738"/>
            <a:ext cx="1878330" cy="3886200"/>
          </a:xfrm>
        </p:spPr>
      </p:pic>
      <p:pic>
        <p:nvPicPr>
          <p:cNvPr id="19" name="Content Placeholder 18">
            <a:extLst>
              <a:ext uri="{FF2B5EF4-FFF2-40B4-BE49-F238E27FC236}">
                <a16:creationId xmlns:a16="http://schemas.microsoft.com/office/drawing/2014/main" id="{C9E035DC-5AE2-6536-1989-A555C07254D4}"/>
              </a:ext>
            </a:extLst>
          </p:cNvPr>
          <p:cNvPicPr>
            <a:picLocks noGrp="1" noChangeAspect="1"/>
          </p:cNvPicPr>
          <p:nvPr>
            <p:ph idx="35"/>
          </p:nvPr>
        </p:nvPicPr>
        <p:blipFill>
          <a:blip r:embed="rId6">
            <a:extLst>
              <a:ext uri="{28A0092B-C50C-407E-A947-70E740481C1C}">
                <a14:useLocalDpi xmlns:a14="http://schemas.microsoft.com/office/drawing/2010/main" val="0"/>
              </a:ext>
            </a:extLst>
          </a:blip>
          <a:srcRect/>
          <a:stretch/>
        </p:blipFill>
        <p:spPr>
          <a:xfrm>
            <a:off x="8331780" y="2252980"/>
            <a:ext cx="3238500" cy="3302000"/>
          </a:xfrm>
        </p:spPr>
      </p:pic>
      <p:pic>
        <p:nvPicPr>
          <p:cNvPr id="21" name="Picture 20" descr="A red and white sign&#10;&#10;Description automatically generated with low confidence">
            <a:extLst>
              <a:ext uri="{FF2B5EF4-FFF2-40B4-BE49-F238E27FC236}">
                <a16:creationId xmlns:a16="http://schemas.microsoft.com/office/drawing/2014/main" id="{DF05FFB5-7BD9-9B5C-AF52-E34BD718FB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8875" y="2432314"/>
            <a:ext cx="2559050" cy="787400"/>
          </a:xfrm>
          <a:prstGeom prst="rect">
            <a:avLst/>
          </a:prstGeom>
        </p:spPr>
      </p:pic>
      <p:sp>
        <p:nvSpPr>
          <p:cNvPr id="22" name="Rectangle 21">
            <a:extLst>
              <a:ext uri="{FF2B5EF4-FFF2-40B4-BE49-F238E27FC236}">
                <a16:creationId xmlns:a16="http://schemas.microsoft.com/office/drawing/2014/main" id="{A96E1E49-866C-288F-A8A3-4FE7C1C0105F}"/>
              </a:ext>
            </a:extLst>
          </p:cNvPr>
          <p:cNvSpPr/>
          <p:nvPr/>
        </p:nvSpPr>
        <p:spPr>
          <a:xfrm>
            <a:off x="480163" y="2364349"/>
            <a:ext cx="678712"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1.</a:t>
            </a:r>
          </a:p>
        </p:txBody>
      </p:sp>
      <p:sp>
        <p:nvSpPr>
          <p:cNvPr id="23" name="Rectangle 22">
            <a:extLst>
              <a:ext uri="{FF2B5EF4-FFF2-40B4-BE49-F238E27FC236}">
                <a16:creationId xmlns:a16="http://schemas.microsoft.com/office/drawing/2014/main" id="{64A3998F-5A84-66DE-728D-88FA7819AA4F}"/>
              </a:ext>
            </a:extLst>
          </p:cNvPr>
          <p:cNvSpPr/>
          <p:nvPr/>
        </p:nvSpPr>
        <p:spPr>
          <a:xfrm>
            <a:off x="417005" y="4330262"/>
            <a:ext cx="805029"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2</a:t>
            </a:r>
            <a:r>
              <a:rPr lang="en-US" sz="5400" b="0" cap="none" spc="0" dirty="0">
                <a:ln w="0"/>
                <a:solidFill>
                  <a:schemeClr val="accent1"/>
                </a:solidFill>
                <a:effectLst>
                  <a:outerShdw blurRad="38100" dist="25400" dir="5400000" algn="ctr" rotWithShape="0">
                    <a:srgbClr val="6E747A">
                      <a:alpha val="43000"/>
                    </a:srgbClr>
                  </a:outerShdw>
                </a:effectLst>
              </a:rPr>
              <a:t>.</a:t>
            </a:r>
          </a:p>
        </p:txBody>
      </p:sp>
      <p:sp>
        <p:nvSpPr>
          <p:cNvPr id="24" name="Rectangle 23">
            <a:extLst>
              <a:ext uri="{FF2B5EF4-FFF2-40B4-BE49-F238E27FC236}">
                <a16:creationId xmlns:a16="http://schemas.microsoft.com/office/drawing/2014/main" id="{F17B9C1C-6C98-6ABB-9605-81F72E678698}"/>
              </a:ext>
            </a:extLst>
          </p:cNvPr>
          <p:cNvSpPr/>
          <p:nvPr/>
        </p:nvSpPr>
        <p:spPr>
          <a:xfrm>
            <a:off x="4207662" y="2255838"/>
            <a:ext cx="810608"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3</a:t>
            </a:r>
            <a:r>
              <a:rPr lang="en-US" sz="5400" b="0" cap="none" spc="0" dirty="0">
                <a:ln w="0"/>
                <a:solidFill>
                  <a:schemeClr val="accent1"/>
                </a:solidFill>
                <a:effectLst>
                  <a:outerShdw blurRad="38100" dist="25400" dir="5400000" algn="ctr" rotWithShape="0">
                    <a:srgbClr val="6E747A">
                      <a:alpha val="43000"/>
                    </a:srgbClr>
                  </a:outerShdw>
                </a:effectLst>
              </a:rPr>
              <a:t>.</a:t>
            </a:r>
          </a:p>
        </p:txBody>
      </p:sp>
      <p:sp>
        <p:nvSpPr>
          <p:cNvPr id="25" name="Rectangle 24">
            <a:extLst>
              <a:ext uri="{FF2B5EF4-FFF2-40B4-BE49-F238E27FC236}">
                <a16:creationId xmlns:a16="http://schemas.microsoft.com/office/drawing/2014/main" id="{5E05172A-F0B4-09C5-FF24-C044FE6BE413}"/>
              </a:ext>
            </a:extLst>
          </p:cNvPr>
          <p:cNvSpPr/>
          <p:nvPr/>
        </p:nvSpPr>
        <p:spPr>
          <a:xfrm>
            <a:off x="7302713" y="2255838"/>
            <a:ext cx="814968"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4</a:t>
            </a:r>
            <a:r>
              <a:rPr lang="en-US" sz="5400" b="0" cap="none" spc="0" dirty="0">
                <a:ln w="0"/>
                <a:solidFill>
                  <a:schemeClr val="accent1"/>
                </a:solidFill>
                <a:effectLst>
                  <a:outerShdw blurRad="38100" dist="25400" dir="5400000" algn="ctr" rotWithShape="0">
                    <a:srgbClr val="6E747A">
                      <a:alpha val="43000"/>
                    </a:srgbClr>
                  </a:outerShdw>
                </a:effectLst>
              </a:rPr>
              <a:t>.</a:t>
            </a:r>
          </a:p>
        </p:txBody>
      </p:sp>
      <p:sp>
        <p:nvSpPr>
          <p:cNvPr id="2" name="Oval 1">
            <a:extLst>
              <a:ext uri="{FF2B5EF4-FFF2-40B4-BE49-F238E27FC236}">
                <a16:creationId xmlns:a16="http://schemas.microsoft.com/office/drawing/2014/main" id="{9B0A19D9-9010-4E71-2B3A-EFA4C98B832A}"/>
              </a:ext>
            </a:extLst>
          </p:cNvPr>
          <p:cNvSpPr/>
          <p:nvPr/>
        </p:nvSpPr>
        <p:spPr>
          <a:xfrm>
            <a:off x="5018270" y="5348185"/>
            <a:ext cx="1898613" cy="4193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4" name="Oval 3">
            <a:extLst>
              <a:ext uri="{FF2B5EF4-FFF2-40B4-BE49-F238E27FC236}">
                <a16:creationId xmlns:a16="http://schemas.microsoft.com/office/drawing/2014/main" id="{12D7EE06-6903-DD06-56B7-8C17ACC719D5}"/>
              </a:ext>
            </a:extLst>
          </p:cNvPr>
          <p:cNvSpPr/>
          <p:nvPr/>
        </p:nvSpPr>
        <p:spPr>
          <a:xfrm>
            <a:off x="8587408" y="4398226"/>
            <a:ext cx="1931666" cy="5812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5" name="Oval 4">
            <a:extLst>
              <a:ext uri="{FF2B5EF4-FFF2-40B4-BE49-F238E27FC236}">
                <a16:creationId xmlns:a16="http://schemas.microsoft.com/office/drawing/2014/main" id="{BAE31453-1FED-614F-9D41-2C6246E1BEB7}"/>
              </a:ext>
            </a:extLst>
          </p:cNvPr>
          <p:cNvSpPr/>
          <p:nvPr/>
        </p:nvSpPr>
        <p:spPr>
          <a:xfrm>
            <a:off x="2383277" y="4398226"/>
            <a:ext cx="1108953" cy="9499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Tree>
    <p:extLst>
      <p:ext uri="{BB962C8B-B14F-4D97-AF65-F5344CB8AC3E}">
        <p14:creationId xmlns:p14="http://schemas.microsoft.com/office/powerpoint/2010/main" val="331553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Graphical user interface, application, Teams&#10;&#10;Description automatically generated">
            <a:extLst>
              <a:ext uri="{FF2B5EF4-FFF2-40B4-BE49-F238E27FC236}">
                <a16:creationId xmlns:a16="http://schemas.microsoft.com/office/drawing/2014/main" id="{6E16994E-D869-19AC-45B9-4062200AE7B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639336" y="1156906"/>
            <a:ext cx="4757271" cy="4223797"/>
          </a:xfrm>
          <a:ln w="12700">
            <a:solidFill>
              <a:schemeClr val="tx1"/>
            </a:solidFill>
          </a:ln>
        </p:spPr>
      </p:pic>
      <p:sp>
        <p:nvSpPr>
          <p:cNvPr id="7" name="Title 6">
            <a:extLst>
              <a:ext uri="{FF2B5EF4-FFF2-40B4-BE49-F238E27FC236}">
                <a16:creationId xmlns:a16="http://schemas.microsoft.com/office/drawing/2014/main" id="{DA6AF5AC-9B60-D36D-2DE8-50FFB492D673}"/>
              </a:ext>
            </a:extLst>
          </p:cNvPr>
          <p:cNvSpPr>
            <a:spLocks noGrp="1"/>
          </p:cNvSpPr>
          <p:nvPr>
            <p:ph type="title"/>
          </p:nvPr>
        </p:nvSpPr>
        <p:spPr/>
        <p:txBody>
          <a:bodyPr/>
          <a:lstStyle/>
          <a:p>
            <a:r>
              <a:rPr lang="en-US" sz="3600" dirty="0"/>
              <a:t>How do I request my official CWU transcript</a:t>
            </a:r>
            <a:r>
              <a:rPr lang="en-US" dirty="0"/>
              <a:t>?</a:t>
            </a:r>
          </a:p>
        </p:txBody>
      </p:sp>
      <p:sp>
        <p:nvSpPr>
          <p:cNvPr id="11" name="Rectangle 10">
            <a:extLst>
              <a:ext uri="{FF2B5EF4-FFF2-40B4-BE49-F238E27FC236}">
                <a16:creationId xmlns:a16="http://schemas.microsoft.com/office/drawing/2014/main" id="{A1DA2D5B-40F3-E481-9BB5-DD0D94A1A153}"/>
              </a:ext>
            </a:extLst>
          </p:cNvPr>
          <p:cNvSpPr/>
          <p:nvPr/>
        </p:nvSpPr>
        <p:spPr>
          <a:xfrm>
            <a:off x="189669" y="1517515"/>
            <a:ext cx="792141"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5</a:t>
            </a:r>
            <a:r>
              <a:rPr lang="en-US" sz="5400" b="0" cap="none" spc="0" dirty="0">
                <a:ln w="0"/>
                <a:solidFill>
                  <a:schemeClr val="accent1"/>
                </a:solidFill>
                <a:effectLst>
                  <a:outerShdw blurRad="38100" dist="25400" dir="5400000" algn="ctr" rotWithShape="0">
                    <a:srgbClr val="6E747A">
                      <a:alpha val="43000"/>
                    </a:srgbClr>
                  </a:outerShdw>
                </a:effectLst>
              </a:rPr>
              <a:t>.</a:t>
            </a:r>
          </a:p>
        </p:txBody>
      </p:sp>
      <p:sp>
        <p:nvSpPr>
          <p:cNvPr id="3" name="TextBox 2">
            <a:extLst>
              <a:ext uri="{FF2B5EF4-FFF2-40B4-BE49-F238E27FC236}">
                <a16:creationId xmlns:a16="http://schemas.microsoft.com/office/drawing/2014/main" id="{E9853E4A-5A4A-3921-AE4B-108418FDC7D8}"/>
              </a:ext>
            </a:extLst>
          </p:cNvPr>
          <p:cNvSpPr txBox="1"/>
          <p:nvPr/>
        </p:nvSpPr>
        <p:spPr>
          <a:xfrm>
            <a:off x="981810" y="1517515"/>
            <a:ext cx="4883645" cy="4708981"/>
          </a:xfrm>
          <a:prstGeom prst="rect">
            <a:avLst/>
          </a:prstGeom>
          <a:noFill/>
        </p:spPr>
        <p:txBody>
          <a:bodyPr wrap="square" rtlCol="0">
            <a:spAutoFit/>
          </a:bodyPr>
          <a:lstStyle/>
          <a:p>
            <a:r>
              <a:rPr lang="en-US" sz="2400" dirty="0"/>
              <a:t>This will take the student to </a:t>
            </a:r>
            <a:r>
              <a:rPr lang="en-US" sz="2400" b="1" dirty="0"/>
              <a:t>Parchment.com</a:t>
            </a:r>
            <a:r>
              <a:rPr lang="en-US" sz="2400" dirty="0"/>
              <a:t> portal</a:t>
            </a:r>
          </a:p>
          <a:p>
            <a:endParaRPr lang="en-US" sz="2400" dirty="0"/>
          </a:p>
          <a:p>
            <a:r>
              <a:rPr lang="en-US" sz="2400" dirty="0"/>
              <a:t>This email address will be their </a:t>
            </a:r>
            <a:r>
              <a:rPr lang="en-US" sz="2400" dirty="0">
                <a:solidFill>
                  <a:schemeClr val="accent5"/>
                </a:solidFill>
                <a:hlinkClick r:id="rId4">
                  <a:extLst>
                    <a:ext uri="{A12FA001-AC4F-418D-AE19-62706E023703}">
                      <ahyp:hlinkClr xmlns:ahyp="http://schemas.microsoft.com/office/drawing/2018/hyperlinkcolor" val="tx"/>
                    </a:ext>
                  </a:extLst>
                </a:hlinkClick>
              </a:rPr>
              <a:t>First.Lastname@cwu.edu</a:t>
            </a:r>
            <a:r>
              <a:rPr lang="en-US" sz="2400" dirty="0">
                <a:solidFill>
                  <a:schemeClr val="accent5"/>
                </a:solidFill>
              </a:rPr>
              <a:t> </a:t>
            </a:r>
            <a:r>
              <a:rPr lang="en-US" sz="2400" dirty="0"/>
              <a:t>version of their email and </a:t>
            </a:r>
            <a:r>
              <a:rPr lang="en-US" sz="2400" b="1" dirty="0">
                <a:effectLst>
                  <a:outerShdw blurRad="38100" dist="38100" dir="2700000" algn="tl">
                    <a:srgbClr val="000000">
                      <a:alpha val="43137"/>
                    </a:srgbClr>
                  </a:outerShdw>
                </a:effectLst>
              </a:rPr>
              <a:t>not</a:t>
            </a:r>
            <a:r>
              <a:rPr lang="en-US" sz="2400" dirty="0"/>
              <a:t> their username version of CWU email address</a:t>
            </a:r>
          </a:p>
          <a:p>
            <a:pPr marL="285750" indent="-285750">
              <a:buFont typeface="Arial" panose="020B0604020202020204" pitchFamily="34" charset="0"/>
              <a:buChar char="•"/>
            </a:pPr>
            <a:endParaRPr lang="en-US" sz="2400" dirty="0"/>
          </a:p>
          <a:p>
            <a:r>
              <a:rPr lang="en-US" sz="2400" dirty="0"/>
              <a:t>More information: </a:t>
            </a:r>
            <a:r>
              <a:rPr lang="en-US" sz="2000" dirty="0">
                <a:solidFill>
                  <a:schemeClr val="accent5"/>
                </a:solidFill>
                <a:hlinkClick r:id="rId5">
                  <a:extLst>
                    <a:ext uri="{A12FA001-AC4F-418D-AE19-62706E023703}">
                      <ahyp:hlinkClr xmlns:ahyp="http://schemas.microsoft.com/office/drawing/2018/hyperlinkcolor" val="tx"/>
                    </a:ext>
                  </a:extLst>
                </a:hlinkClick>
              </a:rPr>
              <a:t>https://www.cwu.edu/about/offices/registrar/academic-information/request-transcripts.php</a:t>
            </a:r>
            <a:r>
              <a:rPr lang="en-US" sz="2000" dirty="0">
                <a:solidFill>
                  <a:schemeClr val="accent5"/>
                </a:solidFill>
              </a:rPr>
              <a:t> </a:t>
            </a:r>
            <a:endParaRPr lang="en-US" sz="2400" dirty="0">
              <a:solidFill>
                <a:schemeClr val="accent5"/>
              </a:solidFill>
            </a:endParaRPr>
          </a:p>
        </p:txBody>
      </p:sp>
      <p:sp>
        <p:nvSpPr>
          <p:cNvPr id="2" name="Rectangle 1">
            <a:extLst>
              <a:ext uri="{FF2B5EF4-FFF2-40B4-BE49-F238E27FC236}">
                <a16:creationId xmlns:a16="http://schemas.microsoft.com/office/drawing/2014/main" id="{D4F98DEC-38BF-EC54-C32B-C10810917EBD}"/>
              </a:ext>
            </a:extLst>
          </p:cNvPr>
          <p:cNvSpPr/>
          <p:nvPr/>
        </p:nvSpPr>
        <p:spPr>
          <a:xfrm>
            <a:off x="6772940" y="3779672"/>
            <a:ext cx="4437250" cy="96244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771117C-8B16-4857-B3F5-E48F335DB2E0}"/>
              </a:ext>
            </a:extLst>
          </p:cNvPr>
          <p:cNvSpPr txBox="1"/>
          <p:nvPr/>
        </p:nvSpPr>
        <p:spPr>
          <a:xfrm>
            <a:off x="5383700" y="5465168"/>
            <a:ext cx="5596972" cy="1323439"/>
          </a:xfrm>
          <a:prstGeom prst="rect">
            <a:avLst/>
          </a:prstGeom>
          <a:noFill/>
        </p:spPr>
        <p:txBody>
          <a:bodyPr wrap="square" rtlCol="0">
            <a:spAutoFit/>
          </a:bodyPr>
          <a:lstStyle/>
          <a:p>
            <a:pPr algn="ctr"/>
            <a:r>
              <a:rPr lang="en-US" sz="2000" b="1" dirty="0"/>
              <a:t>Need Help?</a:t>
            </a:r>
          </a:p>
          <a:p>
            <a:pPr algn="ctr"/>
            <a:r>
              <a:rPr lang="en-US" sz="2000" b="1" dirty="0"/>
              <a:t>Contact CWU Office of the Registrar</a:t>
            </a:r>
          </a:p>
          <a:p>
            <a:pPr algn="ctr"/>
            <a:r>
              <a:rPr lang="en-US" sz="2000" b="1" dirty="0"/>
              <a:t>Email: </a:t>
            </a:r>
            <a:r>
              <a:rPr lang="en-US" sz="2000" b="1" dirty="0">
                <a:solidFill>
                  <a:schemeClr val="accent5"/>
                </a:solidFill>
                <a:hlinkClick r:id="rId6">
                  <a:extLst>
                    <a:ext uri="{A12FA001-AC4F-418D-AE19-62706E023703}">
                      <ahyp:hlinkClr xmlns:ahyp="http://schemas.microsoft.com/office/drawing/2018/hyperlinkcolor" val="tx"/>
                    </a:ext>
                  </a:extLst>
                </a:hlinkClick>
              </a:rPr>
              <a:t>reg@cwu.edu/</a:t>
            </a:r>
            <a:r>
              <a:rPr lang="en-US" sz="2000" b="1" dirty="0">
                <a:solidFill>
                  <a:schemeClr val="accent5"/>
                </a:solidFill>
              </a:rPr>
              <a:t>  </a:t>
            </a:r>
          </a:p>
          <a:p>
            <a:pPr algn="ctr"/>
            <a:r>
              <a:rPr lang="en-US" sz="2000" b="1" dirty="0"/>
              <a:t>Phone: 509-963-3001</a:t>
            </a:r>
          </a:p>
        </p:txBody>
      </p:sp>
    </p:spTree>
    <p:extLst>
      <p:ext uri="{BB962C8B-B14F-4D97-AF65-F5344CB8AC3E}">
        <p14:creationId xmlns:p14="http://schemas.microsoft.com/office/powerpoint/2010/main" val="1767393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279EF86-2880-1493-AD81-0CA37D6408C0}"/>
              </a:ext>
            </a:extLst>
          </p:cNvPr>
          <p:cNvSpPr>
            <a:spLocks noGrp="1"/>
          </p:cNvSpPr>
          <p:nvPr>
            <p:ph type="body" idx="1"/>
          </p:nvPr>
        </p:nvSpPr>
        <p:spPr/>
        <p:txBody>
          <a:bodyPr/>
          <a:lstStyle/>
          <a:p>
            <a:r>
              <a:rPr lang="en-US" dirty="0">
                <a:solidFill>
                  <a:srgbClr val="339966"/>
                </a:solidFill>
              </a:rPr>
              <a:t>College in the High School Office</a:t>
            </a:r>
          </a:p>
        </p:txBody>
      </p:sp>
      <p:sp>
        <p:nvSpPr>
          <p:cNvPr id="5" name="Content Placeholder 4">
            <a:extLst>
              <a:ext uri="{FF2B5EF4-FFF2-40B4-BE49-F238E27FC236}">
                <a16:creationId xmlns:a16="http://schemas.microsoft.com/office/drawing/2014/main" id="{CB5290B2-8D32-ED7D-9FFB-8E6FD16320A2}"/>
              </a:ext>
            </a:extLst>
          </p:cNvPr>
          <p:cNvSpPr>
            <a:spLocks noGrp="1"/>
          </p:cNvSpPr>
          <p:nvPr>
            <p:ph sz="half" idx="2"/>
          </p:nvPr>
        </p:nvSpPr>
        <p:spPr>
          <a:xfrm>
            <a:off x="585740" y="2087539"/>
            <a:ext cx="5318260" cy="2998074"/>
          </a:xfrm>
        </p:spPr>
        <p:txBody>
          <a:bodyPr>
            <a:normAutofit/>
          </a:bodyPr>
          <a:lstStyle/>
          <a:p>
            <a:r>
              <a:rPr lang="en-US" dirty="0"/>
              <a:t>Student having trouble registering for classes</a:t>
            </a:r>
          </a:p>
          <a:p>
            <a:r>
              <a:rPr lang="en-US" dirty="0"/>
              <a:t>Student doesn’t know their CiHS or MyCWU credentials</a:t>
            </a:r>
          </a:p>
          <a:p>
            <a:r>
              <a:rPr lang="en-US" dirty="0"/>
              <a:t>Parent/Guardian can call to provide consent</a:t>
            </a:r>
          </a:p>
          <a:p>
            <a:r>
              <a:rPr lang="en-US" dirty="0"/>
              <a:t>General program questions or questions relating to CWU policy</a:t>
            </a:r>
          </a:p>
        </p:txBody>
      </p:sp>
      <p:sp>
        <p:nvSpPr>
          <p:cNvPr id="7" name="Text Placeholder 6">
            <a:extLst>
              <a:ext uri="{FF2B5EF4-FFF2-40B4-BE49-F238E27FC236}">
                <a16:creationId xmlns:a16="http://schemas.microsoft.com/office/drawing/2014/main" id="{A6930BE2-0CCA-A8F4-A7D7-6E00FD2809D7}"/>
              </a:ext>
            </a:extLst>
          </p:cNvPr>
          <p:cNvSpPr>
            <a:spLocks noGrp="1"/>
          </p:cNvSpPr>
          <p:nvPr>
            <p:ph type="body" sz="quarter" idx="13"/>
          </p:nvPr>
        </p:nvSpPr>
        <p:spPr/>
        <p:txBody>
          <a:bodyPr/>
          <a:lstStyle/>
          <a:p>
            <a:r>
              <a:rPr lang="en-US" dirty="0">
                <a:solidFill>
                  <a:schemeClr val="accent3">
                    <a:lumMod val="60000"/>
                    <a:lumOff val="40000"/>
                  </a:schemeClr>
                </a:solidFill>
              </a:rPr>
              <a:t>CWU Service Desk</a:t>
            </a:r>
          </a:p>
        </p:txBody>
      </p:sp>
      <p:sp>
        <p:nvSpPr>
          <p:cNvPr id="6" name="Text Placeholder 5">
            <a:extLst>
              <a:ext uri="{FF2B5EF4-FFF2-40B4-BE49-F238E27FC236}">
                <a16:creationId xmlns:a16="http://schemas.microsoft.com/office/drawing/2014/main" id="{B17AC111-3143-4F3A-59E5-13ED0F77FB12}"/>
              </a:ext>
            </a:extLst>
          </p:cNvPr>
          <p:cNvSpPr>
            <a:spLocks noGrp="1"/>
          </p:cNvSpPr>
          <p:nvPr>
            <p:ph type="body" sz="quarter" idx="12"/>
          </p:nvPr>
        </p:nvSpPr>
        <p:spPr>
          <a:xfrm>
            <a:off x="6299888" y="2224167"/>
            <a:ext cx="5318260" cy="1589075"/>
          </a:xfrm>
        </p:spPr>
        <p:txBody>
          <a:bodyPr>
            <a:normAutofit lnSpcReduction="10000"/>
          </a:bodyPr>
          <a:lstStyle/>
          <a:p>
            <a:r>
              <a:rPr lang="en-US" dirty="0"/>
              <a:t>Trouble logging into MyCWU account</a:t>
            </a:r>
          </a:p>
          <a:p>
            <a:r>
              <a:rPr lang="en-US" dirty="0"/>
              <a:t>Trouble setting up Multi Factor Authentication (MFA)</a:t>
            </a:r>
          </a:p>
          <a:p>
            <a:r>
              <a:rPr lang="en-US" dirty="0"/>
              <a:t>Trouble completing Release of Information form</a:t>
            </a:r>
          </a:p>
          <a:p>
            <a:endParaRPr lang="en-US" dirty="0"/>
          </a:p>
          <a:p>
            <a:endParaRPr lang="en-US" dirty="0"/>
          </a:p>
          <a:p>
            <a:endParaRPr lang="en-US" dirty="0"/>
          </a:p>
        </p:txBody>
      </p:sp>
      <p:sp>
        <p:nvSpPr>
          <p:cNvPr id="3" name="Title 2">
            <a:extLst>
              <a:ext uri="{FF2B5EF4-FFF2-40B4-BE49-F238E27FC236}">
                <a16:creationId xmlns:a16="http://schemas.microsoft.com/office/drawing/2014/main" id="{A9964F63-2DF7-B3A4-F9BF-E8CCB4D41D87}"/>
              </a:ext>
            </a:extLst>
          </p:cNvPr>
          <p:cNvSpPr>
            <a:spLocks noGrp="1"/>
          </p:cNvSpPr>
          <p:nvPr>
            <p:ph type="title"/>
          </p:nvPr>
        </p:nvSpPr>
        <p:spPr>
          <a:xfrm>
            <a:off x="579741" y="680491"/>
            <a:ext cx="11032518" cy="507801"/>
          </a:xfrm>
        </p:spPr>
        <p:txBody>
          <a:bodyPr/>
          <a:lstStyle/>
          <a:p>
            <a:pPr algn="ctr"/>
            <a:r>
              <a:rPr lang="en-US" sz="3500" dirty="0"/>
              <a:t>Who should I direct students &amp; parents for help?</a:t>
            </a:r>
          </a:p>
        </p:txBody>
      </p:sp>
      <p:sp>
        <p:nvSpPr>
          <p:cNvPr id="8" name="TextBox 7">
            <a:extLst>
              <a:ext uri="{FF2B5EF4-FFF2-40B4-BE49-F238E27FC236}">
                <a16:creationId xmlns:a16="http://schemas.microsoft.com/office/drawing/2014/main" id="{2CDE22AE-F464-D4CE-B0D5-42DEF7C746A9}"/>
              </a:ext>
            </a:extLst>
          </p:cNvPr>
          <p:cNvSpPr txBox="1"/>
          <p:nvPr/>
        </p:nvSpPr>
        <p:spPr>
          <a:xfrm>
            <a:off x="579741" y="4872992"/>
            <a:ext cx="5702265" cy="1384995"/>
          </a:xfrm>
          <a:prstGeom prst="rect">
            <a:avLst/>
          </a:prstGeom>
          <a:noFill/>
        </p:spPr>
        <p:txBody>
          <a:bodyPr wrap="square" rtlCol="0">
            <a:spAutoFit/>
          </a:bodyPr>
          <a:lstStyle/>
          <a:p>
            <a:r>
              <a:rPr lang="en-US" sz="2400" b="1" dirty="0">
                <a:solidFill>
                  <a:srgbClr val="339966"/>
                </a:solidFill>
              </a:rPr>
              <a:t>CWU College in the High School Office</a:t>
            </a:r>
          </a:p>
          <a:p>
            <a:r>
              <a:rPr lang="en-US" sz="2000" b="1" dirty="0"/>
              <a:t>Hours: </a:t>
            </a:r>
            <a:r>
              <a:rPr lang="en-US" sz="2000" dirty="0"/>
              <a:t>Monday – Friday 8 am to 5 pm</a:t>
            </a:r>
          </a:p>
          <a:p>
            <a:r>
              <a:rPr lang="en-US" sz="2000" b="1" dirty="0"/>
              <a:t>Phone: </a:t>
            </a:r>
            <a:r>
              <a:rPr lang="en-US" sz="2000" dirty="0"/>
              <a:t>509-963-1351</a:t>
            </a:r>
          </a:p>
          <a:p>
            <a:r>
              <a:rPr lang="en-US" sz="2000" b="1" dirty="0"/>
              <a:t>Email: </a:t>
            </a:r>
            <a:r>
              <a:rPr lang="en-US" sz="2000" dirty="0">
                <a:solidFill>
                  <a:schemeClr val="accent5"/>
                </a:solidFill>
                <a:hlinkClick r:id="rId3">
                  <a:extLst>
                    <a:ext uri="{A12FA001-AC4F-418D-AE19-62706E023703}">
                      <ahyp:hlinkClr xmlns:ahyp="http://schemas.microsoft.com/office/drawing/2018/hyperlinkcolor" val="tx"/>
                    </a:ext>
                  </a:extLst>
                </a:hlinkClick>
              </a:rPr>
              <a:t>HSPartnerships@cwu.edu</a:t>
            </a:r>
            <a:r>
              <a:rPr lang="en-US" sz="2000" dirty="0">
                <a:solidFill>
                  <a:schemeClr val="accent5"/>
                </a:solidFill>
              </a:rPr>
              <a:t> </a:t>
            </a:r>
          </a:p>
        </p:txBody>
      </p:sp>
      <p:sp>
        <p:nvSpPr>
          <p:cNvPr id="9" name="TextBox 8">
            <a:extLst>
              <a:ext uri="{FF2B5EF4-FFF2-40B4-BE49-F238E27FC236}">
                <a16:creationId xmlns:a16="http://schemas.microsoft.com/office/drawing/2014/main" id="{430A40F4-6844-0CE8-490A-BBF636796B2A}"/>
              </a:ext>
            </a:extLst>
          </p:cNvPr>
          <p:cNvSpPr txBox="1"/>
          <p:nvPr/>
        </p:nvSpPr>
        <p:spPr>
          <a:xfrm>
            <a:off x="6443234" y="4002731"/>
            <a:ext cx="4569566" cy="1692771"/>
          </a:xfrm>
          <a:prstGeom prst="rect">
            <a:avLst/>
          </a:prstGeom>
          <a:noFill/>
        </p:spPr>
        <p:txBody>
          <a:bodyPr wrap="square" rtlCol="0">
            <a:spAutoFit/>
          </a:bodyPr>
          <a:lstStyle/>
          <a:p>
            <a:r>
              <a:rPr lang="en-US" sz="2400" b="1" dirty="0">
                <a:solidFill>
                  <a:schemeClr val="accent3">
                    <a:lumMod val="60000"/>
                    <a:lumOff val="40000"/>
                  </a:schemeClr>
                </a:solidFill>
              </a:rPr>
              <a:t>CWU Service Desk</a:t>
            </a:r>
          </a:p>
          <a:p>
            <a:r>
              <a:rPr lang="en-US" sz="2000" b="1" i="1" dirty="0"/>
              <a:t>Hours while classes are in session </a:t>
            </a:r>
          </a:p>
          <a:p>
            <a:r>
              <a:rPr lang="en-US" sz="2000" dirty="0"/>
              <a:t>Monday – Friday 7 am to 5 pm</a:t>
            </a:r>
          </a:p>
          <a:p>
            <a:r>
              <a:rPr lang="en-US" sz="2000" b="1" dirty="0"/>
              <a:t>Phone: </a:t>
            </a:r>
            <a:r>
              <a:rPr lang="en-US" sz="2000" dirty="0"/>
              <a:t>509-963-2001</a:t>
            </a:r>
          </a:p>
          <a:p>
            <a:r>
              <a:rPr lang="en-US" sz="2000" b="1" dirty="0"/>
              <a:t>Email: </a:t>
            </a:r>
            <a:r>
              <a:rPr lang="en-US" sz="2000" dirty="0">
                <a:solidFill>
                  <a:schemeClr val="accent5"/>
                </a:solidFill>
                <a:hlinkClick r:id="rId4">
                  <a:extLst>
                    <a:ext uri="{A12FA001-AC4F-418D-AE19-62706E023703}">
                      <ahyp:hlinkClr xmlns:ahyp="http://schemas.microsoft.com/office/drawing/2018/hyperlinkcolor" val="tx"/>
                    </a:ext>
                  </a:extLst>
                </a:hlinkClick>
              </a:rPr>
              <a:t>cwuservicedesk@cwu.edu</a:t>
            </a:r>
            <a:r>
              <a:rPr lang="en-US" sz="2000" dirty="0">
                <a:solidFill>
                  <a:schemeClr val="accent5"/>
                </a:solidFill>
              </a:rPr>
              <a:t> </a:t>
            </a:r>
          </a:p>
        </p:txBody>
      </p:sp>
    </p:spTree>
    <p:extLst>
      <p:ext uri="{BB962C8B-B14F-4D97-AF65-F5344CB8AC3E}">
        <p14:creationId xmlns:p14="http://schemas.microsoft.com/office/powerpoint/2010/main" val="2055701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C50094-8B45-D0B7-B1B5-A876C6AE6C55}"/>
              </a:ext>
            </a:extLst>
          </p:cNvPr>
          <p:cNvSpPr>
            <a:spLocks noGrp="1"/>
          </p:cNvSpPr>
          <p:nvPr>
            <p:ph type="subTitle" idx="1"/>
          </p:nvPr>
        </p:nvSpPr>
        <p:spPr>
          <a:xfrm>
            <a:off x="1274315" y="1863786"/>
            <a:ext cx="9813988" cy="1312552"/>
          </a:xfrm>
        </p:spPr>
        <p:txBody>
          <a:bodyPr>
            <a:noAutofit/>
          </a:bodyPr>
          <a:lstStyle/>
          <a:p>
            <a:pPr marL="0" indent="0" algn="l">
              <a:buNone/>
            </a:pPr>
            <a:r>
              <a:rPr lang="en-US" sz="3200" dirty="0"/>
              <a:t>Contact Us:</a:t>
            </a:r>
          </a:p>
          <a:p>
            <a:pPr marL="0" indent="0" algn="l">
              <a:buNone/>
            </a:pPr>
            <a:r>
              <a:rPr lang="en-US" sz="2800" u="sng" dirty="0"/>
              <a:t>Email</a:t>
            </a:r>
            <a:r>
              <a:rPr lang="en-US" sz="2800" dirty="0"/>
              <a:t>: </a:t>
            </a:r>
            <a:r>
              <a:rPr lang="en-US" sz="2800" dirty="0">
                <a:hlinkClick r:id="rId3"/>
              </a:rPr>
              <a:t>HSPartnerships@cwu.edu</a:t>
            </a:r>
            <a:r>
              <a:rPr lang="en-US" sz="2800" dirty="0"/>
              <a:t> </a:t>
            </a:r>
          </a:p>
          <a:p>
            <a:pPr marL="0" indent="0" algn="l">
              <a:buNone/>
            </a:pPr>
            <a:r>
              <a:rPr lang="en-US" sz="2800" u="sng" dirty="0"/>
              <a:t>Phone</a:t>
            </a:r>
            <a:r>
              <a:rPr lang="en-US" sz="2800" dirty="0"/>
              <a:t>: 509-963-1351</a:t>
            </a:r>
          </a:p>
          <a:p>
            <a:pPr marL="0" indent="0" algn="l">
              <a:buNone/>
            </a:pPr>
            <a:r>
              <a:rPr lang="en-US" sz="2800" u="sng" dirty="0"/>
              <a:t>Website</a:t>
            </a:r>
            <a:r>
              <a:rPr lang="en-US" sz="2800" dirty="0"/>
              <a:t>: </a:t>
            </a:r>
            <a:r>
              <a:rPr lang="en-US" sz="2800" dirty="0">
                <a:hlinkClick r:id="rId4"/>
              </a:rPr>
              <a:t>https://www.cwu.edu/academics/specialized-programs/college-high-school/</a:t>
            </a:r>
            <a:r>
              <a:rPr lang="en-US" sz="2800" dirty="0"/>
              <a:t> </a:t>
            </a:r>
            <a:endParaRPr lang="en-US" dirty="0"/>
          </a:p>
          <a:p>
            <a:pPr marL="0" indent="0" algn="l">
              <a:buNone/>
            </a:pPr>
            <a:endParaRPr lang="en-US" sz="2800" dirty="0"/>
          </a:p>
          <a:p>
            <a:pPr marL="0" indent="0" algn="l">
              <a:buNone/>
            </a:pPr>
            <a:r>
              <a:rPr lang="en-US" sz="3200" dirty="0"/>
              <a:t>Contact Me:</a:t>
            </a:r>
          </a:p>
          <a:p>
            <a:pPr marL="0" indent="0" algn="l">
              <a:buNone/>
            </a:pPr>
            <a:r>
              <a:rPr lang="en-US" sz="2800" u="sng" dirty="0"/>
              <a:t>Email</a:t>
            </a:r>
            <a:r>
              <a:rPr lang="en-US" sz="2800" dirty="0"/>
              <a:t>: </a:t>
            </a:r>
            <a:r>
              <a:rPr lang="en-US" sz="2800" dirty="0">
                <a:hlinkClick r:id="rId5"/>
              </a:rPr>
              <a:t>Zane.Morrison@cwu.edu</a:t>
            </a:r>
            <a:r>
              <a:rPr lang="en-US" sz="2800" dirty="0"/>
              <a:t> </a:t>
            </a:r>
          </a:p>
          <a:p>
            <a:pPr marL="0" indent="0" algn="l">
              <a:buNone/>
            </a:pPr>
            <a:r>
              <a:rPr lang="en-US" sz="2800" u="sng" dirty="0"/>
              <a:t>Phone</a:t>
            </a:r>
            <a:r>
              <a:rPr lang="en-US" sz="2800" dirty="0"/>
              <a:t>: 509-963-1381</a:t>
            </a:r>
          </a:p>
        </p:txBody>
      </p:sp>
    </p:spTree>
    <p:extLst>
      <p:ext uri="{BB962C8B-B14F-4D97-AF65-F5344CB8AC3E}">
        <p14:creationId xmlns:p14="http://schemas.microsoft.com/office/powerpoint/2010/main" val="3315953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17FA25C-1DEE-FDF9-A839-41AD19D36F74}"/>
              </a:ext>
            </a:extLst>
          </p:cNvPr>
          <p:cNvSpPr>
            <a:spLocks noGrp="1"/>
          </p:cNvSpPr>
          <p:nvPr>
            <p:ph idx="1"/>
          </p:nvPr>
        </p:nvSpPr>
        <p:spPr/>
        <p:txBody>
          <a:bodyPr>
            <a:normAutofit/>
          </a:bodyPr>
          <a:lstStyle/>
          <a:p>
            <a:r>
              <a:rPr lang="en-US" sz="4000" dirty="0"/>
              <a:t>Advising Breakout w/ Angelia</a:t>
            </a:r>
          </a:p>
          <a:p>
            <a:r>
              <a:rPr lang="en-US" sz="4000" dirty="0"/>
              <a:t>Who Does What When? w/ Jon</a:t>
            </a:r>
          </a:p>
        </p:txBody>
      </p:sp>
      <p:sp>
        <p:nvSpPr>
          <p:cNvPr id="4" name="Title 3">
            <a:extLst>
              <a:ext uri="{FF2B5EF4-FFF2-40B4-BE49-F238E27FC236}">
                <a16:creationId xmlns:a16="http://schemas.microsoft.com/office/drawing/2014/main" id="{621FA69B-E478-0EEF-DB96-3CB9297816F3}"/>
              </a:ext>
            </a:extLst>
          </p:cNvPr>
          <p:cNvSpPr>
            <a:spLocks noGrp="1"/>
          </p:cNvSpPr>
          <p:nvPr>
            <p:ph type="title"/>
          </p:nvPr>
        </p:nvSpPr>
        <p:spPr/>
        <p:txBody>
          <a:bodyPr/>
          <a:lstStyle/>
          <a:p>
            <a:r>
              <a:rPr lang="en-US" dirty="0"/>
              <a:t>Breakout Locations</a:t>
            </a:r>
          </a:p>
        </p:txBody>
      </p:sp>
      <p:sp>
        <p:nvSpPr>
          <p:cNvPr id="10" name="Text Placeholder 9">
            <a:extLst>
              <a:ext uri="{FF2B5EF4-FFF2-40B4-BE49-F238E27FC236}">
                <a16:creationId xmlns:a16="http://schemas.microsoft.com/office/drawing/2014/main" id="{B7BBC92F-42EC-9E7A-B2EF-96647629F742}"/>
              </a:ext>
            </a:extLst>
          </p:cNvPr>
          <p:cNvSpPr>
            <a:spLocks noGrp="1"/>
          </p:cNvSpPr>
          <p:nvPr>
            <p:ph type="body" sz="quarter" idx="32"/>
          </p:nvPr>
        </p:nvSpPr>
        <p:spPr/>
        <p:txBody>
          <a:bodyPr/>
          <a:lstStyle/>
          <a:p>
            <a:r>
              <a:rPr lang="en-US" sz="2800" u="sng" dirty="0"/>
              <a:t>10:15 am to 10:55 am. Pick one of these breakouts</a:t>
            </a:r>
          </a:p>
        </p:txBody>
      </p:sp>
    </p:spTree>
    <p:extLst>
      <p:ext uri="{BB962C8B-B14F-4D97-AF65-F5344CB8AC3E}">
        <p14:creationId xmlns:p14="http://schemas.microsoft.com/office/powerpoint/2010/main" val="2095569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0862DD-798A-C72A-1B47-CBD1626463E1}"/>
              </a:ext>
            </a:extLst>
          </p:cNvPr>
          <p:cNvSpPr>
            <a:spLocks noGrp="1"/>
          </p:cNvSpPr>
          <p:nvPr>
            <p:ph sz="half" idx="1"/>
          </p:nvPr>
        </p:nvSpPr>
        <p:spPr/>
        <p:txBody>
          <a:bodyPr>
            <a:normAutofit/>
          </a:bodyPr>
          <a:lstStyle/>
          <a:p>
            <a:pPr algn="just"/>
            <a:r>
              <a:rPr lang="en-US" sz="4000" dirty="0"/>
              <a:t>What do you think are the most frequently asked questions we receive from:</a:t>
            </a:r>
          </a:p>
          <a:p>
            <a:pPr lvl="1" algn="just"/>
            <a:r>
              <a:rPr lang="en-US" sz="4000" dirty="0"/>
              <a:t>Your students?</a:t>
            </a:r>
          </a:p>
          <a:p>
            <a:pPr lvl="1" algn="just"/>
            <a:r>
              <a:rPr lang="en-US" sz="4000" dirty="0"/>
              <a:t>Your students’ parents/guardians?</a:t>
            </a:r>
          </a:p>
        </p:txBody>
      </p:sp>
      <p:sp>
        <p:nvSpPr>
          <p:cNvPr id="3" name="Title 2">
            <a:extLst>
              <a:ext uri="{FF2B5EF4-FFF2-40B4-BE49-F238E27FC236}">
                <a16:creationId xmlns:a16="http://schemas.microsoft.com/office/drawing/2014/main" id="{4EB1E2E8-0745-DDDB-FDDC-0686E4668937}"/>
              </a:ext>
            </a:extLst>
          </p:cNvPr>
          <p:cNvSpPr>
            <a:spLocks noGrp="1"/>
          </p:cNvSpPr>
          <p:nvPr>
            <p:ph type="title"/>
          </p:nvPr>
        </p:nvSpPr>
        <p:spPr/>
        <p:txBody>
          <a:bodyPr/>
          <a:lstStyle/>
          <a:p>
            <a:r>
              <a:rPr lang="en-US" sz="4400" dirty="0"/>
              <a:t>Discussion</a:t>
            </a:r>
          </a:p>
        </p:txBody>
      </p:sp>
    </p:spTree>
    <p:extLst>
      <p:ext uri="{BB962C8B-B14F-4D97-AF65-F5344CB8AC3E}">
        <p14:creationId xmlns:p14="http://schemas.microsoft.com/office/powerpoint/2010/main" val="2814224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E00A704-F3E8-B1EE-0935-4F61A81C63B6}"/>
              </a:ext>
            </a:extLst>
          </p:cNvPr>
          <p:cNvSpPr>
            <a:spLocks noGrp="1"/>
          </p:cNvSpPr>
          <p:nvPr>
            <p:ph sz="half" idx="1"/>
          </p:nvPr>
        </p:nvSpPr>
        <p:spPr/>
        <p:txBody>
          <a:bodyPr>
            <a:normAutofit/>
          </a:bodyPr>
          <a:lstStyle/>
          <a:p>
            <a:r>
              <a:rPr lang="en-US" dirty="0"/>
              <a:t>Veteran Instructors and Administrators – You will stay here for an interactive Q &amp; A</a:t>
            </a:r>
          </a:p>
          <a:p>
            <a:r>
              <a:rPr lang="en-US" dirty="0"/>
              <a:t>New Partners you will have New Partner Orientation with Liaisons</a:t>
            </a:r>
          </a:p>
        </p:txBody>
      </p:sp>
      <p:sp>
        <p:nvSpPr>
          <p:cNvPr id="4" name="Title 3">
            <a:extLst>
              <a:ext uri="{FF2B5EF4-FFF2-40B4-BE49-F238E27FC236}">
                <a16:creationId xmlns:a16="http://schemas.microsoft.com/office/drawing/2014/main" id="{F997EB52-D46B-C9F9-B8AB-163CB2BA8545}"/>
              </a:ext>
            </a:extLst>
          </p:cNvPr>
          <p:cNvSpPr>
            <a:spLocks noGrp="1"/>
          </p:cNvSpPr>
          <p:nvPr>
            <p:ph type="title"/>
          </p:nvPr>
        </p:nvSpPr>
        <p:spPr/>
        <p:txBody>
          <a:bodyPr/>
          <a:lstStyle/>
          <a:p>
            <a:r>
              <a:rPr lang="en-US" dirty="0"/>
              <a:t>Room Locations</a:t>
            </a:r>
          </a:p>
        </p:txBody>
      </p:sp>
      <p:graphicFrame>
        <p:nvGraphicFramePr>
          <p:cNvPr id="7" name="Table 6">
            <a:extLst>
              <a:ext uri="{FF2B5EF4-FFF2-40B4-BE49-F238E27FC236}">
                <a16:creationId xmlns:a16="http://schemas.microsoft.com/office/drawing/2014/main" id="{B8B3B5A3-9FC7-09CD-1C3E-A841F3DC2D76}"/>
              </a:ext>
            </a:extLst>
          </p:cNvPr>
          <p:cNvGraphicFramePr>
            <a:graphicFrameLocks noGrp="1"/>
          </p:cNvGraphicFramePr>
          <p:nvPr>
            <p:extLst>
              <p:ext uri="{D42A27DB-BD31-4B8C-83A1-F6EECF244321}">
                <p14:modId xmlns:p14="http://schemas.microsoft.com/office/powerpoint/2010/main" val="2283675457"/>
              </p:ext>
            </p:extLst>
          </p:nvPr>
        </p:nvGraphicFramePr>
        <p:xfrm>
          <a:off x="1875883" y="2147022"/>
          <a:ext cx="8128000" cy="40792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57833978"/>
                    </a:ext>
                  </a:extLst>
                </a:gridCol>
                <a:gridCol w="4064000">
                  <a:extLst>
                    <a:ext uri="{9D8B030D-6E8A-4147-A177-3AD203B41FA5}">
                      <a16:colId xmlns:a16="http://schemas.microsoft.com/office/drawing/2014/main" val="156563868"/>
                    </a:ext>
                  </a:extLst>
                </a:gridCol>
              </a:tblGrid>
              <a:tr h="370840">
                <a:tc>
                  <a:txBody>
                    <a:bodyPr/>
                    <a:lstStyle/>
                    <a:p>
                      <a:r>
                        <a:rPr lang="en-US" dirty="0"/>
                        <a:t>Discipline</a:t>
                      </a:r>
                    </a:p>
                  </a:txBody>
                  <a:tcPr/>
                </a:tc>
                <a:tc>
                  <a:txBody>
                    <a:bodyPr/>
                    <a:lstStyle/>
                    <a:p>
                      <a:r>
                        <a:rPr lang="en-US" dirty="0"/>
                        <a:t>Room</a:t>
                      </a:r>
                    </a:p>
                  </a:txBody>
                  <a:tcPr/>
                </a:tc>
                <a:extLst>
                  <a:ext uri="{0D108BD9-81ED-4DB2-BD59-A6C34878D82A}">
                    <a16:rowId xmlns:a16="http://schemas.microsoft.com/office/drawing/2014/main" val="594570894"/>
                  </a:ext>
                </a:extLst>
              </a:tr>
              <a:tr h="370840">
                <a:tc>
                  <a:txBody>
                    <a:bodyPr/>
                    <a:lstStyle/>
                    <a:p>
                      <a:r>
                        <a:rPr lang="en-US" dirty="0"/>
                        <a:t>Communication</a:t>
                      </a:r>
                    </a:p>
                  </a:txBody>
                  <a:tcPr/>
                </a:tc>
                <a:tc>
                  <a:txBody>
                    <a:bodyPr/>
                    <a:lstStyle/>
                    <a:p>
                      <a:r>
                        <a:rPr lang="en-US" dirty="0"/>
                        <a:t>136</a:t>
                      </a:r>
                    </a:p>
                  </a:txBody>
                  <a:tcPr/>
                </a:tc>
                <a:extLst>
                  <a:ext uri="{0D108BD9-81ED-4DB2-BD59-A6C34878D82A}">
                    <a16:rowId xmlns:a16="http://schemas.microsoft.com/office/drawing/2014/main" val="261469646"/>
                  </a:ext>
                </a:extLst>
              </a:tr>
              <a:tr h="370840">
                <a:tc>
                  <a:txBody>
                    <a:bodyPr/>
                    <a:lstStyle/>
                    <a:p>
                      <a:r>
                        <a:rPr lang="en-US" dirty="0"/>
                        <a:t>ETSC + SHM</a:t>
                      </a:r>
                    </a:p>
                  </a:txBody>
                  <a:tcPr/>
                </a:tc>
                <a:tc>
                  <a:txBody>
                    <a:bodyPr/>
                    <a:lstStyle/>
                    <a:p>
                      <a:r>
                        <a:rPr lang="en-US" dirty="0"/>
                        <a:t>203-1</a:t>
                      </a:r>
                    </a:p>
                  </a:txBody>
                  <a:tcPr/>
                </a:tc>
                <a:extLst>
                  <a:ext uri="{0D108BD9-81ED-4DB2-BD59-A6C34878D82A}">
                    <a16:rowId xmlns:a16="http://schemas.microsoft.com/office/drawing/2014/main" val="2961757324"/>
                  </a:ext>
                </a:extLst>
              </a:tr>
              <a:tr h="370840">
                <a:tc>
                  <a:txBody>
                    <a:bodyPr/>
                    <a:lstStyle/>
                    <a:p>
                      <a:r>
                        <a:rPr lang="en-US" dirty="0"/>
                        <a:t>English</a:t>
                      </a:r>
                    </a:p>
                  </a:txBody>
                  <a:tcPr/>
                </a:tc>
                <a:tc>
                  <a:txBody>
                    <a:bodyPr/>
                    <a:lstStyle/>
                    <a:p>
                      <a:r>
                        <a:rPr lang="en-US" dirty="0"/>
                        <a:t>202-1</a:t>
                      </a:r>
                    </a:p>
                  </a:txBody>
                  <a:tcPr/>
                </a:tc>
                <a:extLst>
                  <a:ext uri="{0D108BD9-81ED-4DB2-BD59-A6C34878D82A}">
                    <a16:rowId xmlns:a16="http://schemas.microsoft.com/office/drawing/2014/main" val="910266171"/>
                  </a:ext>
                </a:extLst>
              </a:tr>
              <a:tr h="370840">
                <a:tc>
                  <a:txBody>
                    <a:bodyPr/>
                    <a:lstStyle/>
                    <a:p>
                      <a:r>
                        <a:rPr lang="en-US" dirty="0"/>
                        <a:t>ENST</a:t>
                      </a:r>
                    </a:p>
                  </a:txBody>
                  <a:tcPr/>
                </a:tc>
                <a:tc>
                  <a:txBody>
                    <a:bodyPr/>
                    <a:lstStyle/>
                    <a:p>
                      <a:r>
                        <a:rPr lang="en-US" dirty="0"/>
                        <a:t>201-1</a:t>
                      </a:r>
                    </a:p>
                  </a:txBody>
                  <a:tcPr/>
                </a:tc>
                <a:extLst>
                  <a:ext uri="{0D108BD9-81ED-4DB2-BD59-A6C34878D82A}">
                    <a16:rowId xmlns:a16="http://schemas.microsoft.com/office/drawing/2014/main" val="3482419597"/>
                  </a:ext>
                </a:extLst>
              </a:tr>
              <a:tr h="370840">
                <a:tc>
                  <a:txBody>
                    <a:bodyPr/>
                    <a:lstStyle/>
                    <a:p>
                      <a:r>
                        <a:rPr lang="en-US" dirty="0"/>
                        <a:t>Finance</a:t>
                      </a:r>
                    </a:p>
                  </a:txBody>
                  <a:tcPr/>
                </a:tc>
                <a:tc>
                  <a:txBody>
                    <a:bodyPr/>
                    <a:lstStyle/>
                    <a:p>
                      <a:r>
                        <a:rPr lang="en-US" dirty="0"/>
                        <a:t>224</a:t>
                      </a:r>
                    </a:p>
                  </a:txBody>
                  <a:tcPr/>
                </a:tc>
                <a:extLst>
                  <a:ext uri="{0D108BD9-81ED-4DB2-BD59-A6C34878D82A}">
                    <a16:rowId xmlns:a16="http://schemas.microsoft.com/office/drawing/2014/main" val="3165444823"/>
                  </a:ext>
                </a:extLst>
              </a:tr>
              <a:tr h="370840">
                <a:tc>
                  <a:txBody>
                    <a:bodyPr/>
                    <a:lstStyle/>
                    <a:p>
                      <a:r>
                        <a:rPr lang="en-US" dirty="0"/>
                        <a:t>History</a:t>
                      </a:r>
                    </a:p>
                  </a:txBody>
                  <a:tcPr/>
                </a:tc>
                <a:tc>
                  <a:txBody>
                    <a:bodyPr/>
                    <a:lstStyle/>
                    <a:p>
                      <a:r>
                        <a:rPr lang="en-US" dirty="0"/>
                        <a:t>208-2</a:t>
                      </a:r>
                    </a:p>
                  </a:txBody>
                  <a:tcPr/>
                </a:tc>
                <a:extLst>
                  <a:ext uri="{0D108BD9-81ED-4DB2-BD59-A6C34878D82A}">
                    <a16:rowId xmlns:a16="http://schemas.microsoft.com/office/drawing/2014/main" val="1103680651"/>
                  </a:ext>
                </a:extLst>
              </a:tr>
              <a:tr h="370840">
                <a:tc>
                  <a:txBody>
                    <a:bodyPr/>
                    <a:lstStyle/>
                    <a:p>
                      <a:r>
                        <a:rPr lang="en-US" dirty="0"/>
                        <a:t>Math</a:t>
                      </a:r>
                    </a:p>
                  </a:txBody>
                  <a:tcPr/>
                </a:tc>
                <a:tc>
                  <a:txBody>
                    <a:bodyPr/>
                    <a:lstStyle/>
                    <a:p>
                      <a:r>
                        <a:rPr lang="en-US" dirty="0"/>
                        <a:t>Samuelson Hall, Room 251</a:t>
                      </a:r>
                    </a:p>
                  </a:txBody>
                  <a:tcPr/>
                </a:tc>
                <a:extLst>
                  <a:ext uri="{0D108BD9-81ED-4DB2-BD59-A6C34878D82A}">
                    <a16:rowId xmlns:a16="http://schemas.microsoft.com/office/drawing/2014/main" val="1605939174"/>
                  </a:ext>
                </a:extLst>
              </a:tr>
              <a:tr h="370840">
                <a:tc>
                  <a:txBody>
                    <a:bodyPr/>
                    <a:lstStyle/>
                    <a:p>
                      <a:r>
                        <a:rPr lang="en-US" dirty="0"/>
                        <a:t>PE</a:t>
                      </a:r>
                    </a:p>
                  </a:txBody>
                  <a:tcPr/>
                </a:tc>
                <a:tc>
                  <a:txBody>
                    <a:bodyPr/>
                    <a:lstStyle/>
                    <a:p>
                      <a:r>
                        <a:rPr lang="en-US" dirty="0"/>
                        <a:t>209</a:t>
                      </a:r>
                    </a:p>
                  </a:txBody>
                  <a:tcPr/>
                </a:tc>
                <a:extLst>
                  <a:ext uri="{0D108BD9-81ED-4DB2-BD59-A6C34878D82A}">
                    <a16:rowId xmlns:a16="http://schemas.microsoft.com/office/drawing/2014/main" val="1210307107"/>
                  </a:ext>
                </a:extLst>
              </a:tr>
              <a:tr h="370840">
                <a:tc>
                  <a:txBody>
                    <a:bodyPr/>
                    <a:lstStyle/>
                    <a:p>
                      <a:r>
                        <a:rPr lang="en-US" dirty="0"/>
                        <a:t>Physics</a:t>
                      </a:r>
                    </a:p>
                  </a:txBody>
                  <a:tcPr/>
                </a:tc>
                <a:tc>
                  <a:txBody>
                    <a:bodyPr/>
                    <a:lstStyle/>
                    <a:p>
                      <a:r>
                        <a:rPr lang="en-US" dirty="0"/>
                        <a:t>Discovery Hall, Room 302</a:t>
                      </a:r>
                    </a:p>
                  </a:txBody>
                  <a:tcPr/>
                </a:tc>
                <a:extLst>
                  <a:ext uri="{0D108BD9-81ED-4DB2-BD59-A6C34878D82A}">
                    <a16:rowId xmlns:a16="http://schemas.microsoft.com/office/drawing/2014/main" val="3186639358"/>
                  </a:ext>
                </a:extLst>
              </a:tr>
              <a:tr h="370840">
                <a:tc>
                  <a:txBody>
                    <a:bodyPr/>
                    <a:lstStyle/>
                    <a:p>
                      <a:r>
                        <a:rPr lang="en-US" dirty="0"/>
                        <a:t>Psychology</a:t>
                      </a:r>
                    </a:p>
                  </a:txBody>
                  <a:tcPr/>
                </a:tc>
                <a:tc>
                  <a:txBody>
                    <a:bodyPr/>
                    <a:lstStyle/>
                    <a:p>
                      <a:r>
                        <a:rPr lang="en-US" dirty="0"/>
                        <a:t>228-19</a:t>
                      </a:r>
                    </a:p>
                  </a:txBody>
                  <a:tcPr/>
                </a:tc>
                <a:extLst>
                  <a:ext uri="{0D108BD9-81ED-4DB2-BD59-A6C34878D82A}">
                    <a16:rowId xmlns:a16="http://schemas.microsoft.com/office/drawing/2014/main" val="3448371398"/>
                  </a:ext>
                </a:extLst>
              </a:tr>
            </a:tbl>
          </a:graphicData>
        </a:graphic>
      </p:graphicFrame>
    </p:spTree>
    <p:extLst>
      <p:ext uri="{BB962C8B-B14F-4D97-AF65-F5344CB8AC3E}">
        <p14:creationId xmlns:p14="http://schemas.microsoft.com/office/powerpoint/2010/main" val="1364545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A507E9-A296-8B59-C256-C9F9F37911F0}"/>
              </a:ext>
            </a:extLst>
          </p:cNvPr>
          <p:cNvSpPr>
            <a:spLocks noGrp="1"/>
          </p:cNvSpPr>
          <p:nvPr>
            <p:ph type="body" idx="1"/>
          </p:nvPr>
        </p:nvSpPr>
        <p:spPr/>
        <p:txBody>
          <a:bodyPr/>
          <a:lstStyle/>
          <a:p>
            <a:pPr algn="just"/>
            <a:r>
              <a:rPr lang="en-US" dirty="0"/>
              <a:t>Questions from Students</a:t>
            </a:r>
          </a:p>
        </p:txBody>
      </p:sp>
      <p:sp>
        <p:nvSpPr>
          <p:cNvPr id="6" name="Content Placeholder 5">
            <a:extLst>
              <a:ext uri="{FF2B5EF4-FFF2-40B4-BE49-F238E27FC236}">
                <a16:creationId xmlns:a16="http://schemas.microsoft.com/office/drawing/2014/main" id="{653ABCA3-CD65-4068-998B-0EF3D4885270}"/>
              </a:ext>
            </a:extLst>
          </p:cNvPr>
          <p:cNvSpPr>
            <a:spLocks noGrp="1"/>
          </p:cNvSpPr>
          <p:nvPr>
            <p:ph sz="half" idx="2"/>
          </p:nvPr>
        </p:nvSpPr>
        <p:spPr/>
        <p:txBody>
          <a:bodyPr>
            <a:normAutofit/>
          </a:bodyPr>
          <a:lstStyle/>
          <a:p>
            <a:r>
              <a:rPr lang="en-US" sz="2600" dirty="0"/>
              <a:t>How do I register?</a:t>
            </a:r>
          </a:p>
          <a:p>
            <a:r>
              <a:rPr lang="en-US" sz="2600" dirty="0"/>
              <a:t>Do I have a CiHS or MyCWU account?</a:t>
            </a:r>
          </a:p>
          <a:p>
            <a:r>
              <a:rPr lang="en-US" sz="2600" dirty="0"/>
              <a:t>Can you provide me with my CiHS/MyCWU credentials?</a:t>
            </a:r>
          </a:p>
          <a:p>
            <a:r>
              <a:rPr lang="en-US" sz="2600" dirty="0"/>
              <a:t>How do I sign into MyCWU?</a:t>
            </a:r>
          </a:p>
          <a:p>
            <a:r>
              <a:rPr lang="en-US" sz="2600" dirty="0"/>
              <a:t>How do I request my CWU transcript?</a:t>
            </a:r>
          </a:p>
        </p:txBody>
      </p:sp>
      <p:sp>
        <p:nvSpPr>
          <p:cNvPr id="8" name="Text Placeholder 7">
            <a:extLst>
              <a:ext uri="{FF2B5EF4-FFF2-40B4-BE49-F238E27FC236}">
                <a16:creationId xmlns:a16="http://schemas.microsoft.com/office/drawing/2014/main" id="{9B838455-7FD7-225E-503C-F70F1E23CD68}"/>
              </a:ext>
            </a:extLst>
          </p:cNvPr>
          <p:cNvSpPr>
            <a:spLocks noGrp="1"/>
          </p:cNvSpPr>
          <p:nvPr>
            <p:ph type="body" sz="quarter" idx="13"/>
          </p:nvPr>
        </p:nvSpPr>
        <p:spPr/>
        <p:txBody>
          <a:bodyPr/>
          <a:lstStyle/>
          <a:p>
            <a:r>
              <a:rPr lang="en-US" dirty="0"/>
              <a:t>Questions from Parents</a:t>
            </a:r>
          </a:p>
        </p:txBody>
      </p:sp>
      <p:sp>
        <p:nvSpPr>
          <p:cNvPr id="7" name="Text Placeholder 6">
            <a:extLst>
              <a:ext uri="{FF2B5EF4-FFF2-40B4-BE49-F238E27FC236}">
                <a16:creationId xmlns:a16="http://schemas.microsoft.com/office/drawing/2014/main" id="{B9805C76-4DD1-1453-F0DB-571B6CF9B53C}"/>
              </a:ext>
            </a:extLst>
          </p:cNvPr>
          <p:cNvSpPr>
            <a:spLocks noGrp="1"/>
          </p:cNvSpPr>
          <p:nvPr>
            <p:ph type="body" sz="quarter" idx="12"/>
          </p:nvPr>
        </p:nvSpPr>
        <p:spPr/>
        <p:txBody>
          <a:bodyPr>
            <a:normAutofit fontScale="92500" lnSpcReduction="10000"/>
          </a:bodyPr>
          <a:lstStyle/>
          <a:p>
            <a:r>
              <a:rPr lang="en-US" sz="2800" dirty="0"/>
              <a:t>How does my student register?</a:t>
            </a:r>
          </a:p>
          <a:p>
            <a:r>
              <a:rPr lang="en-US" sz="2800" dirty="0"/>
              <a:t>How can I provide my parent/guardian consent?</a:t>
            </a:r>
          </a:p>
          <a:p>
            <a:r>
              <a:rPr lang="en-US" sz="2800" dirty="0"/>
              <a:t>How do I access my student’s CWU records?</a:t>
            </a:r>
          </a:p>
          <a:p>
            <a:r>
              <a:rPr lang="en-US" sz="2800" dirty="0"/>
              <a:t>What is the cost for my student to participate?</a:t>
            </a:r>
          </a:p>
          <a:p>
            <a:r>
              <a:rPr lang="en-US" sz="2800" dirty="0"/>
              <a:t>Are CWU credits transferable?</a:t>
            </a:r>
          </a:p>
        </p:txBody>
      </p:sp>
      <p:sp>
        <p:nvSpPr>
          <p:cNvPr id="4" name="Title 3">
            <a:extLst>
              <a:ext uri="{FF2B5EF4-FFF2-40B4-BE49-F238E27FC236}">
                <a16:creationId xmlns:a16="http://schemas.microsoft.com/office/drawing/2014/main" id="{5EE44943-93A9-242D-AD7B-1E5E6B2A44C4}"/>
              </a:ext>
            </a:extLst>
          </p:cNvPr>
          <p:cNvSpPr>
            <a:spLocks noGrp="1"/>
          </p:cNvSpPr>
          <p:nvPr>
            <p:ph type="title"/>
          </p:nvPr>
        </p:nvSpPr>
        <p:spPr/>
        <p:txBody>
          <a:bodyPr/>
          <a:lstStyle/>
          <a:p>
            <a:r>
              <a:rPr lang="en-US" dirty="0"/>
              <a:t>Most Frequently Asked Questions</a:t>
            </a:r>
          </a:p>
        </p:txBody>
      </p:sp>
    </p:spTree>
    <p:extLst>
      <p:ext uri="{BB962C8B-B14F-4D97-AF65-F5344CB8AC3E}">
        <p14:creationId xmlns:p14="http://schemas.microsoft.com/office/powerpoint/2010/main" val="1835322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screenshot, font&#10;&#10;Description automatically generated">
            <a:extLst>
              <a:ext uri="{FF2B5EF4-FFF2-40B4-BE49-F238E27FC236}">
                <a16:creationId xmlns:a16="http://schemas.microsoft.com/office/drawing/2014/main" id="{197CC193-0E09-B736-F698-F79E912DAFB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77282" y="2461883"/>
            <a:ext cx="11123612" cy="3601169"/>
          </a:xfrm>
        </p:spPr>
      </p:pic>
      <p:sp>
        <p:nvSpPr>
          <p:cNvPr id="3" name="Title 2">
            <a:extLst>
              <a:ext uri="{FF2B5EF4-FFF2-40B4-BE49-F238E27FC236}">
                <a16:creationId xmlns:a16="http://schemas.microsoft.com/office/drawing/2014/main" id="{17989513-14A1-E0B4-8364-173B31C1E8B3}"/>
              </a:ext>
            </a:extLst>
          </p:cNvPr>
          <p:cNvSpPr>
            <a:spLocks noGrp="1"/>
          </p:cNvSpPr>
          <p:nvPr>
            <p:ph type="title"/>
          </p:nvPr>
        </p:nvSpPr>
        <p:spPr/>
        <p:txBody>
          <a:bodyPr/>
          <a:lstStyle/>
          <a:p>
            <a:r>
              <a:rPr lang="en-US" dirty="0"/>
              <a:t>Common Point of Confusion	</a:t>
            </a:r>
          </a:p>
        </p:txBody>
      </p:sp>
      <p:sp>
        <p:nvSpPr>
          <p:cNvPr id="6" name="TextBox 5">
            <a:extLst>
              <a:ext uri="{FF2B5EF4-FFF2-40B4-BE49-F238E27FC236}">
                <a16:creationId xmlns:a16="http://schemas.microsoft.com/office/drawing/2014/main" id="{EC761361-836D-7143-2054-B8EA7639DD32}"/>
              </a:ext>
            </a:extLst>
          </p:cNvPr>
          <p:cNvSpPr txBox="1"/>
          <p:nvPr/>
        </p:nvSpPr>
        <p:spPr>
          <a:xfrm>
            <a:off x="534194" y="1255457"/>
            <a:ext cx="11123612" cy="1077218"/>
          </a:xfrm>
          <a:prstGeom prst="rect">
            <a:avLst/>
          </a:prstGeom>
          <a:noFill/>
        </p:spPr>
        <p:txBody>
          <a:bodyPr wrap="square" rtlCol="0">
            <a:spAutoFit/>
          </a:bodyPr>
          <a:lstStyle/>
          <a:p>
            <a:pPr algn="ctr"/>
            <a:r>
              <a:rPr lang="en-US" sz="3200" dirty="0"/>
              <a:t>CWU CiHS students will have </a:t>
            </a:r>
            <a:r>
              <a:rPr lang="en-US" sz="3200" b="1" dirty="0">
                <a:effectLst>
                  <a:outerShdw blurRad="38100" dist="38100" dir="2700000" algn="tl">
                    <a:srgbClr val="000000">
                      <a:alpha val="43137"/>
                    </a:srgbClr>
                  </a:outerShdw>
                </a:effectLst>
              </a:rPr>
              <a:t>two</a:t>
            </a:r>
            <a:r>
              <a:rPr lang="en-US" sz="3200" dirty="0"/>
              <a:t> separate accounts with </a:t>
            </a:r>
            <a:r>
              <a:rPr lang="en-US" sz="3200" b="1" dirty="0">
                <a:effectLst>
                  <a:outerShdw blurRad="38100" dist="38100" dir="2700000" algn="tl">
                    <a:srgbClr val="000000">
                      <a:alpha val="43137"/>
                    </a:srgbClr>
                  </a:outerShdw>
                </a:effectLst>
              </a:rPr>
              <a:t>two</a:t>
            </a:r>
            <a:r>
              <a:rPr lang="en-US" sz="3200" dirty="0"/>
              <a:t> separate log in credentials</a:t>
            </a:r>
          </a:p>
        </p:txBody>
      </p:sp>
    </p:spTree>
    <p:extLst>
      <p:ext uri="{BB962C8B-B14F-4D97-AF65-F5344CB8AC3E}">
        <p14:creationId xmlns:p14="http://schemas.microsoft.com/office/powerpoint/2010/main" val="386127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5698B9-C823-D11D-0522-BFB293912682}"/>
              </a:ext>
            </a:extLst>
          </p:cNvPr>
          <p:cNvSpPr>
            <a:spLocks noGrp="1"/>
          </p:cNvSpPr>
          <p:nvPr>
            <p:ph sz="half" idx="1"/>
          </p:nvPr>
        </p:nvSpPr>
        <p:spPr>
          <a:xfrm>
            <a:off x="925097" y="2128724"/>
            <a:ext cx="3513708" cy="2326318"/>
          </a:xfrm>
        </p:spPr>
        <p:txBody>
          <a:bodyPr>
            <a:normAutofit/>
          </a:bodyPr>
          <a:lstStyle/>
          <a:p>
            <a:pPr marL="0" indent="0">
              <a:buNone/>
            </a:pPr>
            <a:r>
              <a:rPr lang="en-US" sz="3200" dirty="0"/>
              <a:t>Students will go to registration portal and click the “High School Student” tile</a:t>
            </a:r>
          </a:p>
        </p:txBody>
      </p:sp>
      <p:sp>
        <p:nvSpPr>
          <p:cNvPr id="3" name="Title 2">
            <a:extLst>
              <a:ext uri="{FF2B5EF4-FFF2-40B4-BE49-F238E27FC236}">
                <a16:creationId xmlns:a16="http://schemas.microsoft.com/office/drawing/2014/main" id="{D6F8609A-9567-2CDF-4BC8-7A59B67D7E92}"/>
              </a:ext>
            </a:extLst>
          </p:cNvPr>
          <p:cNvSpPr>
            <a:spLocks noGrp="1"/>
          </p:cNvSpPr>
          <p:nvPr>
            <p:ph type="title"/>
          </p:nvPr>
        </p:nvSpPr>
        <p:spPr/>
        <p:txBody>
          <a:bodyPr/>
          <a:lstStyle/>
          <a:p>
            <a:r>
              <a:rPr lang="en-US" dirty="0"/>
              <a:t>How to register for CWU CiHS Courses</a:t>
            </a:r>
            <a:br>
              <a:rPr lang="en-US" dirty="0"/>
            </a:br>
            <a:endParaRPr lang="en-US" dirty="0"/>
          </a:p>
        </p:txBody>
      </p:sp>
      <p:sp>
        <p:nvSpPr>
          <p:cNvPr id="11" name="Rectangle 10">
            <a:extLst>
              <a:ext uri="{FF2B5EF4-FFF2-40B4-BE49-F238E27FC236}">
                <a16:creationId xmlns:a16="http://schemas.microsoft.com/office/drawing/2014/main" id="{E7207374-D592-FCB7-4A8C-8695C67AA9D2}"/>
              </a:ext>
            </a:extLst>
          </p:cNvPr>
          <p:cNvSpPr/>
          <p:nvPr/>
        </p:nvSpPr>
        <p:spPr>
          <a:xfrm>
            <a:off x="246384" y="1924059"/>
            <a:ext cx="678712"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1.</a:t>
            </a:r>
          </a:p>
        </p:txBody>
      </p:sp>
      <p:pic>
        <p:nvPicPr>
          <p:cNvPr id="5" name="Picture 4" descr="A screenshot of a computer&#10;&#10;Description automatically generated with low confidence">
            <a:extLst>
              <a:ext uri="{FF2B5EF4-FFF2-40B4-BE49-F238E27FC236}">
                <a16:creationId xmlns:a16="http://schemas.microsoft.com/office/drawing/2014/main" id="{A907FED2-B6EA-6D25-9518-38DA4F560BA1}"/>
              </a:ext>
            </a:extLst>
          </p:cNvPr>
          <p:cNvPicPr>
            <a:picLocks noChangeAspect="1"/>
          </p:cNvPicPr>
          <p:nvPr/>
        </p:nvPicPr>
        <p:blipFill rotWithShape="1">
          <a:blip r:embed="rId3">
            <a:extLst>
              <a:ext uri="{28A0092B-C50C-407E-A947-70E740481C1C}">
                <a14:useLocalDpi xmlns:a14="http://schemas.microsoft.com/office/drawing/2010/main" val="0"/>
              </a:ext>
            </a:extLst>
          </a:blip>
          <a:srcRect l="18953" t="17852" r="20223" b="15196"/>
          <a:stretch/>
        </p:blipFill>
        <p:spPr>
          <a:xfrm>
            <a:off x="4438804" y="2095223"/>
            <a:ext cx="7415561" cy="3936381"/>
          </a:xfrm>
          <a:prstGeom prst="rect">
            <a:avLst/>
          </a:prstGeom>
          <a:ln w="19050">
            <a:solidFill>
              <a:schemeClr val="tx1"/>
            </a:solidFill>
          </a:ln>
        </p:spPr>
      </p:pic>
      <p:sp>
        <p:nvSpPr>
          <p:cNvPr id="6" name="TextBox 5">
            <a:extLst>
              <a:ext uri="{FF2B5EF4-FFF2-40B4-BE49-F238E27FC236}">
                <a16:creationId xmlns:a16="http://schemas.microsoft.com/office/drawing/2014/main" id="{02586931-47EC-4FA0-7FBC-43F534E0EC8C}"/>
              </a:ext>
            </a:extLst>
          </p:cNvPr>
          <p:cNvSpPr txBox="1"/>
          <p:nvPr/>
        </p:nvSpPr>
        <p:spPr>
          <a:xfrm>
            <a:off x="1791629" y="1241323"/>
            <a:ext cx="8608742" cy="584775"/>
          </a:xfrm>
          <a:prstGeom prst="rect">
            <a:avLst/>
          </a:prstGeom>
          <a:noFill/>
        </p:spPr>
        <p:txBody>
          <a:bodyPr wrap="square" rtlCol="0">
            <a:spAutoFit/>
          </a:bodyPr>
          <a:lstStyle/>
          <a:p>
            <a:pPr algn="ctr"/>
            <a:r>
              <a:rPr lang="en-US" sz="3200" b="1" dirty="0"/>
              <a:t>Registration portal:</a:t>
            </a:r>
            <a:r>
              <a:rPr lang="en-US" sz="3200" b="1" dirty="0">
                <a:solidFill>
                  <a:schemeClr val="accent5"/>
                </a:solidFill>
              </a:rPr>
              <a:t> </a:t>
            </a:r>
            <a:r>
              <a:rPr lang="en-US" sz="3200" b="1" dirty="0">
                <a:solidFill>
                  <a:schemeClr val="accent5"/>
                </a:solidFill>
                <a:hlinkClick r:id="rId4">
                  <a:extLst>
                    <a:ext uri="{A12FA001-AC4F-418D-AE19-62706E023703}">
                      <ahyp:hlinkClr xmlns:ahyp="http://schemas.microsoft.com/office/drawing/2018/hyperlinkcolor" val="tx"/>
                    </a:ext>
                  </a:extLst>
                </a:hlinkClick>
              </a:rPr>
              <a:t>https://cihs.cwu.edu</a:t>
            </a:r>
            <a:r>
              <a:rPr lang="en-US" sz="3200" b="1" dirty="0">
                <a:solidFill>
                  <a:schemeClr val="accent5"/>
                </a:solidFill>
              </a:rPr>
              <a:t> </a:t>
            </a:r>
          </a:p>
        </p:txBody>
      </p:sp>
    </p:spTree>
    <p:extLst>
      <p:ext uri="{BB962C8B-B14F-4D97-AF65-F5344CB8AC3E}">
        <p14:creationId xmlns:p14="http://schemas.microsoft.com/office/powerpoint/2010/main" val="433383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5698B9-C823-D11D-0522-BFB293912682}"/>
              </a:ext>
            </a:extLst>
          </p:cNvPr>
          <p:cNvSpPr>
            <a:spLocks noGrp="1"/>
          </p:cNvSpPr>
          <p:nvPr>
            <p:ph sz="half" idx="1"/>
          </p:nvPr>
        </p:nvSpPr>
        <p:spPr>
          <a:xfrm>
            <a:off x="658727" y="1523070"/>
            <a:ext cx="11123658" cy="1266832"/>
          </a:xfrm>
        </p:spPr>
        <p:txBody>
          <a:bodyPr>
            <a:normAutofit/>
          </a:bodyPr>
          <a:lstStyle/>
          <a:p>
            <a:pPr marL="0" indent="0" algn="ctr">
              <a:buNone/>
            </a:pPr>
            <a:r>
              <a:rPr lang="en-US" sz="3200" dirty="0"/>
              <a:t>Students will either sign into CiHS account or create new account</a:t>
            </a:r>
          </a:p>
        </p:txBody>
      </p:sp>
      <p:sp>
        <p:nvSpPr>
          <p:cNvPr id="3" name="Title 2">
            <a:extLst>
              <a:ext uri="{FF2B5EF4-FFF2-40B4-BE49-F238E27FC236}">
                <a16:creationId xmlns:a16="http://schemas.microsoft.com/office/drawing/2014/main" id="{D6F8609A-9567-2CDF-4BC8-7A59B67D7E92}"/>
              </a:ext>
            </a:extLst>
          </p:cNvPr>
          <p:cNvSpPr>
            <a:spLocks noGrp="1"/>
          </p:cNvSpPr>
          <p:nvPr>
            <p:ph type="title"/>
          </p:nvPr>
        </p:nvSpPr>
        <p:spPr/>
        <p:txBody>
          <a:bodyPr/>
          <a:lstStyle/>
          <a:p>
            <a:r>
              <a:rPr lang="en-US" dirty="0"/>
              <a:t>How to register for CWU CiHS Courses </a:t>
            </a:r>
            <a:br>
              <a:rPr lang="en-US" dirty="0"/>
            </a:br>
            <a:endParaRPr lang="en-US" dirty="0"/>
          </a:p>
        </p:txBody>
      </p:sp>
      <p:pic>
        <p:nvPicPr>
          <p:cNvPr id="6" name="Picture 5" descr="A screenshot of a computer&#10;&#10;Description automatically generated">
            <a:extLst>
              <a:ext uri="{FF2B5EF4-FFF2-40B4-BE49-F238E27FC236}">
                <a16:creationId xmlns:a16="http://schemas.microsoft.com/office/drawing/2014/main" id="{AC9580AD-DEBE-BE7A-2F38-99E155D93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074" y="2593431"/>
            <a:ext cx="10280989" cy="4209783"/>
          </a:xfrm>
          <a:prstGeom prst="rect">
            <a:avLst/>
          </a:prstGeom>
          <a:ln w="19050">
            <a:solidFill>
              <a:schemeClr val="tx1"/>
            </a:solidFill>
          </a:ln>
        </p:spPr>
      </p:pic>
      <p:sp>
        <p:nvSpPr>
          <p:cNvPr id="7" name="Oval 6">
            <a:extLst>
              <a:ext uri="{FF2B5EF4-FFF2-40B4-BE49-F238E27FC236}">
                <a16:creationId xmlns:a16="http://schemas.microsoft.com/office/drawing/2014/main" id="{23EDEDA2-967B-516E-CC75-3DE1D6B952D5}"/>
              </a:ext>
            </a:extLst>
          </p:cNvPr>
          <p:cNvSpPr/>
          <p:nvPr/>
        </p:nvSpPr>
        <p:spPr>
          <a:xfrm>
            <a:off x="7573953" y="3404599"/>
            <a:ext cx="2412459" cy="9630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solidFill>
                <a:srgbClr val="FFFF00"/>
              </a:solidFill>
              <a:highlight>
                <a:srgbClr val="FFFF00"/>
              </a:highlight>
            </a:endParaRPr>
          </a:p>
        </p:txBody>
      </p:sp>
      <p:sp>
        <p:nvSpPr>
          <p:cNvPr id="8" name="Rectangle 7">
            <a:extLst>
              <a:ext uri="{FF2B5EF4-FFF2-40B4-BE49-F238E27FC236}">
                <a16:creationId xmlns:a16="http://schemas.microsoft.com/office/drawing/2014/main" id="{222CC107-4160-4CA5-A5B4-CA6652F04CED}"/>
              </a:ext>
            </a:extLst>
          </p:cNvPr>
          <p:cNvSpPr/>
          <p:nvPr/>
        </p:nvSpPr>
        <p:spPr>
          <a:xfrm>
            <a:off x="1214644" y="3429000"/>
            <a:ext cx="4219725" cy="2975104"/>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13E92C-5655-08FA-0B3F-1BE9EACEFB7E}"/>
              </a:ext>
            </a:extLst>
          </p:cNvPr>
          <p:cNvSpPr/>
          <p:nvPr/>
        </p:nvSpPr>
        <p:spPr>
          <a:xfrm>
            <a:off x="409615" y="1338352"/>
            <a:ext cx="805029"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2</a:t>
            </a:r>
            <a:r>
              <a:rPr lang="en-US" sz="5400" b="0" cap="none" spc="0" dirty="0">
                <a:ln w="0"/>
                <a:solidFill>
                  <a:schemeClr val="accent1"/>
                </a:solidFill>
                <a:effectLst>
                  <a:outerShdw blurRad="38100" dist="25400" dir="5400000" algn="ctr" rotWithShape="0">
                    <a:srgbClr val="6E747A">
                      <a:alpha val="43000"/>
                    </a:srgbClr>
                  </a:outerShdw>
                </a:effectLst>
              </a:rPr>
              <a:t>.</a:t>
            </a:r>
          </a:p>
        </p:txBody>
      </p:sp>
    </p:spTree>
    <p:extLst>
      <p:ext uri="{BB962C8B-B14F-4D97-AF65-F5344CB8AC3E}">
        <p14:creationId xmlns:p14="http://schemas.microsoft.com/office/powerpoint/2010/main" val="4187296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DCBCE7-D73B-D262-79ED-E7AC167BDAF7}"/>
              </a:ext>
            </a:extLst>
          </p:cNvPr>
          <p:cNvSpPr>
            <a:spLocks noGrp="1"/>
          </p:cNvSpPr>
          <p:nvPr>
            <p:ph sz="half" idx="1"/>
          </p:nvPr>
        </p:nvSpPr>
        <p:spPr/>
        <p:txBody>
          <a:bodyPr>
            <a:normAutofit/>
          </a:bodyPr>
          <a:lstStyle/>
          <a:p>
            <a:r>
              <a:rPr lang="en-US" sz="2400" dirty="0"/>
              <a:t>Students should use their legal first and last name</a:t>
            </a:r>
          </a:p>
          <a:p>
            <a:r>
              <a:rPr lang="en-US" sz="2400" dirty="0"/>
              <a:t>Have students take their time</a:t>
            </a:r>
          </a:p>
          <a:p>
            <a:pPr lvl="1"/>
            <a:r>
              <a:rPr lang="en-US" sz="2000" dirty="0"/>
              <a:t>Students should always review their account information before submitting</a:t>
            </a:r>
            <a:endParaRPr lang="en-US" sz="1800" dirty="0"/>
          </a:p>
          <a:p>
            <a:pPr lvl="1"/>
            <a:r>
              <a:rPr lang="en-US" sz="2000" dirty="0"/>
              <a:t>Beware of Autofill</a:t>
            </a:r>
          </a:p>
          <a:p>
            <a:r>
              <a:rPr lang="en-US" sz="2400" dirty="0"/>
              <a:t>Mailing Address</a:t>
            </a:r>
          </a:p>
          <a:p>
            <a:pPr lvl="1"/>
            <a:r>
              <a:rPr lang="en-US" sz="2000" dirty="0"/>
              <a:t>PO BOX – If a student has one, they should use it</a:t>
            </a:r>
          </a:p>
          <a:p>
            <a:pPr lvl="1"/>
            <a:r>
              <a:rPr lang="en-US" sz="2000" dirty="0"/>
              <a:t>Address Verification: </a:t>
            </a:r>
            <a:r>
              <a:rPr lang="en-US" sz="2000" dirty="0">
                <a:solidFill>
                  <a:schemeClr val="accent5"/>
                </a:solidFill>
                <a:hlinkClick r:id="rId3">
                  <a:extLst>
                    <a:ext uri="{A12FA001-AC4F-418D-AE19-62706E023703}">
                      <ahyp:hlinkClr xmlns:ahyp="http://schemas.microsoft.com/office/drawing/2018/hyperlinkcolor" val="tx"/>
                    </a:ext>
                  </a:extLst>
                </a:hlinkClick>
              </a:rPr>
              <a:t>https://www.smarty.com/products/single-address</a:t>
            </a:r>
            <a:r>
              <a:rPr lang="en-US" sz="2000" dirty="0">
                <a:solidFill>
                  <a:schemeClr val="accent5"/>
                </a:solidFill>
              </a:rPr>
              <a:t> </a:t>
            </a:r>
          </a:p>
          <a:p>
            <a:r>
              <a:rPr lang="en-US" sz="2400" dirty="0"/>
              <a:t>Email Address</a:t>
            </a:r>
          </a:p>
          <a:p>
            <a:pPr lvl="1"/>
            <a:r>
              <a:rPr lang="en-US" sz="2000" dirty="0"/>
              <a:t>Personal Email Address &gt; School District Email </a:t>
            </a:r>
          </a:p>
          <a:p>
            <a:pPr lvl="1"/>
            <a:r>
              <a:rPr lang="en-US" sz="2000" dirty="0"/>
              <a:t>iCloud emails</a:t>
            </a:r>
          </a:p>
          <a:p>
            <a:pPr marL="457200" lvl="1" indent="0">
              <a:buNone/>
            </a:pPr>
            <a:endParaRPr lang="en-US" dirty="0"/>
          </a:p>
          <a:p>
            <a:pPr marL="457200" lvl="1" indent="0">
              <a:buNone/>
            </a:pPr>
            <a:endParaRPr lang="en-US" dirty="0"/>
          </a:p>
        </p:txBody>
      </p:sp>
      <p:sp>
        <p:nvSpPr>
          <p:cNvPr id="3" name="Title 2">
            <a:extLst>
              <a:ext uri="{FF2B5EF4-FFF2-40B4-BE49-F238E27FC236}">
                <a16:creationId xmlns:a16="http://schemas.microsoft.com/office/drawing/2014/main" id="{379EA62E-B353-0DBC-95BC-04E685F8F8ED}"/>
              </a:ext>
            </a:extLst>
          </p:cNvPr>
          <p:cNvSpPr>
            <a:spLocks noGrp="1"/>
          </p:cNvSpPr>
          <p:nvPr>
            <p:ph type="title"/>
          </p:nvPr>
        </p:nvSpPr>
        <p:spPr/>
        <p:txBody>
          <a:bodyPr/>
          <a:lstStyle/>
          <a:p>
            <a:r>
              <a:rPr lang="en-US" sz="3600" dirty="0"/>
              <a:t>Tips for Students creating their CIHS account</a:t>
            </a:r>
          </a:p>
        </p:txBody>
      </p:sp>
    </p:spTree>
    <p:extLst>
      <p:ext uri="{BB962C8B-B14F-4D97-AF65-F5344CB8AC3E}">
        <p14:creationId xmlns:p14="http://schemas.microsoft.com/office/powerpoint/2010/main" val="290553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FC2888-C932-13D7-97F9-CAF706F2F6C3}"/>
              </a:ext>
            </a:extLst>
          </p:cNvPr>
          <p:cNvSpPr>
            <a:spLocks noGrp="1"/>
          </p:cNvSpPr>
          <p:nvPr>
            <p:ph type="title"/>
          </p:nvPr>
        </p:nvSpPr>
        <p:spPr/>
        <p:txBody>
          <a:bodyPr/>
          <a:lstStyle/>
          <a:p>
            <a:r>
              <a:rPr lang="en-US" dirty="0"/>
              <a:t>How to register for CWU CiHS Courses</a:t>
            </a:r>
          </a:p>
        </p:txBody>
      </p:sp>
      <p:pic>
        <p:nvPicPr>
          <p:cNvPr id="5" name="Picture 4" descr="A screenshot of a login page&#10;&#10;Description automatically generated with low confidence">
            <a:extLst>
              <a:ext uri="{FF2B5EF4-FFF2-40B4-BE49-F238E27FC236}">
                <a16:creationId xmlns:a16="http://schemas.microsoft.com/office/drawing/2014/main" id="{BA414A67-4F00-BB38-2392-D72D5DAB6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04" y="2933674"/>
            <a:ext cx="12046992" cy="2558485"/>
          </a:xfrm>
          <a:prstGeom prst="rect">
            <a:avLst/>
          </a:prstGeom>
          <a:ln w="19050">
            <a:solidFill>
              <a:schemeClr val="tx1"/>
            </a:solidFill>
          </a:ln>
        </p:spPr>
      </p:pic>
      <p:sp>
        <p:nvSpPr>
          <p:cNvPr id="6" name="Oval 5">
            <a:extLst>
              <a:ext uri="{FF2B5EF4-FFF2-40B4-BE49-F238E27FC236}">
                <a16:creationId xmlns:a16="http://schemas.microsoft.com/office/drawing/2014/main" id="{5E70A543-987F-7657-892C-76233C79412D}"/>
              </a:ext>
            </a:extLst>
          </p:cNvPr>
          <p:cNvSpPr/>
          <p:nvPr/>
        </p:nvSpPr>
        <p:spPr>
          <a:xfrm>
            <a:off x="2352907" y="3858322"/>
            <a:ext cx="1996070" cy="16338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4" name="Rectangle 3">
            <a:extLst>
              <a:ext uri="{FF2B5EF4-FFF2-40B4-BE49-F238E27FC236}">
                <a16:creationId xmlns:a16="http://schemas.microsoft.com/office/drawing/2014/main" id="{97C3394B-1DB0-4E23-10D2-561C36C8B949}"/>
              </a:ext>
            </a:extLst>
          </p:cNvPr>
          <p:cNvSpPr/>
          <p:nvPr/>
        </p:nvSpPr>
        <p:spPr>
          <a:xfrm>
            <a:off x="839772" y="1387871"/>
            <a:ext cx="810608"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3</a:t>
            </a:r>
            <a:r>
              <a:rPr lang="en-US" sz="5400" b="0" cap="none" spc="0" dirty="0">
                <a:ln w="0"/>
                <a:solidFill>
                  <a:schemeClr val="accent1"/>
                </a:solidFill>
                <a:effectLst>
                  <a:outerShdw blurRad="38100" dist="25400" dir="5400000" algn="ctr" rotWithShape="0">
                    <a:srgbClr val="6E747A">
                      <a:alpha val="43000"/>
                    </a:srgbClr>
                  </a:outerShdw>
                </a:effectLst>
              </a:rPr>
              <a:t>.</a:t>
            </a:r>
          </a:p>
        </p:txBody>
      </p:sp>
      <p:sp>
        <p:nvSpPr>
          <p:cNvPr id="7" name="TextBox 6">
            <a:extLst>
              <a:ext uri="{FF2B5EF4-FFF2-40B4-BE49-F238E27FC236}">
                <a16:creationId xmlns:a16="http://schemas.microsoft.com/office/drawing/2014/main" id="{9C8FEBA3-7160-019F-610E-DE3BFD6D686E}"/>
              </a:ext>
            </a:extLst>
          </p:cNvPr>
          <p:cNvSpPr txBox="1"/>
          <p:nvPr/>
        </p:nvSpPr>
        <p:spPr>
          <a:xfrm>
            <a:off x="1650380" y="1561171"/>
            <a:ext cx="10303727" cy="584775"/>
          </a:xfrm>
          <a:prstGeom prst="rect">
            <a:avLst/>
          </a:prstGeom>
          <a:noFill/>
        </p:spPr>
        <p:txBody>
          <a:bodyPr wrap="square" rtlCol="0">
            <a:spAutoFit/>
          </a:bodyPr>
          <a:lstStyle/>
          <a:p>
            <a:pPr algn="just"/>
            <a:r>
              <a:rPr lang="en-US" sz="3200" dirty="0"/>
              <a:t>Click “Continue” under the Apply for Classes tile</a:t>
            </a:r>
          </a:p>
        </p:txBody>
      </p:sp>
    </p:spTree>
    <p:extLst>
      <p:ext uri="{BB962C8B-B14F-4D97-AF65-F5344CB8AC3E}">
        <p14:creationId xmlns:p14="http://schemas.microsoft.com/office/powerpoint/2010/main" val="2778592037"/>
      </p:ext>
    </p:extLst>
  </p:cSld>
  <p:clrMapOvr>
    <a:masterClrMapping/>
  </p:clrMapOvr>
</p:sld>
</file>

<file path=ppt/theme/theme1.xml><?xml version="1.0" encoding="utf-8"?>
<a:theme xmlns:a="http://schemas.openxmlformats.org/drawingml/2006/main" name="Office Theme">
  <a:themeElements>
    <a:clrScheme name="CWU Colors">
      <a:dk1>
        <a:srgbClr val="000000"/>
      </a:dk1>
      <a:lt1>
        <a:srgbClr val="FFFFFF"/>
      </a:lt1>
      <a:dk2>
        <a:srgbClr val="000000"/>
      </a:dk2>
      <a:lt2>
        <a:srgbClr val="FFFFFF"/>
      </a:lt2>
      <a:accent1>
        <a:srgbClr val="A30F32"/>
      </a:accent1>
      <a:accent2>
        <a:srgbClr val="000000"/>
      </a:accent2>
      <a:accent3>
        <a:srgbClr val="8B0025"/>
      </a:accent3>
      <a:accent4>
        <a:srgbClr val="F1E5C3"/>
      </a:accent4>
      <a:accent5>
        <a:srgbClr val="4C879E"/>
      </a:accent5>
      <a:accent6>
        <a:srgbClr val="FFD632"/>
      </a:accent6>
      <a:hlink>
        <a:srgbClr val="FEDF6A"/>
      </a:hlink>
      <a:folHlink>
        <a:srgbClr val="FEF4CD"/>
      </a:folHlink>
    </a:clrScheme>
    <a:fontScheme name="CWU fonts">
      <a:majorFont>
        <a:latin typeface="Inter Black"/>
        <a:ea typeface=""/>
        <a:cs typeface=""/>
      </a:majorFont>
      <a:minorFont>
        <a:latin typeface="Inter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10441</TotalTime>
  <Words>3910</Words>
  <Application>Microsoft Office PowerPoint</Application>
  <PresentationFormat>Widescreen</PresentationFormat>
  <Paragraphs>321</Paragraphs>
  <Slides>30</Slides>
  <Notes>27</Notes>
  <HiddenSlides>1</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40" baseType="lpstr">
      <vt:lpstr>Wingdings</vt:lpstr>
      <vt:lpstr>Arial</vt:lpstr>
      <vt:lpstr>Verdana</vt:lpstr>
      <vt:lpstr>Inter Medium</vt:lpstr>
      <vt:lpstr>Calibri</vt:lpstr>
      <vt:lpstr>Inter Black</vt:lpstr>
      <vt:lpstr>Inter Semi Bold</vt:lpstr>
      <vt:lpstr>Inter</vt:lpstr>
      <vt:lpstr>Office Theme</vt:lpstr>
      <vt:lpstr>Acrobat Document</vt:lpstr>
      <vt:lpstr>Frequently Asked Questions  Presented by: Zane Morrison</vt:lpstr>
      <vt:lpstr>Purpose</vt:lpstr>
      <vt:lpstr>Discussion</vt:lpstr>
      <vt:lpstr>Most Frequently Asked Questions</vt:lpstr>
      <vt:lpstr>Common Point of Confusion </vt:lpstr>
      <vt:lpstr>How to register for CWU CiHS Courses </vt:lpstr>
      <vt:lpstr>How to register for CWU CiHS Courses  </vt:lpstr>
      <vt:lpstr>Tips for Students creating their CIHS account</vt:lpstr>
      <vt:lpstr>How to register for CWU CiHS Courses</vt:lpstr>
      <vt:lpstr>How to register for CWU CiHS Courses</vt:lpstr>
      <vt:lpstr>How to register for CWU CiHS Courses</vt:lpstr>
      <vt:lpstr>How to register for CWU CiHS Courses</vt:lpstr>
      <vt:lpstr>How do parents provide Parental Consent?</vt:lpstr>
      <vt:lpstr>How do parents provide Parental Consent? Cont.</vt:lpstr>
      <vt:lpstr>How do I sign into MyCWU?</vt:lpstr>
      <vt:lpstr>How do I sign in to MyCWU?  Cont.</vt:lpstr>
      <vt:lpstr>MyCWU Notes</vt:lpstr>
      <vt:lpstr>How do parents access their student’s records?</vt:lpstr>
      <vt:lpstr>Release of Information Instructions</vt:lpstr>
      <vt:lpstr>Release of Information Instructions</vt:lpstr>
      <vt:lpstr>What is the cost for students to participate?</vt:lpstr>
      <vt:lpstr>Are CWU Credits Transferable?</vt:lpstr>
      <vt:lpstr>CWU’s Transfer Equivalency Page</vt:lpstr>
      <vt:lpstr>Most Common Mistake Students Make </vt:lpstr>
      <vt:lpstr>How do I request my official CWU transcript?</vt:lpstr>
      <vt:lpstr>How do I request my official CWU transcript?</vt:lpstr>
      <vt:lpstr>Who should I direct students &amp; parents for help?</vt:lpstr>
      <vt:lpstr>PowerPoint Presentation</vt:lpstr>
      <vt:lpstr>Breakout Locations</vt:lpstr>
      <vt:lpstr>Room Locations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Campbell</dc:creator>
  <cp:lastModifiedBy>Zane Morrison</cp:lastModifiedBy>
  <cp:revision>43</cp:revision>
  <cp:lastPrinted>2025-04-04T17:44:44Z</cp:lastPrinted>
  <dcterms:created xsi:type="dcterms:W3CDTF">2023-02-03T19:31:04Z</dcterms:created>
  <dcterms:modified xsi:type="dcterms:W3CDTF">2025-08-07T15:27:03Z</dcterms:modified>
</cp:coreProperties>
</file>