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8"/>
  </p:notesMasterIdLst>
  <p:sldIdLst>
    <p:sldId id="258" r:id="rId2"/>
    <p:sldId id="290" r:id="rId3"/>
    <p:sldId id="300" r:id="rId4"/>
    <p:sldId id="264" r:id="rId5"/>
    <p:sldId id="292" r:id="rId6"/>
    <p:sldId id="267" r:id="rId7"/>
    <p:sldId id="265" r:id="rId8"/>
    <p:sldId id="271" r:id="rId9"/>
    <p:sldId id="283" r:id="rId10"/>
    <p:sldId id="282" r:id="rId11"/>
    <p:sldId id="308" r:id="rId12"/>
    <p:sldId id="302" r:id="rId13"/>
    <p:sldId id="303" r:id="rId14"/>
    <p:sldId id="304" r:id="rId15"/>
    <p:sldId id="294" r:id="rId16"/>
    <p:sldId id="295" r:id="rId17"/>
    <p:sldId id="296" r:id="rId18"/>
    <p:sldId id="306" r:id="rId19"/>
    <p:sldId id="305" r:id="rId20"/>
    <p:sldId id="279" r:id="rId21"/>
    <p:sldId id="272" r:id="rId22"/>
    <p:sldId id="284" r:id="rId23"/>
    <p:sldId id="275" r:id="rId24"/>
    <p:sldId id="276" r:id="rId25"/>
    <p:sldId id="277" r:id="rId26"/>
    <p:sldId id="307" r:id="rId27"/>
    <p:sldId id="280" r:id="rId28"/>
    <p:sldId id="281" r:id="rId29"/>
    <p:sldId id="285" r:id="rId30"/>
    <p:sldId id="298" r:id="rId31"/>
    <p:sldId id="270" r:id="rId32"/>
    <p:sldId id="288" r:id="rId33"/>
    <p:sldId id="289" r:id="rId34"/>
    <p:sldId id="301" r:id="rId35"/>
    <p:sldId id="291" r:id="rId36"/>
    <p:sldId id="262" r:id="rId37"/>
  </p:sldIdLst>
  <p:sldSz cx="12192000" cy="6858000"/>
  <p:notesSz cx="7023100" cy="9309100"/>
  <p:embeddedFontLst>
    <p:embeddedFont>
      <p:font typeface="Inter" panose="02000503000000020004" pitchFamily="50" charset="0"/>
      <p:regular r:id="rId39"/>
      <p:bold r:id="rId40"/>
      <p:italic r:id="rId41"/>
      <p:boldItalic r:id="rId42"/>
    </p:embeddedFont>
    <p:embeddedFont>
      <p:font typeface="Inter Black" panose="02000A03000000020004" pitchFamily="50" charset="0"/>
      <p:bold r:id="rId43"/>
      <p:boldItalic r:id="rId44"/>
    </p:embeddedFont>
    <p:embeddedFont>
      <p:font typeface="Inter Medium" panose="02000603000000020004" pitchFamily="50" charset="0"/>
      <p:regular r:id="rId45"/>
      <p:italic r:id="rId46"/>
    </p:embeddedFont>
    <p:embeddedFont>
      <p:font typeface="Inter Semi Bold" panose="02000703000000020004" pitchFamily="50" charset="0"/>
      <p:bold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0F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0" autoAdjust="0"/>
    <p:restoredTop sz="72023" autoAdjust="0"/>
  </p:normalViewPr>
  <p:slideViewPr>
    <p:cSldViewPr snapToGrid="0">
      <p:cViewPr varScale="1">
        <p:scale>
          <a:sx n="79" d="100"/>
          <a:sy n="79" d="100"/>
        </p:scale>
        <p:origin x="177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622E23-154C-49D1-B225-BA8A26F36297}"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3D835868-F839-4FFE-9999-C67F82270832}">
      <dgm:prSet/>
      <dgm:spPr/>
      <dgm:t>
        <a:bodyPr/>
        <a:lstStyle/>
        <a:p>
          <a:r>
            <a:rPr lang="en-US" dirty="0"/>
            <a:t>Disability Services</a:t>
          </a:r>
        </a:p>
      </dgm:t>
    </dgm:pt>
    <dgm:pt modelId="{A3824816-15C1-4B84-9178-BEA66ABC8E4D}" type="parTrans" cxnId="{A22FB1DB-03E1-402E-9835-22D9CBAC6E7A}">
      <dgm:prSet/>
      <dgm:spPr/>
      <dgm:t>
        <a:bodyPr/>
        <a:lstStyle/>
        <a:p>
          <a:endParaRPr lang="en-US"/>
        </a:p>
      </dgm:t>
    </dgm:pt>
    <dgm:pt modelId="{8CCE8D91-4721-454C-9A8E-88D06C25420E}" type="sibTrans" cxnId="{A22FB1DB-03E1-402E-9835-22D9CBAC6E7A}">
      <dgm:prSet/>
      <dgm:spPr/>
      <dgm:t>
        <a:bodyPr/>
        <a:lstStyle/>
        <a:p>
          <a:endParaRPr lang="en-US"/>
        </a:p>
      </dgm:t>
    </dgm:pt>
    <dgm:pt modelId="{9298D67A-95C7-4A68-B05E-CF35F57773E5}">
      <dgm:prSet/>
      <dgm:spPr/>
      <dgm:t>
        <a:bodyPr/>
        <a:lstStyle/>
        <a:p>
          <a:r>
            <a:rPr lang="en-US"/>
            <a:t>Learning Commons</a:t>
          </a:r>
        </a:p>
      </dgm:t>
    </dgm:pt>
    <dgm:pt modelId="{759117E1-C378-48C9-926B-FD7B6F656764}" type="parTrans" cxnId="{39DC83D3-23CF-42DB-8203-2818BAAED724}">
      <dgm:prSet/>
      <dgm:spPr/>
      <dgm:t>
        <a:bodyPr/>
        <a:lstStyle/>
        <a:p>
          <a:endParaRPr lang="en-US"/>
        </a:p>
      </dgm:t>
    </dgm:pt>
    <dgm:pt modelId="{2E383203-06AB-4EDA-97E5-88AE9F2BAB27}" type="sibTrans" cxnId="{39DC83D3-23CF-42DB-8203-2818BAAED724}">
      <dgm:prSet/>
      <dgm:spPr/>
      <dgm:t>
        <a:bodyPr/>
        <a:lstStyle/>
        <a:p>
          <a:endParaRPr lang="en-US"/>
        </a:p>
      </dgm:t>
    </dgm:pt>
    <dgm:pt modelId="{1EDB98BE-6EB2-40AE-AE6D-C4D85C6B35DF}">
      <dgm:prSet/>
      <dgm:spPr/>
      <dgm:t>
        <a:bodyPr/>
        <a:lstStyle/>
        <a:p>
          <a:r>
            <a:rPr lang="en-US"/>
            <a:t>Academic Advising</a:t>
          </a:r>
        </a:p>
      </dgm:t>
    </dgm:pt>
    <dgm:pt modelId="{9C56FDDB-43F8-454D-A701-CEF9421BA9A4}" type="parTrans" cxnId="{A3AF0AAC-5609-447D-BAEF-0FC113EF37B2}">
      <dgm:prSet/>
      <dgm:spPr/>
      <dgm:t>
        <a:bodyPr/>
        <a:lstStyle/>
        <a:p>
          <a:endParaRPr lang="en-US"/>
        </a:p>
      </dgm:t>
    </dgm:pt>
    <dgm:pt modelId="{70A54E93-F5F8-4DBF-9D44-29F23FE1D08D}" type="sibTrans" cxnId="{A3AF0AAC-5609-447D-BAEF-0FC113EF37B2}">
      <dgm:prSet/>
      <dgm:spPr/>
      <dgm:t>
        <a:bodyPr/>
        <a:lstStyle/>
        <a:p>
          <a:endParaRPr lang="en-US"/>
        </a:p>
      </dgm:t>
    </dgm:pt>
    <dgm:pt modelId="{E53757D1-DAB5-4503-992C-E7963F744FF5}">
      <dgm:prSet/>
      <dgm:spPr/>
      <dgm:t>
        <a:bodyPr/>
        <a:lstStyle/>
        <a:p>
          <a:r>
            <a:rPr lang="en-US" dirty="0"/>
            <a:t>CWU Brooks Library</a:t>
          </a:r>
        </a:p>
      </dgm:t>
    </dgm:pt>
    <dgm:pt modelId="{23A666CD-2297-445C-A60C-3817D21B4134}" type="parTrans" cxnId="{BB2DE319-6A1F-4D75-8148-0AEABC88248A}">
      <dgm:prSet/>
      <dgm:spPr/>
      <dgm:t>
        <a:bodyPr/>
        <a:lstStyle/>
        <a:p>
          <a:endParaRPr lang="en-US"/>
        </a:p>
      </dgm:t>
    </dgm:pt>
    <dgm:pt modelId="{CF188B51-EEA9-4AFD-863B-4B2BFC76D62E}" type="sibTrans" cxnId="{BB2DE319-6A1F-4D75-8148-0AEABC88248A}">
      <dgm:prSet/>
      <dgm:spPr/>
      <dgm:t>
        <a:bodyPr/>
        <a:lstStyle/>
        <a:p>
          <a:endParaRPr lang="en-US"/>
        </a:p>
      </dgm:t>
    </dgm:pt>
    <dgm:pt modelId="{D8A50634-9880-47F2-ADCE-177AB629A7D8}" type="pres">
      <dgm:prSet presAssocID="{D1622E23-154C-49D1-B225-BA8A26F36297}" presName="hierChild1" presStyleCnt="0">
        <dgm:presLayoutVars>
          <dgm:chPref val="1"/>
          <dgm:dir/>
          <dgm:animOne val="branch"/>
          <dgm:animLvl val="lvl"/>
          <dgm:resizeHandles/>
        </dgm:presLayoutVars>
      </dgm:prSet>
      <dgm:spPr/>
    </dgm:pt>
    <dgm:pt modelId="{B1A8533A-0153-4DE5-A14D-03C9A018343F}" type="pres">
      <dgm:prSet presAssocID="{3D835868-F839-4FFE-9999-C67F82270832}" presName="hierRoot1" presStyleCnt="0"/>
      <dgm:spPr/>
    </dgm:pt>
    <dgm:pt modelId="{ECF42F98-57A0-4E91-AE9B-BDFC85017BC2}" type="pres">
      <dgm:prSet presAssocID="{3D835868-F839-4FFE-9999-C67F82270832}" presName="composite" presStyleCnt="0"/>
      <dgm:spPr/>
    </dgm:pt>
    <dgm:pt modelId="{C688FCC1-DBA2-47B0-B605-127CFD2B63BF}" type="pres">
      <dgm:prSet presAssocID="{3D835868-F839-4FFE-9999-C67F82270832}" presName="background" presStyleLbl="node0" presStyleIdx="0" presStyleCnt="4"/>
      <dgm:spPr/>
    </dgm:pt>
    <dgm:pt modelId="{8B6096AF-F3D3-4639-AA88-283CA2A76ED4}" type="pres">
      <dgm:prSet presAssocID="{3D835868-F839-4FFE-9999-C67F82270832}" presName="text" presStyleLbl="fgAcc0" presStyleIdx="0" presStyleCnt="4">
        <dgm:presLayoutVars>
          <dgm:chPref val="3"/>
        </dgm:presLayoutVars>
      </dgm:prSet>
      <dgm:spPr/>
    </dgm:pt>
    <dgm:pt modelId="{EE4C9C25-0442-4179-87BB-7B692D7A7793}" type="pres">
      <dgm:prSet presAssocID="{3D835868-F839-4FFE-9999-C67F82270832}" presName="hierChild2" presStyleCnt="0"/>
      <dgm:spPr/>
    </dgm:pt>
    <dgm:pt modelId="{9EFDCE40-A09A-43F1-BD80-B007153620A8}" type="pres">
      <dgm:prSet presAssocID="{9298D67A-95C7-4A68-B05E-CF35F57773E5}" presName="hierRoot1" presStyleCnt="0"/>
      <dgm:spPr/>
    </dgm:pt>
    <dgm:pt modelId="{62CCCF8B-8718-4EAF-A510-BA6191857F4F}" type="pres">
      <dgm:prSet presAssocID="{9298D67A-95C7-4A68-B05E-CF35F57773E5}" presName="composite" presStyleCnt="0"/>
      <dgm:spPr/>
    </dgm:pt>
    <dgm:pt modelId="{049AE361-2F1F-42FE-B216-739553C080DC}" type="pres">
      <dgm:prSet presAssocID="{9298D67A-95C7-4A68-B05E-CF35F57773E5}" presName="background" presStyleLbl="node0" presStyleIdx="1" presStyleCnt="4"/>
      <dgm:spPr/>
    </dgm:pt>
    <dgm:pt modelId="{D2C68B26-891C-4F02-9172-FD9C2E5EB4A3}" type="pres">
      <dgm:prSet presAssocID="{9298D67A-95C7-4A68-B05E-CF35F57773E5}" presName="text" presStyleLbl="fgAcc0" presStyleIdx="1" presStyleCnt="4">
        <dgm:presLayoutVars>
          <dgm:chPref val="3"/>
        </dgm:presLayoutVars>
      </dgm:prSet>
      <dgm:spPr/>
    </dgm:pt>
    <dgm:pt modelId="{69CBC491-934F-4F62-8B06-264237CD7AAB}" type="pres">
      <dgm:prSet presAssocID="{9298D67A-95C7-4A68-B05E-CF35F57773E5}" presName="hierChild2" presStyleCnt="0"/>
      <dgm:spPr/>
    </dgm:pt>
    <dgm:pt modelId="{76C9865B-AD2E-48A4-AB00-397845F87A3A}" type="pres">
      <dgm:prSet presAssocID="{1EDB98BE-6EB2-40AE-AE6D-C4D85C6B35DF}" presName="hierRoot1" presStyleCnt="0"/>
      <dgm:spPr/>
    </dgm:pt>
    <dgm:pt modelId="{BAB316A6-A261-47BE-9538-BE4C37A130EA}" type="pres">
      <dgm:prSet presAssocID="{1EDB98BE-6EB2-40AE-AE6D-C4D85C6B35DF}" presName="composite" presStyleCnt="0"/>
      <dgm:spPr/>
    </dgm:pt>
    <dgm:pt modelId="{F1975726-925B-4AE4-B380-B0E5E3C717A9}" type="pres">
      <dgm:prSet presAssocID="{1EDB98BE-6EB2-40AE-AE6D-C4D85C6B35DF}" presName="background" presStyleLbl="node0" presStyleIdx="2" presStyleCnt="4"/>
      <dgm:spPr/>
    </dgm:pt>
    <dgm:pt modelId="{2078F580-0EB8-4823-BFEC-7EB4DE5DEF7B}" type="pres">
      <dgm:prSet presAssocID="{1EDB98BE-6EB2-40AE-AE6D-C4D85C6B35DF}" presName="text" presStyleLbl="fgAcc0" presStyleIdx="2" presStyleCnt="4" custLinFactNeighborY="-8311">
        <dgm:presLayoutVars>
          <dgm:chPref val="3"/>
        </dgm:presLayoutVars>
      </dgm:prSet>
      <dgm:spPr/>
    </dgm:pt>
    <dgm:pt modelId="{DC420E58-C496-4534-8199-873E892692E9}" type="pres">
      <dgm:prSet presAssocID="{1EDB98BE-6EB2-40AE-AE6D-C4D85C6B35DF}" presName="hierChild2" presStyleCnt="0"/>
      <dgm:spPr/>
    </dgm:pt>
    <dgm:pt modelId="{EACC2A94-F71D-4CAD-8A2B-32F0939D0A12}" type="pres">
      <dgm:prSet presAssocID="{E53757D1-DAB5-4503-992C-E7963F744FF5}" presName="hierRoot1" presStyleCnt="0"/>
      <dgm:spPr/>
    </dgm:pt>
    <dgm:pt modelId="{89DDDE97-B8D8-4F44-8282-55F324BA7F37}" type="pres">
      <dgm:prSet presAssocID="{E53757D1-DAB5-4503-992C-E7963F744FF5}" presName="composite" presStyleCnt="0"/>
      <dgm:spPr/>
    </dgm:pt>
    <dgm:pt modelId="{4D3EF383-DB14-448D-8181-020A24E76FF8}" type="pres">
      <dgm:prSet presAssocID="{E53757D1-DAB5-4503-992C-E7963F744FF5}" presName="background" presStyleLbl="node0" presStyleIdx="3" presStyleCnt="4"/>
      <dgm:spPr/>
    </dgm:pt>
    <dgm:pt modelId="{ABBE951E-1862-41CF-9B03-46CF5633D7A8}" type="pres">
      <dgm:prSet presAssocID="{E53757D1-DAB5-4503-992C-E7963F744FF5}" presName="text" presStyleLbl="fgAcc0" presStyleIdx="3" presStyleCnt="4">
        <dgm:presLayoutVars>
          <dgm:chPref val="3"/>
        </dgm:presLayoutVars>
      </dgm:prSet>
      <dgm:spPr/>
    </dgm:pt>
    <dgm:pt modelId="{8E716986-50E3-4F8B-8C50-FDE97DB06C55}" type="pres">
      <dgm:prSet presAssocID="{E53757D1-DAB5-4503-992C-E7963F744FF5}" presName="hierChild2" presStyleCnt="0"/>
      <dgm:spPr/>
    </dgm:pt>
  </dgm:ptLst>
  <dgm:cxnLst>
    <dgm:cxn modelId="{BB2DE319-6A1F-4D75-8148-0AEABC88248A}" srcId="{D1622E23-154C-49D1-B225-BA8A26F36297}" destId="{E53757D1-DAB5-4503-992C-E7963F744FF5}" srcOrd="3" destOrd="0" parTransId="{23A666CD-2297-445C-A60C-3817D21B4134}" sibTransId="{CF188B51-EEA9-4AFD-863B-4B2BFC76D62E}"/>
    <dgm:cxn modelId="{441C6A1E-E9C8-4E50-A38E-19E2863538C2}" type="presOf" srcId="{E53757D1-DAB5-4503-992C-E7963F744FF5}" destId="{ABBE951E-1862-41CF-9B03-46CF5633D7A8}" srcOrd="0" destOrd="0" presId="urn:microsoft.com/office/officeart/2005/8/layout/hierarchy1"/>
    <dgm:cxn modelId="{0A5D0942-BD7C-4DA4-BAA9-4EA562888C95}" type="presOf" srcId="{1EDB98BE-6EB2-40AE-AE6D-C4D85C6B35DF}" destId="{2078F580-0EB8-4823-BFEC-7EB4DE5DEF7B}" srcOrd="0" destOrd="0" presId="urn:microsoft.com/office/officeart/2005/8/layout/hierarchy1"/>
    <dgm:cxn modelId="{8FB9A29E-EE08-4C98-87C7-FD92384AAE96}" type="presOf" srcId="{D1622E23-154C-49D1-B225-BA8A26F36297}" destId="{D8A50634-9880-47F2-ADCE-177AB629A7D8}" srcOrd="0" destOrd="0" presId="urn:microsoft.com/office/officeart/2005/8/layout/hierarchy1"/>
    <dgm:cxn modelId="{A3AF0AAC-5609-447D-BAEF-0FC113EF37B2}" srcId="{D1622E23-154C-49D1-B225-BA8A26F36297}" destId="{1EDB98BE-6EB2-40AE-AE6D-C4D85C6B35DF}" srcOrd="2" destOrd="0" parTransId="{9C56FDDB-43F8-454D-A701-CEF9421BA9A4}" sibTransId="{70A54E93-F5F8-4DBF-9D44-29F23FE1D08D}"/>
    <dgm:cxn modelId="{39DC83D3-23CF-42DB-8203-2818BAAED724}" srcId="{D1622E23-154C-49D1-B225-BA8A26F36297}" destId="{9298D67A-95C7-4A68-B05E-CF35F57773E5}" srcOrd="1" destOrd="0" parTransId="{759117E1-C378-48C9-926B-FD7B6F656764}" sibTransId="{2E383203-06AB-4EDA-97E5-88AE9F2BAB27}"/>
    <dgm:cxn modelId="{A22FB1DB-03E1-402E-9835-22D9CBAC6E7A}" srcId="{D1622E23-154C-49D1-B225-BA8A26F36297}" destId="{3D835868-F839-4FFE-9999-C67F82270832}" srcOrd="0" destOrd="0" parTransId="{A3824816-15C1-4B84-9178-BEA66ABC8E4D}" sibTransId="{8CCE8D91-4721-454C-9A8E-88D06C25420E}"/>
    <dgm:cxn modelId="{911D55F1-EE72-4908-9739-6432BE15B4E7}" type="presOf" srcId="{3D835868-F839-4FFE-9999-C67F82270832}" destId="{8B6096AF-F3D3-4639-AA88-283CA2A76ED4}" srcOrd="0" destOrd="0" presId="urn:microsoft.com/office/officeart/2005/8/layout/hierarchy1"/>
    <dgm:cxn modelId="{8322DFF2-BD08-4AB3-8B1C-C96F9220C0AE}" type="presOf" srcId="{9298D67A-95C7-4A68-B05E-CF35F57773E5}" destId="{D2C68B26-891C-4F02-9172-FD9C2E5EB4A3}" srcOrd="0" destOrd="0" presId="urn:microsoft.com/office/officeart/2005/8/layout/hierarchy1"/>
    <dgm:cxn modelId="{E3C681BC-87CF-44B8-B0B3-957F06DE284D}" type="presParOf" srcId="{D8A50634-9880-47F2-ADCE-177AB629A7D8}" destId="{B1A8533A-0153-4DE5-A14D-03C9A018343F}" srcOrd="0" destOrd="0" presId="urn:microsoft.com/office/officeart/2005/8/layout/hierarchy1"/>
    <dgm:cxn modelId="{D925DDA7-1414-4F55-9D7E-7D898DE9BEED}" type="presParOf" srcId="{B1A8533A-0153-4DE5-A14D-03C9A018343F}" destId="{ECF42F98-57A0-4E91-AE9B-BDFC85017BC2}" srcOrd="0" destOrd="0" presId="urn:microsoft.com/office/officeart/2005/8/layout/hierarchy1"/>
    <dgm:cxn modelId="{F25CBD69-5E85-4D45-9298-D189646A7047}" type="presParOf" srcId="{ECF42F98-57A0-4E91-AE9B-BDFC85017BC2}" destId="{C688FCC1-DBA2-47B0-B605-127CFD2B63BF}" srcOrd="0" destOrd="0" presId="urn:microsoft.com/office/officeart/2005/8/layout/hierarchy1"/>
    <dgm:cxn modelId="{7653E4F9-1670-461A-8200-8131343D63AF}" type="presParOf" srcId="{ECF42F98-57A0-4E91-AE9B-BDFC85017BC2}" destId="{8B6096AF-F3D3-4639-AA88-283CA2A76ED4}" srcOrd="1" destOrd="0" presId="urn:microsoft.com/office/officeart/2005/8/layout/hierarchy1"/>
    <dgm:cxn modelId="{CD602B1A-1BB5-4DBE-BC7A-47469B0CEBB9}" type="presParOf" srcId="{B1A8533A-0153-4DE5-A14D-03C9A018343F}" destId="{EE4C9C25-0442-4179-87BB-7B692D7A7793}" srcOrd="1" destOrd="0" presId="urn:microsoft.com/office/officeart/2005/8/layout/hierarchy1"/>
    <dgm:cxn modelId="{C6FBA2B9-4E59-44F0-9F98-081008C5121D}" type="presParOf" srcId="{D8A50634-9880-47F2-ADCE-177AB629A7D8}" destId="{9EFDCE40-A09A-43F1-BD80-B007153620A8}" srcOrd="1" destOrd="0" presId="urn:microsoft.com/office/officeart/2005/8/layout/hierarchy1"/>
    <dgm:cxn modelId="{DD51EF41-FE78-46CD-AEDF-2F1CB3D0A82B}" type="presParOf" srcId="{9EFDCE40-A09A-43F1-BD80-B007153620A8}" destId="{62CCCF8B-8718-4EAF-A510-BA6191857F4F}" srcOrd="0" destOrd="0" presId="urn:microsoft.com/office/officeart/2005/8/layout/hierarchy1"/>
    <dgm:cxn modelId="{32F6D977-C6F1-4004-80B0-9D1ED3E9CB6F}" type="presParOf" srcId="{62CCCF8B-8718-4EAF-A510-BA6191857F4F}" destId="{049AE361-2F1F-42FE-B216-739553C080DC}" srcOrd="0" destOrd="0" presId="urn:microsoft.com/office/officeart/2005/8/layout/hierarchy1"/>
    <dgm:cxn modelId="{A55D536B-C076-4C03-99F5-96FD76483C76}" type="presParOf" srcId="{62CCCF8B-8718-4EAF-A510-BA6191857F4F}" destId="{D2C68B26-891C-4F02-9172-FD9C2E5EB4A3}" srcOrd="1" destOrd="0" presId="urn:microsoft.com/office/officeart/2005/8/layout/hierarchy1"/>
    <dgm:cxn modelId="{54C6BFCE-5EE6-41BD-B291-731791F840F8}" type="presParOf" srcId="{9EFDCE40-A09A-43F1-BD80-B007153620A8}" destId="{69CBC491-934F-4F62-8B06-264237CD7AAB}" srcOrd="1" destOrd="0" presId="urn:microsoft.com/office/officeart/2005/8/layout/hierarchy1"/>
    <dgm:cxn modelId="{09ACAFD6-FC30-4156-984F-FB8F97C3AB4B}" type="presParOf" srcId="{D8A50634-9880-47F2-ADCE-177AB629A7D8}" destId="{76C9865B-AD2E-48A4-AB00-397845F87A3A}" srcOrd="2" destOrd="0" presId="urn:microsoft.com/office/officeart/2005/8/layout/hierarchy1"/>
    <dgm:cxn modelId="{0AE6EB39-E1C3-42AF-894F-14680E60E587}" type="presParOf" srcId="{76C9865B-AD2E-48A4-AB00-397845F87A3A}" destId="{BAB316A6-A261-47BE-9538-BE4C37A130EA}" srcOrd="0" destOrd="0" presId="urn:microsoft.com/office/officeart/2005/8/layout/hierarchy1"/>
    <dgm:cxn modelId="{413D1BC6-61CD-4828-A3F2-79FFFB70D670}" type="presParOf" srcId="{BAB316A6-A261-47BE-9538-BE4C37A130EA}" destId="{F1975726-925B-4AE4-B380-B0E5E3C717A9}" srcOrd="0" destOrd="0" presId="urn:microsoft.com/office/officeart/2005/8/layout/hierarchy1"/>
    <dgm:cxn modelId="{69F4C949-19C5-4832-B6E5-4754156EF748}" type="presParOf" srcId="{BAB316A6-A261-47BE-9538-BE4C37A130EA}" destId="{2078F580-0EB8-4823-BFEC-7EB4DE5DEF7B}" srcOrd="1" destOrd="0" presId="urn:microsoft.com/office/officeart/2005/8/layout/hierarchy1"/>
    <dgm:cxn modelId="{C4A94528-B1A4-4A3E-8EBB-7C7DB99B664B}" type="presParOf" srcId="{76C9865B-AD2E-48A4-AB00-397845F87A3A}" destId="{DC420E58-C496-4534-8199-873E892692E9}" srcOrd="1" destOrd="0" presId="urn:microsoft.com/office/officeart/2005/8/layout/hierarchy1"/>
    <dgm:cxn modelId="{26FCE27F-0E76-4278-8F60-C1116F3B6B7B}" type="presParOf" srcId="{D8A50634-9880-47F2-ADCE-177AB629A7D8}" destId="{EACC2A94-F71D-4CAD-8A2B-32F0939D0A12}" srcOrd="3" destOrd="0" presId="urn:microsoft.com/office/officeart/2005/8/layout/hierarchy1"/>
    <dgm:cxn modelId="{CA7FC440-889F-4785-81F5-7F3E6FC3CE3D}" type="presParOf" srcId="{EACC2A94-F71D-4CAD-8A2B-32F0939D0A12}" destId="{89DDDE97-B8D8-4F44-8282-55F324BA7F37}" srcOrd="0" destOrd="0" presId="urn:microsoft.com/office/officeart/2005/8/layout/hierarchy1"/>
    <dgm:cxn modelId="{CB3BB0F7-0089-4DAD-94AE-05EE86FCBB7E}" type="presParOf" srcId="{89DDDE97-B8D8-4F44-8282-55F324BA7F37}" destId="{4D3EF383-DB14-448D-8181-020A24E76FF8}" srcOrd="0" destOrd="0" presId="urn:microsoft.com/office/officeart/2005/8/layout/hierarchy1"/>
    <dgm:cxn modelId="{AB617EFE-2CA3-43F0-9C59-376A133744F1}" type="presParOf" srcId="{89DDDE97-B8D8-4F44-8282-55F324BA7F37}" destId="{ABBE951E-1862-41CF-9B03-46CF5633D7A8}" srcOrd="1" destOrd="0" presId="urn:microsoft.com/office/officeart/2005/8/layout/hierarchy1"/>
    <dgm:cxn modelId="{C27A2549-9750-4F55-BD59-D18D0F30FDF0}" type="presParOf" srcId="{EACC2A94-F71D-4CAD-8A2B-32F0939D0A12}" destId="{8E716986-50E3-4F8B-8C50-FDE97DB06C5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88FCC1-DBA2-47B0-B605-127CFD2B63BF}">
      <dsp:nvSpPr>
        <dsp:cNvPr id="0" name=""/>
        <dsp:cNvSpPr/>
      </dsp:nvSpPr>
      <dsp:spPr>
        <a:xfrm>
          <a:off x="2367" y="610851"/>
          <a:ext cx="1690646" cy="10735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6096AF-F3D3-4639-AA88-283CA2A76ED4}">
      <dsp:nvSpPr>
        <dsp:cNvPr id="0" name=""/>
        <dsp:cNvSpPr/>
      </dsp:nvSpPr>
      <dsp:spPr>
        <a:xfrm>
          <a:off x="190217" y="789308"/>
          <a:ext cx="1690646" cy="107356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Disability Services</a:t>
          </a:r>
        </a:p>
      </dsp:txBody>
      <dsp:txXfrm>
        <a:off x="221660" y="820751"/>
        <a:ext cx="1627760" cy="1010674"/>
      </dsp:txXfrm>
    </dsp:sp>
    <dsp:sp modelId="{049AE361-2F1F-42FE-B216-739553C080DC}">
      <dsp:nvSpPr>
        <dsp:cNvPr id="0" name=""/>
        <dsp:cNvSpPr/>
      </dsp:nvSpPr>
      <dsp:spPr>
        <a:xfrm>
          <a:off x="2068714" y="610851"/>
          <a:ext cx="1690646" cy="10735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C68B26-891C-4F02-9172-FD9C2E5EB4A3}">
      <dsp:nvSpPr>
        <dsp:cNvPr id="0" name=""/>
        <dsp:cNvSpPr/>
      </dsp:nvSpPr>
      <dsp:spPr>
        <a:xfrm>
          <a:off x="2256563" y="789308"/>
          <a:ext cx="1690646" cy="107356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Learning Commons</a:t>
          </a:r>
        </a:p>
      </dsp:txBody>
      <dsp:txXfrm>
        <a:off x="2288006" y="820751"/>
        <a:ext cx="1627760" cy="1010674"/>
      </dsp:txXfrm>
    </dsp:sp>
    <dsp:sp modelId="{F1975726-925B-4AE4-B380-B0E5E3C717A9}">
      <dsp:nvSpPr>
        <dsp:cNvPr id="0" name=""/>
        <dsp:cNvSpPr/>
      </dsp:nvSpPr>
      <dsp:spPr>
        <a:xfrm>
          <a:off x="4135060" y="521627"/>
          <a:ext cx="1690646" cy="10735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78F580-0EB8-4823-BFEC-7EB4DE5DEF7B}">
      <dsp:nvSpPr>
        <dsp:cNvPr id="0" name=""/>
        <dsp:cNvSpPr/>
      </dsp:nvSpPr>
      <dsp:spPr>
        <a:xfrm>
          <a:off x="4322909" y="700084"/>
          <a:ext cx="1690646" cy="107356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Academic Advising</a:t>
          </a:r>
        </a:p>
      </dsp:txBody>
      <dsp:txXfrm>
        <a:off x="4354352" y="731527"/>
        <a:ext cx="1627760" cy="1010674"/>
      </dsp:txXfrm>
    </dsp:sp>
    <dsp:sp modelId="{4D3EF383-DB14-448D-8181-020A24E76FF8}">
      <dsp:nvSpPr>
        <dsp:cNvPr id="0" name=""/>
        <dsp:cNvSpPr/>
      </dsp:nvSpPr>
      <dsp:spPr>
        <a:xfrm>
          <a:off x="6201406" y="610851"/>
          <a:ext cx="1690646" cy="10735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BE951E-1862-41CF-9B03-46CF5633D7A8}">
      <dsp:nvSpPr>
        <dsp:cNvPr id="0" name=""/>
        <dsp:cNvSpPr/>
      </dsp:nvSpPr>
      <dsp:spPr>
        <a:xfrm>
          <a:off x="6389256" y="789308"/>
          <a:ext cx="1690646" cy="107356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CWU Brooks Library</a:t>
          </a:r>
        </a:p>
      </dsp:txBody>
      <dsp:txXfrm>
        <a:off x="6420699" y="820751"/>
        <a:ext cx="1627760" cy="101067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3" y="1"/>
            <a:ext cx="3043343" cy="467072"/>
          </a:xfrm>
          <a:prstGeom prst="rect">
            <a:avLst/>
          </a:prstGeom>
        </p:spPr>
        <p:txBody>
          <a:bodyPr vert="horz" lIns="93324" tIns="46662" rIns="93324" bIns="46662" rtlCol="0"/>
          <a:lstStyle>
            <a:lvl1pPr algn="r">
              <a:defRPr sz="1200"/>
            </a:lvl1pPr>
          </a:lstStyle>
          <a:p>
            <a:fld id="{ED9A68CC-2349-4CBF-91E6-9E5C6209066B}" type="datetimeFigureOut">
              <a:rPr lang="en-US" smtClean="0"/>
              <a:t>8/4/2025</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3"/>
            <a:ext cx="5618480" cy="3665459"/>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3" y="8842030"/>
            <a:ext cx="3043343" cy="467071"/>
          </a:xfrm>
          <a:prstGeom prst="rect">
            <a:avLst/>
          </a:prstGeom>
        </p:spPr>
        <p:txBody>
          <a:bodyPr vert="horz" lIns="93324" tIns="46662" rIns="93324" bIns="46662" rtlCol="0" anchor="b"/>
          <a:lstStyle>
            <a:lvl1pPr algn="r">
              <a:defRPr sz="1200"/>
            </a:lvl1pPr>
          </a:lstStyle>
          <a:p>
            <a:fld id="{9E26237C-0BAD-4A90-9EE3-DDD81C12A502}" type="slidenum">
              <a:rPr lang="en-US" smtClean="0"/>
              <a:t>‹#›</a:t>
            </a:fld>
            <a:endParaRPr lang="en-US"/>
          </a:p>
        </p:txBody>
      </p:sp>
    </p:spTree>
    <p:extLst>
      <p:ext uri="{BB962C8B-B14F-4D97-AF65-F5344CB8AC3E}">
        <p14:creationId xmlns:p14="http://schemas.microsoft.com/office/powerpoint/2010/main" val="3137608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Please sit in the front half and near someone. We will be starting with some collaboration time.  </a:t>
            </a:r>
          </a:p>
          <a:p>
            <a:endParaRPr lang="en-US" dirty="0"/>
          </a:p>
          <a:p>
            <a:r>
              <a:rPr lang="en-US" dirty="0"/>
              <a:t>Hola Bienvenido Mi </a:t>
            </a:r>
            <a:r>
              <a:rPr lang="en-US" dirty="0" err="1"/>
              <a:t>llamo</a:t>
            </a:r>
            <a:r>
              <a:rPr lang="en-US" dirty="0"/>
              <a:t> Jon Salazar (</a:t>
            </a:r>
            <a:r>
              <a:rPr lang="en-US" dirty="0" err="1"/>
              <a:t>el</a:t>
            </a:r>
            <a:r>
              <a:rPr lang="en-US" dirty="0"/>
              <a:t>/</a:t>
            </a:r>
            <a:r>
              <a:rPr lang="en-US" dirty="0" err="1"/>
              <a:t>ello</a:t>
            </a:r>
            <a:r>
              <a:rPr lang="en-US" dirty="0"/>
              <a:t>/</a:t>
            </a:r>
            <a:r>
              <a:rPr lang="en-US" dirty="0" err="1"/>
              <a:t>ellos</a:t>
            </a:r>
            <a:r>
              <a:rPr lang="en-US" dirty="0"/>
              <a:t>) </a:t>
            </a:r>
            <a:r>
              <a:rPr lang="en-US" dirty="0" err="1"/>
              <a:t>yo</a:t>
            </a:r>
            <a:r>
              <a:rPr lang="en-US" dirty="0"/>
              <a:t> </a:t>
            </a:r>
            <a:r>
              <a:rPr lang="en-US" dirty="0" err="1"/>
              <a:t>estoy</a:t>
            </a:r>
            <a:r>
              <a:rPr lang="en-US" dirty="0"/>
              <a:t> </a:t>
            </a:r>
            <a:r>
              <a:rPr lang="en-US" dirty="0" err="1"/>
              <a:t>coordinador</a:t>
            </a:r>
            <a:r>
              <a:rPr lang="en-US" dirty="0"/>
              <a:t> de </a:t>
            </a:r>
            <a:r>
              <a:rPr lang="en-US" dirty="0" err="1"/>
              <a:t>alcance</a:t>
            </a:r>
            <a:r>
              <a:rPr lang="en-US" dirty="0"/>
              <a:t> para CWU’s College in the High School. If you have any questions about today’s presentation, please email jonathan.salazar@cwu.edu or HSPartnerships@cwu.edu. </a:t>
            </a:r>
          </a:p>
          <a:p>
            <a:endParaRPr lang="en-US" dirty="0"/>
          </a:p>
          <a:p>
            <a:r>
              <a:rPr lang="en-US" dirty="0"/>
              <a:t>A little about me: </a:t>
            </a:r>
          </a:p>
          <a:p>
            <a:endParaRPr lang="en-US" dirty="0"/>
          </a:p>
          <a:p>
            <a:r>
              <a:rPr lang="en-US" dirty="0"/>
              <a:t>Soy </a:t>
            </a:r>
            <a:r>
              <a:rPr lang="en-US" dirty="0" err="1"/>
              <a:t>nieto</a:t>
            </a:r>
            <a:r>
              <a:rPr lang="en-US" dirty="0"/>
              <a:t> de dos </a:t>
            </a:r>
            <a:r>
              <a:rPr lang="en-US" dirty="0" err="1"/>
              <a:t>inmigrantes</a:t>
            </a:r>
            <a:r>
              <a:rPr lang="en-US" dirty="0"/>
              <a:t> </a:t>
            </a:r>
            <a:r>
              <a:rPr lang="en-US" dirty="0" err="1"/>
              <a:t>trabajados</a:t>
            </a:r>
            <a:r>
              <a:rPr lang="en-US" dirty="0"/>
              <a:t> y </a:t>
            </a:r>
            <a:r>
              <a:rPr lang="en-US" dirty="0" err="1"/>
              <a:t>el</a:t>
            </a:r>
            <a:r>
              <a:rPr lang="en-US" dirty="0"/>
              <a:t> </a:t>
            </a:r>
            <a:r>
              <a:rPr lang="en-US" dirty="0" err="1"/>
              <a:t>hijo</a:t>
            </a:r>
            <a:r>
              <a:rPr lang="en-US" dirty="0"/>
              <a:t> de dos maestros de </a:t>
            </a:r>
            <a:r>
              <a:rPr lang="en-US" dirty="0" err="1"/>
              <a:t>escuela</a:t>
            </a:r>
            <a:r>
              <a:rPr lang="en-US" dirty="0"/>
              <a:t> publica/ I am the grandson of two hardworking immigrants and the son of two public school teachers. I can’t tell you how many Sundays I spent at school, running the copier and helping them assemble packets for the upcoming week. I’ve lived my whole life in Washington, I grew up in the Yakima Valley and earned my AA-DTA through Running Start at Yakima Valley College in June 2021. I then moved to Bellingham and graduated from Western Washington University with a B.A. in Public Relations. In October 2024, I attended the annual NACEP Conference in Orlando, FL. The National Alliance of Concurrent Enrollment Partnerships is our national accrediting organization. I have been working for CWU </a:t>
            </a:r>
            <a:r>
              <a:rPr lang="en-US" dirty="0" err="1"/>
              <a:t>CiHS</a:t>
            </a:r>
            <a:r>
              <a:rPr lang="en-US" dirty="0"/>
              <a:t> since February 2024. </a:t>
            </a:r>
          </a:p>
        </p:txBody>
      </p:sp>
      <p:sp>
        <p:nvSpPr>
          <p:cNvPr id="4" name="Slide Number Placeholder 3"/>
          <p:cNvSpPr>
            <a:spLocks noGrp="1"/>
          </p:cNvSpPr>
          <p:nvPr>
            <p:ph type="sldNum" sz="quarter" idx="5"/>
          </p:nvPr>
        </p:nvSpPr>
        <p:spPr/>
        <p:txBody>
          <a:bodyPr/>
          <a:lstStyle/>
          <a:p>
            <a:fld id="{9E26237C-0BAD-4A90-9EE3-DDD81C12A502}" type="slidenum">
              <a:rPr lang="en-US" smtClean="0"/>
              <a:t>1</a:t>
            </a:fld>
            <a:endParaRPr lang="en-US"/>
          </a:p>
        </p:txBody>
      </p:sp>
    </p:spTree>
    <p:extLst>
      <p:ext uri="{BB962C8B-B14F-4D97-AF65-F5344CB8AC3E}">
        <p14:creationId xmlns:p14="http://schemas.microsoft.com/office/powerpoint/2010/main" val="2081583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are the differences between your two accounts?</a:t>
            </a:r>
          </a:p>
          <a:p>
            <a:endParaRPr lang="en-US" dirty="0"/>
          </a:p>
          <a:p>
            <a:r>
              <a:rPr lang="en-US" dirty="0"/>
              <a:t>In your </a:t>
            </a:r>
            <a:r>
              <a:rPr lang="en-US" dirty="0" err="1"/>
              <a:t>CiHS</a:t>
            </a:r>
            <a:r>
              <a:rPr lang="en-US" dirty="0"/>
              <a:t> Account you can view section requests which let us know what classes you're teaching the upcoming term. Before registration opens make sure your upload your course syllabi and add your class schedule so your liaison knows when to schedule observations. You can also view all the students who signed up for you class during the registration window. When we say check your rosters during the registration window, this is what we’re talking about. Your CiHS.cwu.edu platform is where students register, and you watch your roster grow and progress in real time. This is where you did the teacher application. You will also submit withdrawal requests on behalf of students. </a:t>
            </a:r>
          </a:p>
          <a:p>
            <a:endParaRPr lang="en-US" dirty="0"/>
          </a:p>
          <a:p>
            <a:r>
              <a:rPr lang="en-US" b="0" baseline="0" dirty="0"/>
              <a:t>Your Faculty MyCWU account allow you to view your official class roster, it’s important to catch any errors while class is still in session. After registration ends and our office confirms enrollment we will ask you to check your permanent roster. You will have to enter grades for every student in your permanent roster. Be mindful of entering grades promptly, especially for graduating seniors who are requesting their official transcripts. </a:t>
            </a:r>
          </a:p>
          <a:p>
            <a:r>
              <a:rPr lang="en-US" b="0" baseline="0" dirty="0"/>
              <a:t>You’ll only have access while you have a course running.. </a:t>
            </a:r>
          </a:p>
          <a:p>
            <a:endParaRPr lang="en-US" dirty="0"/>
          </a:p>
          <a:p>
            <a:r>
              <a:rPr lang="en-US" dirty="0"/>
              <a:t>You’ll need to have your MyCWU up and going before you can access your CiHS.cwu.edu account.  And to do that you’ll need to get the multi-factor authentication connected. Please refer to the Faculty MyCWU and Multi Factor Authentication in the Instructor Participation Guide on our website.  </a:t>
            </a:r>
          </a:p>
          <a:p>
            <a:endParaRPr lang="en-US" dirty="0"/>
          </a:p>
          <a:p>
            <a:r>
              <a:rPr lang="en-US" dirty="0"/>
              <a:t>Please note that you will not receive your MyCWU credentials until after your first course is built and uploaded into CiHS.CWU.EDU. Our office will email you your MyCWU credentials with instructions on how to activate your MYCWU account. </a:t>
            </a:r>
          </a:p>
        </p:txBody>
      </p:sp>
      <p:sp>
        <p:nvSpPr>
          <p:cNvPr id="4" name="Slide Number Placeholder 3"/>
          <p:cNvSpPr>
            <a:spLocks noGrp="1"/>
          </p:cNvSpPr>
          <p:nvPr>
            <p:ph type="sldNum" sz="quarter" idx="5"/>
          </p:nvPr>
        </p:nvSpPr>
        <p:spPr/>
        <p:txBody>
          <a:bodyPr/>
          <a:lstStyle/>
          <a:p>
            <a:fld id="{9E26237C-0BAD-4A90-9EE3-DDD81C12A502}" type="slidenum">
              <a:rPr lang="en-US" smtClean="0"/>
              <a:t>10</a:t>
            </a:fld>
            <a:endParaRPr lang="en-US"/>
          </a:p>
        </p:txBody>
      </p:sp>
    </p:spTree>
    <p:extLst>
      <p:ext uri="{BB962C8B-B14F-4D97-AF65-F5344CB8AC3E}">
        <p14:creationId xmlns:p14="http://schemas.microsoft.com/office/powerpoint/2010/main" val="3197308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17E79-486A-F881-11E9-DB3F99D221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B0539F-5818-05BA-5DEF-24E0408BE9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02E2ED-D69E-994E-4226-C95D052474DB}"/>
              </a:ext>
            </a:extLst>
          </p:cNvPr>
          <p:cNvSpPr>
            <a:spLocks noGrp="1"/>
          </p:cNvSpPr>
          <p:nvPr>
            <p:ph type="body" idx="1"/>
          </p:nvPr>
        </p:nvSpPr>
        <p:spPr/>
        <p:txBody>
          <a:bodyPr/>
          <a:lstStyle/>
          <a:p>
            <a:r>
              <a:rPr lang="en-US" dirty="0"/>
              <a:t>As you’ll soon learn we talk A LOT about rosters. Teachers you have two rosters one in each account. On your CIHS account you’ll see all students who have applied. Please note not every student on this roster may receive a CWU credit or grade.  Please check this roster during the registration window to make sure students sign up for college credit. </a:t>
            </a:r>
          </a:p>
          <a:p>
            <a:endParaRPr lang="en-US" dirty="0"/>
          </a:p>
          <a:p>
            <a:r>
              <a:rPr lang="en-US" dirty="0"/>
              <a:t>Your MYCWU roster will list all REGISTERED students. You will have to enter a final grade for these students. Check this roster after we’ve processed all student enrollments and email you “does everything look right?” Check your MYCWU roster are there students that are missing or should not be listed? It’s better to address things in a timely manner before we miss deadlines and corrections become harder. Make sure you also check this roster before withdrawal deadlines. </a:t>
            </a:r>
          </a:p>
        </p:txBody>
      </p:sp>
      <p:sp>
        <p:nvSpPr>
          <p:cNvPr id="4" name="Slide Number Placeholder 3">
            <a:extLst>
              <a:ext uri="{FF2B5EF4-FFF2-40B4-BE49-F238E27FC236}">
                <a16:creationId xmlns:a16="http://schemas.microsoft.com/office/drawing/2014/main" id="{EF99FE1D-93E2-BFBC-2886-9E24F0033440}"/>
              </a:ext>
            </a:extLst>
          </p:cNvPr>
          <p:cNvSpPr>
            <a:spLocks noGrp="1"/>
          </p:cNvSpPr>
          <p:nvPr>
            <p:ph type="sldNum" sz="quarter" idx="5"/>
          </p:nvPr>
        </p:nvSpPr>
        <p:spPr/>
        <p:txBody>
          <a:bodyPr/>
          <a:lstStyle/>
          <a:p>
            <a:fld id="{9E26237C-0BAD-4A90-9EE3-DDD81C12A502}" type="slidenum">
              <a:rPr lang="en-US" smtClean="0"/>
              <a:t>11</a:t>
            </a:fld>
            <a:endParaRPr lang="en-US"/>
          </a:p>
        </p:txBody>
      </p:sp>
    </p:spTree>
    <p:extLst>
      <p:ext uri="{BB962C8B-B14F-4D97-AF65-F5344CB8AC3E}">
        <p14:creationId xmlns:p14="http://schemas.microsoft.com/office/powerpoint/2010/main" val="1564383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have  some background and context about our program, let’s dive into the logistics. </a:t>
            </a:r>
          </a:p>
        </p:txBody>
      </p:sp>
      <p:sp>
        <p:nvSpPr>
          <p:cNvPr id="4" name="Slide Number Placeholder 3"/>
          <p:cNvSpPr>
            <a:spLocks noGrp="1"/>
          </p:cNvSpPr>
          <p:nvPr>
            <p:ph type="sldNum" sz="quarter" idx="5"/>
          </p:nvPr>
        </p:nvSpPr>
        <p:spPr/>
        <p:txBody>
          <a:bodyPr/>
          <a:lstStyle/>
          <a:p>
            <a:fld id="{9E26237C-0BAD-4A90-9EE3-DDD81C12A502}" type="slidenum">
              <a:rPr lang="en-US" smtClean="0"/>
              <a:t>12</a:t>
            </a:fld>
            <a:endParaRPr lang="en-US"/>
          </a:p>
        </p:txBody>
      </p:sp>
    </p:spTree>
    <p:extLst>
      <p:ext uri="{BB962C8B-B14F-4D97-AF65-F5344CB8AC3E}">
        <p14:creationId xmlns:p14="http://schemas.microsoft.com/office/powerpoint/2010/main" val="300982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should have all completed your Biographical data form sent to you by Dr. Kyle Carrigan, if you haven’t completed it yet, please do so when you get back home. </a:t>
            </a:r>
          </a:p>
          <a:p>
            <a:endParaRPr lang="en-US" dirty="0"/>
          </a:p>
          <a:p>
            <a:r>
              <a:rPr lang="en-US" dirty="0"/>
              <a:t>If you are only teaching one subject you will complete your required SI session today. If you are planning to teach multiple subjects: Math/Physics, English/Humanities, PE/Public Health you will need to attend keep attending SI until you’ve met with ALL your new academic liaisons. </a:t>
            </a:r>
            <a:r>
              <a:rPr lang="en-US" b="1" dirty="0"/>
              <a:t>Clap if you are approved for more than one discipline. Mention double dip rule (one subject per SI date). Clap if you already attended 5/17. If you don’t have your second or other discipline slot scheduled, please send me an email. I will try to schedule you into your required session, but several dates have reached capacity. </a:t>
            </a:r>
          </a:p>
          <a:p>
            <a:endParaRPr lang="en-US" dirty="0"/>
          </a:p>
          <a:p>
            <a:r>
              <a:rPr lang="en-US" dirty="0"/>
              <a:t>Reminder you have until June 27</a:t>
            </a:r>
            <a:r>
              <a:rPr lang="en-US" baseline="30000" dirty="0"/>
              <a:t>th</a:t>
            </a:r>
            <a:r>
              <a:rPr lang="en-US" dirty="0"/>
              <a:t> to complete the canvas course quiz. You will be sent another course later in the Summer so you maintain access to the Canvas course as a resource. You will not have to complete the quiz twice. </a:t>
            </a:r>
          </a:p>
        </p:txBody>
      </p:sp>
      <p:sp>
        <p:nvSpPr>
          <p:cNvPr id="4" name="Slide Number Placeholder 3"/>
          <p:cNvSpPr>
            <a:spLocks noGrp="1"/>
          </p:cNvSpPr>
          <p:nvPr>
            <p:ph type="sldNum" sz="quarter" idx="5"/>
          </p:nvPr>
        </p:nvSpPr>
        <p:spPr/>
        <p:txBody>
          <a:bodyPr/>
          <a:lstStyle/>
          <a:p>
            <a:fld id="{9E26237C-0BAD-4A90-9EE3-DDD81C12A502}" type="slidenum">
              <a:rPr lang="en-US" smtClean="0"/>
              <a:t>13</a:t>
            </a:fld>
            <a:endParaRPr lang="en-US"/>
          </a:p>
        </p:txBody>
      </p:sp>
    </p:spTree>
    <p:extLst>
      <p:ext uri="{BB962C8B-B14F-4D97-AF65-F5344CB8AC3E}">
        <p14:creationId xmlns:p14="http://schemas.microsoft.com/office/powerpoint/2010/main" val="4109528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early stage of planning for CIHS at your school. I encourage you to have a quick 20-45min quarterly meeting with your admin, registrar, counselor, possibly teachers and really plan out. When are you offering courses? When will students need to test? Will they need a prior course? Make sure you are closely working with your </a:t>
            </a:r>
            <a:r>
              <a:rPr lang="en-US" dirty="0" err="1"/>
              <a:t>cihs</a:t>
            </a:r>
            <a:r>
              <a:rPr lang="en-US" dirty="0"/>
              <a:t> team. </a:t>
            </a:r>
          </a:p>
          <a:p>
            <a:endParaRPr lang="en-US" dirty="0"/>
          </a:p>
          <a:p>
            <a:r>
              <a:rPr lang="en-US" dirty="0"/>
              <a:t>If you or your counselors/ admin/ registrar/ instructional coaches would like to schedule a virtual meeting and go over the teacher application requirements, I’d be happy to meet. Our staff is also available to meet virtually and share the application process with your team, possibly at a building meeting. </a:t>
            </a:r>
          </a:p>
          <a:p>
            <a:endParaRPr lang="en-US" dirty="0"/>
          </a:p>
          <a:p>
            <a:r>
              <a:rPr lang="en-US" dirty="0"/>
              <a:t>This planning should be happening the quarter before minimum if not a year out. Do you need to add teachers? What courses are you missing? </a:t>
            </a:r>
          </a:p>
          <a:p>
            <a:endParaRPr lang="en-US" dirty="0"/>
          </a:p>
          <a:p>
            <a:r>
              <a:rPr lang="en-US" dirty="0"/>
              <a:t>This should have ideally already happened for Fall if not this upcoming school year. Your district told you what courses you would be offering and you submitted an application to teach CWU courses. As you can see we offer many courses, over a hundred to choose from and your district decides how those credits are applied. Don’t be afraid to get creative to some limit. Obviously don’t say you’re teaching calculus and teach art instead. </a:t>
            </a:r>
          </a:p>
          <a:p>
            <a:endParaRPr lang="en-US" dirty="0"/>
          </a:p>
          <a:p>
            <a:endParaRPr lang="en-US" dirty="0"/>
          </a:p>
        </p:txBody>
      </p:sp>
      <p:sp>
        <p:nvSpPr>
          <p:cNvPr id="4" name="Slide Number Placeholder 3"/>
          <p:cNvSpPr>
            <a:spLocks noGrp="1"/>
          </p:cNvSpPr>
          <p:nvPr>
            <p:ph type="sldNum" sz="quarter" idx="5"/>
          </p:nvPr>
        </p:nvSpPr>
        <p:spPr/>
        <p:txBody>
          <a:bodyPr/>
          <a:lstStyle/>
          <a:p>
            <a:fld id="{9E26237C-0BAD-4A90-9EE3-DDD81C12A502}" type="slidenum">
              <a:rPr lang="en-US" smtClean="0"/>
              <a:t>14</a:t>
            </a:fld>
            <a:endParaRPr lang="en-US"/>
          </a:p>
        </p:txBody>
      </p:sp>
    </p:spTree>
    <p:extLst>
      <p:ext uri="{BB962C8B-B14F-4D97-AF65-F5344CB8AC3E}">
        <p14:creationId xmlns:p14="http://schemas.microsoft.com/office/powerpoint/2010/main" val="1034987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 generally need a C to enroll in the next CWU course although every department has different rules, it’s important to consult the Course Description and Prerequisite guide. Please familiar yourself with the prerequisites and how they are met and if you have any confusion, please ask. </a:t>
            </a:r>
          </a:p>
          <a:p>
            <a:endParaRPr lang="en-US" dirty="0"/>
          </a:p>
          <a:p>
            <a:pPr defTabSz="466618">
              <a:spcBef>
                <a:spcPct val="20000"/>
              </a:spcBef>
              <a:defRPr/>
            </a:pPr>
            <a:r>
              <a:rPr lang="en-US" dirty="0">
                <a:solidFill>
                  <a:prstClr val="black"/>
                </a:solidFill>
                <a:cs typeface="Calibri" panose="020F0502020204030204" pitchFamily="34" charset="0"/>
              </a:rPr>
              <a:t>If students don’t quite meet the prerequisite they may still be able to enroll in CWU courses. Disciplines in red offer “Contract of Understanding.” This is similar to a CWU professor writing a student in. This form found in CIHS.CWU.EDU is completed by the student and teacher before being uploaded by the counselor or the teacher if they do their own reviews. Again, every school is different. </a:t>
            </a:r>
          </a:p>
          <a:p>
            <a:pPr defTabSz="466618">
              <a:spcBef>
                <a:spcPct val="20000"/>
              </a:spcBef>
              <a:defRPr/>
            </a:pPr>
            <a:r>
              <a:rPr lang="en-US" dirty="0">
                <a:solidFill>
                  <a:prstClr val="black"/>
                </a:solidFill>
                <a:cs typeface="Calibri" panose="020F0502020204030204" pitchFamily="34" charset="0"/>
              </a:rPr>
              <a:t> </a:t>
            </a:r>
          </a:p>
          <a:p>
            <a:r>
              <a:rPr lang="en-US" dirty="0"/>
              <a:t>Go over Prerequisites</a:t>
            </a:r>
          </a:p>
          <a:p>
            <a:r>
              <a:rPr lang="en-US" dirty="0"/>
              <a:t>	</a:t>
            </a:r>
            <a:r>
              <a:rPr lang="en-US" b="0" baseline="0" dirty="0"/>
              <a:t>Students need to meet the PRE requisites before they register, this includes taking the English self placement survey or getting testing done. </a:t>
            </a:r>
            <a:endParaRPr lang="en-US" dirty="0"/>
          </a:p>
          <a:p>
            <a:pPr defTabSz="952462">
              <a:defRPr/>
            </a:pPr>
            <a:r>
              <a:rPr lang="en-US" dirty="0"/>
              <a:t>	</a:t>
            </a:r>
            <a:r>
              <a:rPr lang="en-US" b="0" baseline="0" dirty="0"/>
              <a:t>Prior coursework means college classes. Not high school classes. </a:t>
            </a:r>
            <a:r>
              <a:rPr lang="en-US" dirty="0"/>
              <a:t>Being seated in the class last year, but not enrolling for the CWU credit, means that they might not meet the prerequisite. </a:t>
            </a:r>
            <a:endParaRPr lang="en-US" b="0" baseline="0" dirty="0"/>
          </a:p>
          <a:p>
            <a:pPr defTabSz="952462">
              <a:defRPr/>
            </a:pPr>
            <a:r>
              <a:rPr lang="en-US" b="0" baseline="0" dirty="0"/>
              <a:t>	Testing scores are only accepted for certain math-based courses. </a:t>
            </a:r>
          </a:p>
          <a:p>
            <a:pPr defTabSz="952462">
              <a:defRPr/>
            </a:pPr>
            <a:r>
              <a:rPr lang="en-US" b="0" baseline="0" dirty="0"/>
              <a:t>	COUs for math, physics, world language and finance essentially allow instructors to “sign in” a student to their class.  Check with your liaison on COU requirements</a:t>
            </a:r>
          </a:p>
          <a:p>
            <a:pPr defTabSz="933237">
              <a:defRPr/>
            </a:pPr>
            <a:r>
              <a:rPr lang="en-US" dirty="0"/>
              <a:t>Work</a:t>
            </a:r>
            <a:r>
              <a:rPr lang="en-US" b="0" baseline="0" dirty="0"/>
              <a:t> with your school’s reviewers, probably a counselor or other admin who has access to student records, to make sure everyone has the information they need for the reviewer process. </a:t>
            </a:r>
          </a:p>
          <a:p>
            <a:pPr defTabSz="466618">
              <a:spcBef>
                <a:spcPct val="20000"/>
              </a:spcBef>
              <a:defRPr/>
            </a:pPr>
            <a:endParaRPr lang="en-US" dirty="0"/>
          </a:p>
        </p:txBody>
      </p:sp>
      <p:sp>
        <p:nvSpPr>
          <p:cNvPr id="4" name="Slide Number Placeholder 3"/>
          <p:cNvSpPr>
            <a:spLocks noGrp="1"/>
          </p:cNvSpPr>
          <p:nvPr>
            <p:ph type="sldNum" sz="quarter" idx="5"/>
          </p:nvPr>
        </p:nvSpPr>
        <p:spPr/>
        <p:txBody>
          <a:bodyPr/>
          <a:lstStyle/>
          <a:p>
            <a:fld id="{06DFA6BC-209B-42C9-A3F2-6E7645DD69C3}" type="slidenum">
              <a:rPr lang="en-US" smtClean="0"/>
              <a:t>15</a:t>
            </a:fld>
            <a:endParaRPr lang="en-US"/>
          </a:p>
        </p:txBody>
      </p:sp>
    </p:spTree>
    <p:extLst>
      <p:ext uri="{BB962C8B-B14F-4D97-AF65-F5344CB8AC3E}">
        <p14:creationId xmlns:p14="http://schemas.microsoft.com/office/powerpoint/2010/main" val="1564161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Clap if you’re teaching English. </a:t>
            </a:r>
          </a:p>
          <a:p>
            <a:endParaRPr lang="en-US" dirty="0"/>
          </a:p>
          <a:p>
            <a:r>
              <a:rPr lang="en-US" dirty="0"/>
              <a:t>Your students will receive an email after they complete the self-placement survey giving them a recommendation of AWI or Stretch. AWI means they’re ready to take ENG 101, whereas Stretch means that they may not be as ready for this course. Please note a student can register for ENG 101 with either recommendation but it’s important to have a conversation with your student to ensure they are ready for the rigor of ENG 101. What support and resources can they access?</a:t>
            </a:r>
          </a:p>
          <a:p>
            <a:endParaRPr lang="en-US" dirty="0"/>
          </a:p>
          <a:p>
            <a:endParaRPr lang="en-US" dirty="0"/>
          </a:p>
          <a:p>
            <a:r>
              <a:rPr lang="en-US" dirty="0"/>
              <a:t>When taking the English survey, many students mistakenly don’t finish. The picture on the top right is not the completion page. Notice the bottom line “Do you accept and agree with this recommendation”  Students must answer yes and either select AWI or Stretch. Again if a student scores a stretch they can still enroll in ENG 101. </a:t>
            </a:r>
          </a:p>
        </p:txBody>
      </p:sp>
      <p:sp>
        <p:nvSpPr>
          <p:cNvPr id="4" name="Slide Number Placeholder 3"/>
          <p:cNvSpPr>
            <a:spLocks noGrp="1"/>
          </p:cNvSpPr>
          <p:nvPr>
            <p:ph type="sldNum" sz="quarter" idx="5"/>
          </p:nvPr>
        </p:nvSpPr>
        <p:spPr/>
        <p:txBody>
          <a:bodyPr/>
          <a:lstStyle/>
          <a:p>
            <a:fld id="{9E26237C-0BAD-4A90-9EE3-DDD81C12A502}" type="slidenum">
              <a:rPr lang="en-US" smtClean="0"/>
              <a:t>16</a:t>
            </a:fld>
            <a:endParaRPr lang="en-US"/>
          </a:p>
        </p:txBody>
      </p:sp>
    </p:spTree>
    <p:extLst>
      <p:ext uri="{BB962C8B-B14F-4D97-AF65-F5344CB8AC3E}">
        <p14:creationId xmlns:p14="http://schemas.microsoft.com/office/powerpoint/2010/main" val="34238402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ln w="0"/>
                <a:solidFill>
                  <a:prstClr val="black"/>
                </a:solidFill>
              </a:rPr>
              <a:t>Clap if you are a Math teacher. </a:t>
            </a:r>
          </a:p>
          <a:p>
            <a:pPr defTabSz="933237">
              <a:defRPr/>
            </a:pPr>
            <a:endParaRPr lang="en-US" dirty="0">
              <a:ln w="0"/>
              <a:solidFill>
                <a:prstClr val="black"/>
              </a:solidFill>
            </a:endParaRPr>
          </a:p>
          <a:p>
            <a:pPr defTabSz="933237">
              <a:defRPr/>
            </a:pPr>
            <a:r>
              <a:rPr lang="en-US" dirty="0">
                <a:ln w="0"/>
                <a:solidFill>
                  <a:prstClr val="black"/>
                </a:solidFill>
              </a:rPr>
              <a:t>Your High School can be set up as a CWU Accuplacer Next-Generation site. Remote Accuplacer Testing is also available. To get set up as an Accuplacer Testing location, please contact Bill Thelen. </a:t>
            </a:r>
          </a:p>
          <a:p>
            <a:endParaRPr lang="en-US" dirty="0"/>
          </a:p>
          <a:p>
            <a:r>
              <a:rPr lang="en-US" dirty="0"/>
              <a:t>Make sure your students take the Accuplacer NG Math exam.  </a:t>
            </a:r>
          </a:p>
          <a:p>
            <a:r>
              <a:rPr lang="en-US" dirty="0"/>
              <a:t>See the Course Descriptions and Prerequisites Guide, in your booklet, for specific scores needed for specific Math, Finance, or Physics courses. </a:t>
            </a:r>
          </a:p>
        </p:txBody>
      </p:sp>
      <p:sp>
        <p:nvSpPr>
          <p:cNvPr id="4" name="Slide Number Placeholder 3"/>
          <p:cNvSpPr>
            <a:spLocks noGrp="1"/>
          </p:cNvSpPr>
          <p:nvPr>
            <p:ph type="sldNum" sz="quarter" idx="5"/>
          </p:nvPr>
        </p:nvSpPr>
        <p:spPr/>
        <p:txBody>
          <a:bodyPr/>
          <a:lstStyle/>
          <a:p>
            <a:pPr defTabSz="933237">
              <a:defRPr/>
            </a:pPr>
            <a:fld id="{06DFA6BC-209B-42C9-A3F2-6E7645DD69C3}" type="slidenum">
              <a:rPr lang="en-US">
                <a:solidFill>
                  <a:prstClr val="black"/>
                </a:solidFill>
                <a:latin typeface="Calibri" panose="020F0502020204030204"/>
              </a:rPr>
              <a:pPr defTabSz="933237">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9295863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AA4E6-97C2-A3F2-01EB-C2FD7CD481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57410D-4E17-92DB-2D91-88478628EF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284B96-A23D-7D36-3240-87C371A1910F}"/>
              </a:ext>
            </a:extLst>
          </p:cNvPr>
          <p:cNvSpPr>
            <a:spLocks noGrp="1"/>
          </p:cNvSpPr>
          <p:nvPr>
            <p:ph type="body" idx="1"/>
          </p:nvPr>
        </p:nvSpPr>
        <p:spPr/>
        <p:txBody>
          <a:bodyPr/>
          <a:lstStyle/>
          <a:p>
            <a:r>
              <a:rPr lang="en-US" dirty="0"/>
              <a:t>You will receive an email containing a section request survey every term. That let’s our office know what courses you plan on teaching so we can build enough course sections. Even if you do not plan on teaching you must respond to the survey. We typically send these out the prior term. Since you were not with is in the Spring, once we confirm you’ve completed the canvas course my colleague Zane Morrison should be emailing you</a:t>
            </a:r>
            <a:r>
              <a:rPr lang="en-US" b="1" dirty="0"/>
              <a:t>. Check your booklet for the section request deadline. </a:t>
            </a:r>
          </a:p>
          <a:p>
            <a:endParaRPr lang="en-US" dirty="0"/>
          </a:p>
          <a:p>
            <a:r>
              <a:rPr lang="en-US" dirty="0"/>
              <a:t>Clap who is offering courses in the Fall.  Clap who doesn’t know yet when they’ll offer their first course? It’s okay if you don’t. This is still pretty new and you’ll have time with your liaison this afternoon to talk about curriculum. </a:t>
            </a:r>
          </a:p>
          <a:p>
            <a:endParaRPr lang="en-US" dirty="0"/>
          </a:p>
          <a:p>
            <a:r>
              <a:rPr lang="en-US" dirty="0"/>
              <a:t>Once we’ve received confirmation you plan to teach you will be emailed your MYCWU login credentials. Your account should be active 10 to 15 days before the registration window opens. </a:t>
            </a:r>
          </a:p>
          <a:p>
            <a:endParaRPr lang="en-US" dirty="0"/>
          </a:p>
          <a:p>
            <a:endParaRPr lang="en-US" dirty="0"/>
          </a:p>
        </p:txBody>
      </p:sp>
      <p:sp>
        <p:nvSpPr>
          <p:cNvPr id="4" name="Slide Number Placeholder 3">
            <a:extLst>
              <a:ext uri="{FF2B5EF4-FFF2-40B4-BE49-F238E27FC236}">
                <a16:creationId xmlns:a16="http://schemas.microsoft.com/office/drawing/2014/main" id="{1EC42059-C1CF-91A7-76CA-5E99258B9DDB}"/>
              </a:ext>
            </a:extLst>
          </p:cNvPr>
          <p:cNvSpPr>
            <a:spLocks noGrp="1"/>
          </p:cNvSpPr>
          <p:nvPr>
            <p:ph type="sldNum" sz="quarter" idx="5"/>
          </p:nvPr>
        </p:nvSpPr>
        <p:spPr/>
        <p:txBody>
          <a:bodyPr/>
          <a:lstStyle/>
          <a:p>
            <a:fld id="{9E26237C-0BAD-4A90-9EE3-DDD81C12A502}" type="slidenum">
              <a:rPr lang="en-US" smtClean="0"/>
              <a:t>18</a:t>
            </a:fld>
            <a:endParaRPr lang="en-US"/>
          </a:p>
        </p:txBody>
      </p:sp>
    </p:spTree>
    <p:extLst>
      <p:ext uri="{BB962C8B-B14F-4D97-AF65-F5344CB8AC3E}">
        <p14:creationId xmlns:p14="http://schemas.microsoft.com/office/powerpoint/2010/main" val="12530324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three to four week open registration period, check your active, real-time roster in CIHS.CWU.EDU. Make sure any student who wants to sign up for classes is on your roster in APPLIED or APPROVED status. Students MUST submit their </a:t>
            </a:r>
            <a:r>
              <a:rPr lang="en-US" dirty="0" err="1"/>
              <a:t>CiHS</a:t>
            </a:r>
            <a:r>
              <a:rPr lang="en-US" dirty="0"/>
              <a:t> application BEFORE the deadline. We do have a late application process but it requires a personal statement, additional forms and there is no guarantee the students is enrolled. Avoid late </a:t>
            </a:r>
            <a:r>
              <a:rPr lang="en-US" dirty="0" err="1"/>
              <a:t>registartions</a:t>
            </a:r>
            <a:r>
              <a:rPr lang="en-US" dirty="0"/>
              <a:t> by setting up internal deadlines at your school. </a:t>
            </a:r>
            <a:r>
              <a:rPr lang="en-US" b="1" dirty="0"/>
              <a:t>Let’s turn to page 5 in your booklet and use Fall as an example. </a:t>
            </a:r>
          </a:p>
          <a:p>
            <a:endParaRPr lang="en-US" dirty="0"/>
          </a:p>
          <a:p>
            <a:r>
              <a:rPr lang="en-US" dirty="0"/>
              <a:t>Parent consent is a separate part of the application and has it’s own deadline. Students can submit their application without parent/guardian consent. The consent deadline is typically a few weeks after the registration deadline. </a:t>
            </a:r>
          </a:p>
          <a:p>
            <a:endParaRPr lang="en-US" dirty="0"/>
          </a:p>
          <a:p>
            <a:r>
              <a:rPr lang="en-US" dirty="0"/>
              <a:t>Also consider having your students sign up in each class. Maybe counselors and/or administrators can help monitor students and create culture of taking dual credit classes. </a:t>
            </a:r>
          </a:p>
        </p:txBody>
      </p:sp>
      <p:sp>
        <p:nvSpPr>
          <p:cNvPr id="4" name="Slide Number Placeholder 3"/>
          <p:cNvSpPr>
            <a:spLocks noGrp="1"/>
          </p:cNvSpPr>
          <p:nvPr>
            <p:ph type="sldNum" sz="quarter" idx="5"/>
          </p:nvPr>
        </p:nvSpPr>
        <p:spPr/>
        <p:txBody>
          <a:bodyPr/>
          <a:lstStyle/>
          <a:p>
            <a:fld id="{9E26237C-0BAD-4A90-9EE3-DDD81C12A502}" type="slidenum">
              <a:rPr lang="en-US" smtClean="0"/>
              <a:t>19</a:t>
            </a:fld>
            <a:endParaRPr lang="en-US"/>
          </a:p>
        </p:txBody>
      </p:sp>
    </p:spTree>
    <p:extLst>
      <p:ext uri="{BB962C8B-B14F-4D97-AF65-F5344CB8AC3E}">
        <p14:creationId xmlns:p14="http://schemas.microsoft.com/office/powerpoint/2010/main" val="2497219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refresher on today’s agenda. After here, you will have the option to attend two different break out sessions. </a:t>
            </a:r>
          </a:p>
        </p:txBody>
      </p:sp>
      <p:sp>
        <p:nvSpPr>
          <p:cNvPr id="4" name="Slide Number Placeholder 3"/>
          <p:cNvSpPr>
            <a:spLocks noGrp="1"/>
          </p:cNvSpPr>
          <p:nvPr>
            <p:ph type="sldNum" sz="quarter" idx="5"/>
          </p:nvPr>
        </p:nvSpPr>
        <p:spPr/>
        <p:txBody>
          <a:bodyPr/>
          <a:lstStyle/>
          <a:p>
            <a:fld id="{9E26237C-0BAD-4A90-9EE3-DDD81C12A502}" type="slidenum">
              <a:rPr lang="en-US" smtClean="0"/>
              <a:t>2</a:t>
            </a:fld>
            <a:endParaRPr lang="en-US"/>
          </a:p>
        </p:txBody>
      </p:sp>
    </p:spTree>
    <p:extLst>
      <p:ext uri="{BB962C8B-B14F-4D97-AF65-F5344CB8AC3E}">
        <p14:creationId xmlns:p14="http://schemas.microsoft.com/office/powerpoint/2010/main" val="40411189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you continue to teach. </a:t>
            </a:r>
          </a:p>
          <a:p>
            <a:endParaRPr lang="en-US" dirty="0"/>
          </a:p>
          <a:p>
            <a:r>
              <a:rPr lang="en-US" b="0" baseline="0" dirty="0"/>
              <a:t>You will be observed by your liaison this upcoming school year. Take this opportunity to get some feedback and support.  Observations happen every two years or more often depending on academic department. Every third year you need to attend Summer Institute for professional development and meet with your liaison. </a:t>
            </a:r>
          </a:p>
          <a:p>
            <a:r>
              <a:rPr lang="en-US" b="0" baseline="0" dirty="0"/>
              <a:t>CWU strongly believes in Academic Freedom. That means that you can continue to use the textbooks, materials and delivery methods you favor best in your classroom, as long as you’ve aligned the curriculum learning outcomes with CWU and have liaison approval on your syllabus (which needs to happen every term you teach the CWU class). </a:t>
            </a:r>
          </a:p>
          <a:p>
            <a:endParaRPr lang="en-US" dirty="0"/>
          </a:p>
          <a:p>
            <a:endParaRPr lang="en-US" dirty="0"/>
          </a:p>
          <a:p>
            <a:r>
              <a:rPr lang="en-US" dirty="0"/>
              <a:t>And remember that any and all work a student does during a term may be incorporated into the grade for the course. </a:t>
            </a:r>
          </a:p>
          <a:p>
            <a:endParaRPr lang="en-US" dirty="0"/>
          </a:p>
          <a:p>
            <a:r>
              <a:rPr lang="en-US" dirty="0"/>
              <a:t>Before we get into the registration process, I’d like to go over the benefits of </a:t>
            </a:r>
            <a:r>
              <a:rPr lang="en-US" dirty="0" err="1"/>
              <a:t>CiHS</a:t>
            </a:r>
            <a:r>
              <a:rPr lang="en-US" dirty="0"/>
              <a:t>. </a:t>
            </a:r>
          </a:p>
        </p:txBody>
      </p:sp>
      <p:sp>
        <p:nvSpPr>
          <p:cNvPr id="4" name="Slide Number Placeholder 3"/>
          <p:cNvSpPr>
            <a:spLocks noGrp="1"/>
          </p:cNvSpPr>
          <p:nvPr>
            <p:ph type="sldNum" sz="quarter" idx="5"/>
          </p:nvPr>
        </p:nvSpPr>
        <p:spPr/>
        <p:txBody>
          <a:bodyPr/>
          <a:lstStyle/>
          <a:p>
            <a:fld id="{9E26237C-0BAD-4A90-9EE3-DDD81C12A502}" type="slidenum">
              <a:rPr lang="en-US" smtClean="0"/>
              <a:t>20</a:t>
            </a:fld>
            <a:endParaRPr lang="en-US"/>
          </a:p>
        </p:txBody>
      </p:sp>
    </p:spTree>
    <p:extLst>
      <p:ext uri="{BB962C8B-B14F-4D97-AF65-F5344CB8AC3E}">
        <p14:creationId xmlns:p14="http://schemas.microsoft.com/office/powerpoint/2010/main" val="24365232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2462">
              <a:defRPr/>
            </a:pPr>
            <a:r>
              <a:rPr lang="en-US" b="0" dirty="0"/>
              <a:t>There are real benefits to enrolling in a CWU class, including financial, academic and personal. </a:t>
            </a:r>
          </a:p>
          <a:p>
            <a:r>
              <a:rPr lang="en-US" b="0" dirty="0"/>
              <a:t>Especially now, with public schools being able to offer CiHS courses at no cost to the student, the financial benefits are huge. </a:t>
            </a:r>
          </a:p>
          <a:p>
            <a:r>
              <a:rPr lang="en-US" b="0" dirty="0"/>
              <a:t>Students receive high rigor and both high school and CWU credit for the course.  They get ahead on the college plan and become a more attractive college applicant. </a:t>
            </a:r>
          </a:p>
          <a:p>
            <a:r>
              <a:rPr lang="en-US" b="0" dirty="0"/>
              <a:t>But just because a course is no-cost to the family, it doesn’t necessarily follow that all students in every classroom are ready for the challenge and responsibility of university courses. </a:t>
            </a:r>
          </a:p>
          <a:p>
            <a:r>
              <a:rPr lang="en-US" b="0" dirty="0"/>
              <a:t>More information on the student benefits will take place during our advising breakout session with Angelia. </a:t>
            </a:r>
          </a:p>
        </p:txBody>
      </p:sp>
      <p:sp>
        <p:nvSpPr>
          <p:cNvPr id="4" name="Slide Number Placeholder 3"/>
          <p:cNvSpPr>
            <a:spLocks noGrp="1"/>
          </p:cNvSpPr>
          <p:nvPr>
            <p:ph type="sldNum" sz="quarter" idx="5"/>
          </p:nvPr>
        </p:nvSpPr>
        <p:spPr/>
        <p:txBody>
          <a:bodyPr/>
          <a:lstStyle/>
          <a:p>
            <a:fld id="{9E26237C-0BAD-4A90-9EE3-DDD81C12A502}" type="slidenum">
              <a:rPr lang="en-US" smtClean="0"/>
              <a:t>21</a:t>
            </a:fld>
            <a:endParaRPr lang="en-US"/>
          </a:p>
        </p:txBody>
      </p:sp>
    </p:spTree>
    <p:extLst>
      <p:ext uri="{BB962C8B-B14F-4D97-AF65-F5344CB8AC3E}">
        <p14:creationId xmlns:p14="http://schemas.microsoft.com/office/powerpoint/2010/main" val="676127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enrolled, the CiHS students have access to support and services through CWU.  And so do you teachers. </a:t>
            </a:r>
          </a:p>
          <a:p>
            <a:r>
              <a:rPr lang="en-US" b="1" dirty="0"/>
              <a:t>See the CWU Resources tab in the left-hand column, and page 22 in the booklet for student support from CWU.  </a:t>
            </a:r>
          </a:p>
          <a:p>
            <a:r>
              <a:rPr lang="en-US" dirty="0"/>
              <a:t>Learning Commons –includes the University Math Center, the University Writing Center,  Peer Assisted Labs (PALS) and e-tutoring. </a:t>
            </a:r>
          </a:p>
          <a:p>
            <a:r>
              <a:rPr lang="en-US" dirty="0"/>
              <a:t>Advising – We have a request advising form on our website for Students to request advising from our CWU advisors. </a:t>
            </a:r>
          </a:p>
          <a:p>
            <a:r>
              <a:rPr lang="en-US" dirty="0"/>
              <a:t>Brooks Library – It’s an online resource where students can chat with a librarian if there are questions about resources and research. </a:t>
            </a:r>
          </a:p>
          <a:p>
            <a:endParaRPr lang="en-US" dirty="0"/>
          </a:p>
          <a:p>
            <a:r>
              <a:rPr lang="en-US" dirty="0"/>
              <a:t>It’s important that everyone take advantage of the access and use the resources.</a:t>
            </a:r>
          </a:p>
          <a:p>
            <a:r>
              <a:rPr lang="en-US" dirty="0"/>
              <a:t>This CWU Resources tab is also the fast way to find the registrar (order transcript) , help from IT (password reset), and more. </a:t>
            </a:r>
          </a:p>
          <a:p>
            <a:r>
              <a:rPr lang="en-US" dirty="0"/>
              <a:t>Reminder for you and your students, when requesting support, use your CWU ID, email and/or username. </a:t>
            </a:r>
          </a:p>
          <a:p>
            <a:endParaRPr lang="en-US" dirty="0"/>
          </a:p>
        </p:txBody>
      </p:sp>
      <p:sp>
        <p:nvSpPr>
          <p:cNvPr id="4" name="Slide Number Placeholder 3"/>
          <p:cNvSpPr>
            <a:spLocks noGrp="1"/>
          </p:cNvSpPr>
          <p:nvPr>
            <p:ph type="sldNum" sz="quarter" idx="5"/>
          </p:nvPr>
        </p:nvSpPr>
        <p:spPr/>
        <p:txBody>
          <a:bodyPr/>
          <a:lstStyle/>
          <a:p>
            <a:fld id="{9E26237C-0BAD-4A90-9EE3-DDD81C12A502}" type="slidenum">
              <a:rPr lang="en-US" smtClean="0"/>
              <a:t>22</a:t>
            </a:fld>
            <a:endParaRPr lang="en-US"/>
          </a:p>
        </p:txBody>
      </p:sp>
    </p:spTree>
    <p:extLst>
      <p:ext uri="{BB962C8B-B14F-4D97-AF65-F5344CB8AC3E}">
        <p14:creationId xmlns:p14="http://schemas.microsoft.com/office/powerpoint/2010/main" val="22257370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1" dirty="0"/>
              <a:t>See How Students Register on </a:t>
            </a:r>
            <a:r>
              <a:rPr lang="en-US" b="1" dirty="0" err="1"/>
              <a:t>pg</a:t>
            </a:r>
            <a:r>
              <a:rPr lang="en-US" b="1" dirty="0"/>
              <a:t> 9 and Instructor Guide on </a:t>
            </a:r>
            <a:r>
              <a:rPr lang="en-US" b="1" dirty="0" err="1"/>
              <a:t>pg</a:t>
            </a:r>
            <a:r>
              <a:rPr lang="en-US" b="1" dirty="0"/>
              <a:t> 27. </a:t>
            </a:r>
          </a:p>
          <a:p>
            <a:endParaRPr lang="en-US" dirty="0"/>
          </a:p>
        </p:txBody>
      </p:sp>
      <p:sp>
        <p:nvSpPr>
          <p:cNvPr id="4" name="Slide Number Placeholder 3"/>
          <p:cNvSpPr>
            <a:spLocks noGrp="1"/>
          </p:cNvSpPr>
          <p:nvPr>
            <p:ph type="sldNum" sz="quarter" idx="5"/>
          </p:nvPr>
        </p:nvSpPr>
        <p:spPr/>
        <p:txBody>
          <a:bodyPr/>
          <a:lstStyle/>
          <a:p>
            <a:fld id="{9E26237C-0BAD-4A90-9EE3-DDD81C12A502}" type="slidenum">
              <a:rPr lang="en-US" smtClean="0"/>
              <a:t>23</a:t>
            </a:fld>
            <a:endParaRPr lang="en-US"/>
          </a:p>
        </p:txBody>
      </p:sp>
    </p:spTree>
    <p:extLst>
      <p:ext uri="{BB962C8B-B14F-4D97-AF65-F5344CB8AC3E}">
        <p14:creationId xmlns:p14="http://schemas.microsoft.com/office/powerpoint/2010/main" val="953630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some tips for students for creating their CiHS account: </a:t>
            </a:r>
          </a:p>
          <a:p>
            <a:r>
              <a:rPr lang="en-US" dirty="0"/>
              <a:t>Students should use a personal email rather than a school email when creating their account. It is important because schools have fierce filters and our messages from  @cwu.edu often get filtered out. </a:t>
            </a:r>
          </a:p>
          <a:p>
            <a:endParaRPr lang="en-US" dirty="0"/>
          </a:p>
          <a:p>
            <a:r>
              <a:rPr lang="en-US" dirty="0"/>
              <a:t>Please have them write their log in information down and tell them not to lose it. </a:t>
            </a:r>
          </a:p>
          <a:p>
            <a:endParaRPr lang="en-US" dirty="0"/>
          </a:p>
          <a:p>
            <a:r>
              <a:rPr lang="en-US" dirty="0"/>
              <a:t>And use a regular computer, devices especially with small screens don’t display effectively and scrolling around when you don’t quite know what you’re looking for – for a first-time user – can be frustrating. </a:t>
            </a:r>
          </a:p>
          <a:p>
            <a:endParaRPr lang="en-US" dirty="0"/>
          </a:p>
        </p:txBody>
      </p:sp>
      <p:sp>
        <p:nvSpPr>
          <p:cNvPr id="4" name="Slide Number Placeholder 3"/>
          <p:cNvSpPr>
            <a:spLocks noGrp="1"/>
          </p:cNvSpPr>
          <p:nvPr>
            <p:ph type="sldNum" sz="quarter" idx="5"/>
          </p:nvPr>
        </p:nvSpPr>
        <p:spPr/>
        <p:txBody>
          <a:bodyPr/>
          <a:lstStyle/>
          <a:p>
            <a:fld id="{9E26237C-0BAD-4A90-9EE3-DDD81C12A502}" type="slidenum">
              <a:rPr lang="en-US" smtClean="0"/>
              <a:t>24</a:t>
            </a:fld>
            <a:endParaRPr lang="en-US"/>
          </a:p>
        </p:txBody>
      </p:sp>
    </p:spTree>
    <p:extLst>
      <p:ext uri="{BB962C8B-B14F-4D97-AF65-F5344CB8AC3E}">
        <p14:creationId xmlns:p14="http://schemas.microsoft.com/office/powerpoint/2010/main" val="13495844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tips: </a:t>
            </a:r>
          </a:p>
          <a:p>
            <a:r>
              <a:rPr lang="en-US" dirty="0"/>
              <a:t>Students must input an accurate active email address for their parent/guardian – make sure then have that information before they start to register. </a:t>
            </a:r>
          </a:p>
          <a:p>
            <a:r>
              <a:rPr lang="en-US" dirty="0"/>
              <a:t>Know what school – yes, indeed – we had students from all over the state register for classes at Washington HS. </a:t>
            </a:r>
            <a:r>
              <a:rPr lang="en-US" b="1" dirty="0"/>
              <a:t>(Note from Zane: If any instructors are from Delta HS, they will need to know which high school and school district they report to)</a:t>
            </a:r>
          </a:p>
          <a:p>
            <a:r>
              <a:rPr lang="en-US" dirty="0"/>
              <a:t>Clarify the CWU name/number of the class.  They’re not looking for AP anything, or Honors whatever. </a:t>
            </a:r>
          </a:p>
          <a:p>
            <a:r>
              <a:rPr lang="en-US" dirty="0"/>
              <a:t>And make sure they know your name. </a:t>
            </a:r>
          </a:p>
          <a:p>
            <a:endParaRPr lang="en-US" dirty="0"/>
          </a:p>
          <a:p>
            <a:r>
              <a:rPr lang="en-US" dirty="0"/>
              <a:t>Encourage them to take a few minutes, slow down, and do it correctly.  Don’t rush through the process. </a:t>
            </a:r>
          </a:p>
          <a:p>
            <a:endParaRPr lang="en-US" dirty="0"/>
          </a:p>
        </p:txBody>
      </p:sp>
      <p:sp>
        <p:nvSpPr>
          <p:cNvPr id="4" name="Slide Number Placeholder 3"/>
          <p:cNvSpPr>
            <a:spLocks noGrp="1"/>
          </p:cNvSpPr>
          <p:nvPr>
            <p:ph type="sldNum" sz="quarter" idx="5"/>
          </p:nvPr>
        </p:nvSpPr>
        <p:spPr/>
        <p:txBody>
          <a:bodyPr/>
          <a:lstStyle/>
          <a:p>
            <a:fld id="{9E26237C-0BAD-4A90-9EE3-DDD81C12A502}" type="slidenum">
              <a:rPr lang="en-US" smtClean="0"/>
              <a:t>25</a:t>
            </a:fld>
            <a:endParaRPr lang="en-US"/>
          </a:p>
        </p:txBody>
      </p:sp>
    </p:spTree>
    <p:extLst>
      <p:ext uri="{BB962C8B-B14F-4D97-AF65-F5344CB8AC3E}">
        <p14:creationId xmlns:p14="http://schemas.microsoft.com/office/powerpoint/2010/main" val="31415865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46816-BFE3-B169-CF71-D1C439B881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7404B3-42FA-8852-C72B-9CED28E6BE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B5F048-0D3A-0757-461C-D79BE463DF70}"/>
              </a:ext>
            </a:extLst>
          </p:cNvPr>
          <p:cNvSpPr>
            <a:spLocks noGrp="1"/>
          </p:cNvSpPr>
          <p:nvPr>
            <p:ph type="body" idx="1"/>
          </p:nvPr>
        </p:nvSpPr>
        <p:spPr/>
        <p:txBody>
          <a:bodyPr/>
          <a:lstStyle/>
          <a:p>
            <a:r>
              <a:rPr lang="en-US" dirty="0"/>
              <a:t>Students are on their way to fully enrolling in CWU. </a:t>
            </a:r>
          </a:p>
          <a:p>
            <a:endParaRPr lang="en-US" dirty="0"/>
          </a:p>
          <a:p>
            <a:r>
              <a:rPr lang="en-US" dirty="0"/>
              <a:t>If students are in App Not Processed, Drop, Not Approved or Withdrawn they will not earn college credit or grade. Will still earn full high school credit. </a:t>
            </a:r>
          </a:p>
          <a:p>
            <a:endParaRPr lang="en-US" dirty="0"/>
          </a:p>
          <a:p>
            <a:r>
              <a:rPr lang="en-US" dirty="0"/>
              <a:t>Corrections Required does not mean student is not approved. Our office just has a question or some paperwork is missing, Do not panic if a student is moved to Correction Required. </a:t>
            </a:r>
          </a:p>
        </p:txBody>
      </p:sp>
      <p:sp>
        <p:nvSpPr>
          <p:cNvPr id="4" name="Slide Number Placeholder 3">
            <a:extLst>
              <a:ext uri="{FF2B5EF4-FFF2-40B4-BE49-F238E27FC236}">
                <a16:creationId xmlns:a16="http://schemas.microsoft.com/office/drawing/2014/main" id="{FE42677E-581C-F8E1-84DC-36C9371A92F2}"/>
              </a:ext>
            </a:extLst>
          </p:cNvPr>
          <p:cNvSpPr>
            <a:spLocks noGrp="1"/>
          </p:cNvSpPr>
          <p:nvPr>
            <p:ph type="sldNum" sz="quarter" idx="5"/>
          </p:nvPr>
        </p:nvSpPr>
        <p:spPr/>
        <p:txBody>
          <a:bodyPr/>
          <a:lstStyle/>
          <a:p>
            <a:fld id="{9E26237C-0BAD-4A90-9EE3-DDD81C12A502}" type="slidenum">
              <a:rPr lang="en-US" smtClean="0"/>
              <a:t>26</a:t>
            </a:fld>
            <a:endParaRPr lang="en-US"/>
          </a:p>
        </p:txBody>
      </p:sp>
    </p:spTree>
    <p:extLst>
      <p:ext uri="{BB962C8B-B14F-4D97-AF65-F5344CB8AC3E}">
        <p14:creationId xmlns:p14="http://schemas.microsoft.com/office/powerpoint/2010/main" val="5435280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Dropping a course has a very early deadline, it’s the same day as the close of the registration window.  </a:t>
            </a:r>
            <a:r>
              <a:rPr lang="en-US" b="1" dirty="0"/>
              <a:t>See page 13 for deadlines. </a:t>
            </a:r>
          </a:p>
          <a:p>
            <a:r>
              <a:rPr lang="en-US" b="0" dirty="0"/>
              <a:t>College students should sign up with the intention of being challenged by rigorous material and know that there is learning support available to them through CWU. </a:t>
            </a:r>
          </a:p>
          <a:p>
            <a:r>
              <a:rPr lang="en-US" b="0" dirty="0"/>
              <a:t>While a withdrawal won’t affect their CWU GPA, excessive withdrawals don’t look good on a transcript, and should be avoided if possible. </a:t>
            </a:r>
          </a:p>
          <a:p>
            <a:endParaRPr lang="en-US" b="0" dirty="0"/>
          </a:p>
          <a:p>
            <a:r>
              <a:rPr lang="en-US" b="0" dirty="0"/>
              <a:t>Students who have moved need to be withdrawn. For all drop/withdrawal requests, it is the responsibility of the student, the instructor, and/or the school district to let us know in a timely manner before our deadlines. We are unable to accept withdrawal requests from a student's parent/guardian</a:t>
            </a:r>
          </a:p>
          <a:p>
            <a:r>
              <a:rPr lang="en-US" b="1" dirty="0"/>
              <a:t>See page 14 for definitions for the different kinds of withdrawals. </a:t>
            </a:r>
          </a:p>
          <a:p>
            <a:endParaRPr lang="en-US" dirty="0"/>
          </a:p>
        </p:txBody>
      </p:sp>
      <p:sp>
        <p:nvSpPr>
          <p:cNvPr id="4" name="Slide Number Placeholder 3"/>
          <p:cNvSpPr>
            <a:spLocks noGrp="1"/>
          </p:cNvSpPr>
          <p:nvPr>
            <p:ph type="sldNum" sz="quarter" idx="5"/>
          </p:nvPr>
        </p:nvSpPr>
        <p:spPr/>
        <p:txBody>
          <a:bodyPr/>
          <a:lstStyle/>
          <a:p>
            <a:fld id="{9E26237C-0BAD-4A90-9EE3-DDD81C12A502}" type="slidenum">
              <a:rPr lang="en-US" smtClean="0"/>
              <a:t>27</a:t>
            </a:fld>
            <a:endParaRPr lang="en-US"/>
          </a:p>
        </p:txBody>
      </p:sp>
    </p:spTree>
    <p:extLst>
      <p:ext uri="{BB962C8B-B14F-4D97-AF65-F5344CB8AC3E}">
        <p14:creationId xmlns:p14="http://schemas.microsoft.com/office/powerpoint/2010/main" val="2845019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2462">
              <a:defRPr/>
            </a:pPr>
            <a:r>
              <a:rPr lang="en-US" b="0" dirty="0"/>
              <a:t>Instructors must adhere to CWU’s grading policy and deadlines which are posted on the website, and we send reminders. </a:t>
            </a:r>
          </a:p>
          <a:p>
            <a:endParaRPr lang="en-US" b="0" dirty="0"/>
          </a:p>
          <a:p>
            <a:r>
              <a:rPr lang="en-US" b="0" dirty="0"/>
              <a:t>CWU’s Grading policy for your students is the same as the grading policy on campus. </a:t>
            </a:r>
          </a:p>
          <a:p>
            <a:endParaRPr lang="en-US" b="0" dirty="0"/>
          </a:p>
          <a:p>
            <a:r>
              <a:rPr lang="en-US" b="0" dirty="0"/>
              <a:t>It’s possible that the grade a student earns on their CWU transcript is different than the grade they earn on their HS transcript. </a:t>
            </a:r>
          </a:p>
          <a:p>
            <a:pPr defTabSz="952462">
              <a:defRPr/>
            </a:pPr>
            <a:endParaRPr lang="en-US" b="0" dirty="0"/>
          </a:p>
          <a:p>
            <a:pPr defTabSz="952462">
              <a:defRPr/>
            </a:pPr>
            <a:r>
              <a:rPr lang="en-US" b="0" dirty="0"/>
              <a:t>You may issue a grade of “I”, incomplete, if warranted. When a student completes a major portion of the course work but it isn’t finished, giving an incomplete is an option for students who can complete the work within one year or less. Please call us if you are considering this option, before you use it the first time. </a:t>
            </a:r>
          </a:p>
          <a:p>
            <a:pPr defTabSz="952462">
              <a:defRPr/>
            </a:pPr>
            <a:endParaRPr lang="en-US" b="0" dirty="0"/>
          </a:p>
          <a:p>
            <a:pPr defTabSz="952462">
              <a:defRPr/>
            </a:pPr>
            <a:r>
              <a:rPr lang="en-US" b="0" dirty="0"/>
              <a:t>If a student earns a letter grade of a D- or higher, they will have earned CWU credit for completing the course. However, that grade may not satisfy the prerequisite for the next course in a series.  See prerequisites for English and math courses. </a:t>
            </a:r>
          </a:p>
          <a:p>
            <a:pPr defTabSz="952462">
              <a:defRPr/>
            </a:pPr>
            <a:endParaRPr lang="en-US" b="0" dirty="0"/>
          </a:p>
          <a:p>
            <a:pPr defTabSz="952462">
              <a:defRPr/>
            </a:pPr>
            <a:r>
              <a:rPr lang="en-US" b="0" dirty="0"/>
              <a:t>Please note it is not easy to change grades like Skyward. There is a seven day grace period where you must notify our office. </a:t>
            </a:r>
          </a:p>
          <a:p>
            <a:endParaRPr lang="en-US" dirty="0"/>
          </a:p>
        </p:txBody>
      </p:sp>
      <p:sp>
        <p:nvSpPr>
          <p:cNvPr id="4" name="Slide Number Placeholder 3"/>
          <p:cNvSpPr>
            <a:spLocks noGrp="1"/>
          </p:cNvSpPr>
          <p:nvPr>
            <p:ph type="sldNum" sz="quarter" idx="5"/>
          </p:nvPr>
        </p:nvSpPr>
        <p:spPr/>
        <p:txBody>
          <a:bodyPr/>
          <a:lstStyle/>
          <a:p>
            <a:fld id="{9E26237C-0BAD-4A90-9EE3-DDD81C12A502}" type="slidenum">
              <a:rPr lang="en-US" smtClean="0"/>
              <a:t>28</a:t>
            </a:fld>
            <a:endParaRPr lang="en-US"/>
          </a:p>
        </p:txBody>
      </p:sp>
    </p:spTree>
    <p:extLst>
      <p:ext uri="{BB962C8B-B14F-4D97-AF65-F5344CB8AC3E}">
        <p14:creationId xmlns:p14="http://schemas.microsoft.com/office/powerpoint/2010/main" val="14266371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2462">
              <a:defRPr/>
            </a:pPr>
            <a:r>
              <a:rPr lang="en-US" dirty="0">
                <a:solidFill>
                  <a:srgbClr val="030A13"/>
                </a:solidFill>
                <a:cs typeface="Arial" panose="020B0604020202020204" pitchFamily="34" charset="0"/>
              </a:rPr>
              <a:t>FERPA favors parent access to student information while the student is a high school student. </a:t>
            </a:r>
          </a:p>
          <a:p>
            <a:pPr defTabSz="952462">
              <a:defRPr/>
            </a:pPr>
            <a:r>
              <a:rPr lang="en-US" dirty="0">
                <a:solidFill>
                  <a:srgbClr val="030A13"/>
                </a:solidFill>
                <a:cs typeface="Arial" panose="020B0604020202020204" pitchFamily="34" charset="0"/>
              </a:rPr>
              <a:t>When a student turns 18 years old </a:t>
            </a:r>
            <a:r>
              <a:rPr lang="en-US" dirty="0">
                <a:solidFill>
                  <a:srgbClr val="030A13"/>
                </a:solidFill>
                <a:effectLst>
                  <a:glow rad="228600">
                    <a:srgbClr val="F79646">
                      <a:satMod val="175000"/>
                      <a:alpha val="40000"/>
                    </a:srgbClr>
                  </a:glow>
                </a:effectLst>
                <a:cs typeface="Arial" panose="020B0604020202020204" pitchFamily="34" charset="0"/>
              </a:rPr>
              <a:t>or enters a postsecondary institution at any age, s</a:t>
            </a:r>
            <a:r>
              <a:rPr lang="en-US" dirty="0">
                <a:solidFill>
                  <a:srgbClr val="030A13"/>
                </a:solidFill>
                <a:cs typeface="Arial" panose="020B0604020202020204" pitchFamily="34" charset="0"/>
              </a:rPr>
              <a:t>tudents gain control over access and action within their student account. </a:t>
            </a:r>
          </a:p>
          <a:p>
            <a:pPr defTabSz="952462">
              <a:defRPr/>
            </a:pPr>
            <a:endParaRPr lang="en-US" dirty="0">
              <a:solidFill>
                <a:srgbClr val="030A13"/>
              </a:solidFill>
              <a:cs typeface="Arial" panose="020B0604020202020204" pitchFamily="34" charset="0"/>
            </a:endParaRPr>
          </a:p>
          <a:p>
            <a:pPr defTabSz="952462">
              <a:defRPr/>
            </a:pPr>
            <a:r>
              <a:rPr lang="en-US" dirty="0">
                <a:solidFill>
                  <a:srgbClr val="030A13"/>
                </a:solidFill>
                <a:cs typeface="Arial" panose="020B0604020202020204" pitchFamily="34" charset="0"/>
              </a:rPr>
              <a:t>This means we need to work directly with the student, or with their teacher on things like grades, finances, withdrawals, account access, information requests etc. However, the student can grant written permission for their parent to have access. There’s an online waiver the student can use. </a:t>
            </a:r>
          </a:p>
          <a:p>
            <a:pPr defTabSz="952462">
              <a:defRPr/>
            </a:pPr>
            <a:endParaRPr lang="en-US" dirty="0">
              <a:solidFill>
                <a:srgbClr val="030A13"/>
              </a:solidFill>
              <a:cs typeface="Arial" panose="020B0604020202020204" pitchFamily="34" charset="0"/>
            </a:endParaRPr>
          </a:p>
          <a:p>
            <a:pPr defTabSz="952462">
              <a:defRPr/>
            </a:pPr>
            <a:r>
              <a:rPr lang="en-US" dirty="0">
                <a:solidFill>
                  <a:srgbClr val="030A13"/>
                </a:solidFill>
                <a:cs typeface="Arial" panose="020B0604020202020204" pitchFamily="34" charset="0"/>
              </a:rPr>
              <a:t>This is often a new challenge for both parents and students. Students learn to communicate with us as an adult.  Parents need to step back, and students need to step up. </a:t>
            </a:r>
          </a:p>
          <a:p>
            <a:pPr defTabSz="952462">
              <a:defRPr/>
            </a:pPr>
            <a:endParaRPr lang="en-US" dirty="0">
              <a:solidFill>
                <a:srgbClr val="030A13"/>
              </a:solidFill>
              <a:cs typeface="Arial" panose="020B0604020202020204" pitchFamily="34" charset="0"/>
            </a:endParaRPr>
          </a:p>
          <a:p>
            <a:pPr defTabSz="952462">
              <a:defRPr/>
            </a:pPr>
            <a:r>
              <a:rPr lang="en-US" dirty="0">
                <a:solidFill>
                  <a:srgbClr val="030A13"/>
                </a:solidFill>
                <a:cs typeface="Arial" panose="020B0604020202020204" pitchFamily="34" charset="0"/>
              </a:rPr>
              <a:t>As the teacher, you may still communicate with the parents. Your role doesn’t really change.  </a:t>
            </a:r>
          </a:p>
          <a:p>
            <a:endParaRPr lang="en-US" dirty="0"/>
          </a:p>
        </p:txBody>
      </p:sp>
      <p:sp>
        <p:nvSpPr>
          <p:cNvPr id="4" name="Slide Number Placeholder 3"/>
          <p:cNvSpPr>
            <a:spLocks noGrp="1"/>
          </p:cNvSpPr>
          <p:nvPr>
            <p:ph type="sldNum" sz="quarter" idx="5"/>
          </p:nvPr>
        </p:nvSpPr>
        <p:spPr/>
        <p:txBody>
          <a:bodyPr/>
          <a:lstStyle/>
          <a:p>
            <a:fld id="{9E26237C-0BAD-4A90-9EE3-DDD81C12A502}" type="slidenum">
              <a:rPr lang="en-US" smtClean="0"/>
              <a:t>29</a:t>
            </a:fld>
            <a:endParaRPr lang="en-US"/>
          </a:p>
        </p:txBody>
      </p:sp>
    </p:spTree>
    <p:extLst>
      <p:ext uri="{BB962C8B-B14F-4D97-AF65-F5344CB8AC3E}">
        <p14:creationId xmlns:p14="http://schemas.microsoft.com/office/powerpoint/2010/main" val="3149320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refresher on today’s agenda. After here, you will have the option to attend two different break out sessions. </a:t>
            </a:r>
          </a:p>
        </p:txBody>
      </p:sp>
      <p:sp>
        <p:nvSpPr>
          <p:cNvPr id="4" name="Slide Number Placeholder 3"/>
          <p:cNvSpPr>
            <a:spLocks noGrp="1"/>
          </p:cNvSpPr>
          <p:nvPr>
            <p:ph type="sldNum" sz="quarter" idx="5"/>
          </p:nvPr>
        </p:nvSpPr>
        <p:spPr/>
        <p:txBody>
          <a:bodyPr/>
          <a:lstStyle/>
          <a:p>
            <a:fld id="{9E26237C-0BAD-4A90-9EE3-DDD81C12A502}" type="slidenum">
              <a:rPr lang="en-US" smtClean="0"/>
              <a:t>3</a:t>
            </a:fld>
            <a:endParaRPr lang="en-US"/>
          </a:p>
        </p:txBody>
      </p:sp>
    </p:spTree>
    <p:extLst>
      <p:ext uri="{BB962C8B-B14F-4D97-AF65-F5344CB8AC3E}">
        <p14:creationId xmlns:p14="http://schemas.microsoft.com/office/powerpoint/2010/main" val="27949604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to save on your computer. </a:t>
            </a:r>
          </a:p>
        </p:txBody>
      </p:sp>
      <p:sp>
        <p:nvSpPr>
          <p:cNvPr id="4" name="Slide Number Placeholder 3"/>
          <p:cNvSpPr>
            <a:spLocks noGrp="1"/>
          </p:cNvSpPr>
          <p:nvPr>
            <p:ph type="sldNum" sz="quarter" idx="5"/>
          </p:nvPr>
        </p:nvSpPr>
        <p:spPr/>
        <p:txBody>
          <a:bodyPr/>
          <a:lstStyle/>
          <a:p>
            <a:fld id="{9E26237C-0BAD-4A90-9EE3-DDD81C12A502}" type="slidenum">
              <a:rPr lang="en-US" smtClean="0"/>
              <a:t>30</a:t>
            </a:fld>
            <a:endParaRPr lang="en-US"/>
          </a:p>
        </p:txBody>
      </p:sp>
    </p:spTree>
    <p:extLst>
      <p:ext uri="{BB962C8B-B14F-4D97-AF65-F5344CB8AC3E}">
        <p14:creationId xmlns:p14="http://schemas.microsoft.com/office/powerpoint/2010/main" val="793698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2462">
              <a:defRPr/>
            </a:pPr>
            <a:r>
              <a:rPr lang="en-US" b="0" dirty="0"/>
              <a:t>As part of the CWU Community you have access to a lot of resources. One of them is your Faculty Liaison who you’ll have time with later today to get some direction and be able to connect with them whenever you have questions or concerns about the academics in your classroom. </a:t>
            </a:r>
          </a:p>
          <a:p>
            <a:endParaRPr lang="en-US" b="0" baseline="0" dirty="0"/>
          </a:p>
          <a:p>
            <a:r>
              <a:rPr lang="en-US" b="1" baseline="0" dirty="0">
                <a:highlight>
                  <a:srgbClr val="FFFF00"/>
                </a:highlight>
              </a:rPr>
              <a:t>See the Liaison contacts on page 31</a:t>
            </a:r>
          </a:p>
          <a:p>
            <a:r>
              <a:rPr lang="en-US" b="0" baseline="0" dirty="0"/>
              <a:t>Please contact your liaison for support with any academic question. If you ever have trouble contacting your liaison, let us know, we will follow up. </a:t>
            </a:r>
          </a:p>
          <a:p>
            <a:endParaRPr lang="en-US" b="0" baseline="0" dirty="0"/>
          </a:p>
          <a:p>
            <a:r>
              <a:rPr lang="en-US" b="0" baseline="0" dirty="0"/>
              <a:t>ServiceDesk can troubleshoot any issues with your permanent records site (MYCWU) and Microsoft Authenticator. CWU </a:t>
            </a:r>
            <a:r>
              <a:rPr lang="en-US" b="0" baseline="0" dirty="0" err="1"/>
              <a:t>CiHS</a:t>
            </a:r>
            <a:r>
              <a:rPr lang="en-US" b="0" baseline="0" dirty="0"/>
              <a:t> staff can troubleshoot issues with the student registration platform (CIHS.CWU.EDU). </a:t>
            </a:r>
          </a:p>
          <a:p>
            <a:endParaRPr lang="en-US" b="0" baseline="0" dirty="0"/>
          </a:p>
          <a:p>
            <a:r>
              <a:rPr lang="en-US" b="0" baseline="0" dirty="0"/>
              <a:t>Admissions can answer questions about the CWU application and coming to campus. </a:t>
            </a:r>
          </a:p>
          <a:p>
            <a:endParaRPr lang="en-US" b="0" baseline="0" dirty="0"/>
          </a:p>
          <a:p>
            <a:r>
              <a:rPr lang="en-US" b="0" baseline="0" dirty="0"/>
              <a:t>As an active approved teacher, you are eligible to take a complementary professional development course for clock hours or PD credits through Continuing Education. Level up your next career or salary by unlocking your full potential. </a:t>
            </a:r>
          </a:p>
          <a:p>
            <a:endParaRPr lang="en-US" dirty="0"/>
          </a:p>
        </p:txBody>
      </p:sp>
      <p:sp>
        <p:nvSpPr>
          <p:cNvPr id="4" name="Slide Number Placeholder 3"/>
          <p:cNvSpPr>
            <a:spLocks noGrp="1"/>
          </p:cNvSpPr>
          <p:nvPr>
            <p:ph type="sldNum" sz="quarter" idx="5"/>
          </p:nvPr>
        </p:nvSpPr>
        <p:spPr/>
        <p:txBody>
          <a:bodyPr/>
          <a:lstStyle/>
          <a:p>
            <a:fld id="{9E26237C-0BAD-4A90-9EE3-DDD81C12A502}" type="slidenum">
              <a:rPr lang="en-US" smtClean="0"/>
              <a:t>31</a:t>
            </a:fld>
            <a:endParaRPr lang="en-US"/>
          </a:p>
        </p:txBody>
      </p:sp>
    </p:spTree>
    <p:extLst>
      <p:ext uri="{BB962C8B-B14F-4D97-AF65-F5344CB8AC3E}">
        <p14:creationId xmlns:p14="http://schemas.microsoft.com/office/powerpoint/2010/main" val="23528078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Check your hand-outs for a links that are referred to in this presentation.</a:t>
            </a:r>
          </a:p>
          <a:p>
            <a:r>
              <a:rPr lang="en-US" b="0" dirty="0"/>
              <a:t>The Canvas course you all worked through will continue to be available to you for a few months.  If you haven’t it yet, you have until August 16</a:t>
            </a:r>
            <a:r>
              <a:rPr lang="en-US" b="0" baseline="30000" dirty="0"/>
              <a:t>th</a:t>
            </a:r>
            <a:r>
              <a:rPr lang="en-US" b="0" dirty="0"/>
              <a:t> to complete the course. Will need to complete this course in order to receive stipend. </a:t>
            </a:r>
          </a:p>
          <a:p>
            <a:r>
              <a:rPr lang="en-US" b="0" dirty="0"/>
              <a:t>Please take some time and explore the College in the High School website. </a:t>
            </a:r>
          </a:p>
          <a:p>
            <a:r>
              <a:rPr lang="en-US" b="0" dirty="0"/>
              <a:t>Become familiar with both the Instructor Participation Guide and the Student Participation Guide so you are comfortable with the way the information is organized online.  This will make it easier and faster to find answers to your questions. </a:t>
            </a:r>
          </a:p>
          <a:p>
            <a:endParaRPr lang="en-US" b="0" dirty="0"/>
          </a:p>
          <a:p>
            <a:r>
              <a:rPr lang="en-US" b="0" dirty="0"/>
              <a:t>Be sure to let us know if you have any issues, concerns, or questions.  We are here to help. </a:t>
            </a:r>
          </a:p>
          <a:p>
            <a:endParaRPr lang="en-US" b="0" dirty="0"/>
          </a:p>
          <a:p>
            <a:r>
              <a:rPr lang="en-US" b="0" dirty="0"/>
              <a:t>But now we have time for questions about the material.  </a:t>
            </a:r>
          </a:p>
          <a:p>
            <a:endParaRPr lang="en-US" dirty="0"/>
          </a:p>
        </p:txBody>
      </p:sp>
      <p:sp>
        <p:nvSpPr>
          <p:cNvPr id="4" name="Slide Number Placeholder 3"/>
          <p:cNvSpPr>
            <a:spLocks noGrp="1"/>
          </p:cNvSpPr>
          <p:nvPr>
            <p:ph type="sldNum" sz="quarter" idx="5"/>
          </p:nvPr>
        </p:nvSpPr>
        <p:spPr/>
        <p:txBody>
          <a:bodyPr/>
          <a:lstStyle/>
          <a:p>
            <a:fld id="{9E26237C-0BAD-4A90-9EE3-DDD81C12A502}" type="slidenum">
              <a:rPr lang="en-US" smtClean="0"/>
              <a:t>32</a:t>
            </a:fld>
            <a:endParaRPr lang="en-US"/>
          </a:p>
        </p:txBody>
      </p:sp>
    </p:spTree>
    <p:extLst>
      <p:ext uri="{BB962C8B-B14F-4D97-AF65-F5344CB8AC3E}">
        <p14:creationId xmlns:p14="http://schemas.microsoft.com/office/powerpoint/2010/main" val="36195337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2462">
              <a:defRPr/>
            </a:pPr>
            <a:r>
              <a:rPr lang="en-US" dirty="0"/>
              <a:t>The CWU High School Partnerships office is here to support our students and teachers. </a:t>
            </a:r>
          </a:p>
          <a:p>
            <a:pPr defTabSz="952462">
              <a:defRPr/>
            </a:pPr>
            <a:r>
              <a:rPr lang="en-US" dirty="0"/>
              <a:t>Let us know if your questions aren’t answered by the participation guides on the website. </a:t>
            </a:r>
          </a:p>
          <a:p>
            <a:pPr defTabSz="952462">
              <a:defRPr/>
            </a:pPr>
            <a:endParaRPr lang="en-US" dirty="0"/>
          </a:p>
          <a:p>
            <a:pPr defTabSz="952462">
              <a:defRPr/>
            </a:pPr>
            <a:r>
              <a:rPr lang="en-US" dirty="0"/>
              <a:t>Thanks for your time! </a:t>
            </a:r>
          </a:p>
          <a:p>
            <a:endParaRPr lang="en-US" dirty="0"/>
          </a:p>
        </p:txBody>
      </p:sp>
      <p:sp>
        <p:nvSpPr>
          <p:cNvPr id="4" name="Slide Number Placeholder 3"/>
          <p:cNvSpPr>
            <a:spLocks noGrp="1"/>
          </p:cNvSpPr>
          <p:nvPr>
            <p:ph type="sldNum" sz="quarter" idx="5"/>
          </p:nvPr>
        </p:nvSpPr>
        <p:spPr/>
        <p:txBody>
          <a:bodyPr/>
          <a:lstStyle/>
          <a:p>
            <a:fld id="{9E26237C-0BAD-4A90-9EE3-DDD81C12A502}" type="slidenum">
              <a:rPr lang="en-US" smtClean="0"/>
              <a:t>33</a:t>
            </a:fld>
            <a:endParaRPr lang="en-US"/>
          </a:p>
        </p:txBody>
      </p:sp>
    </p:spTree>
    <p:extLst>
      <p:ext uri="{BB962C8B-B14F-4D97-AF65-F5344CB8AC3E}">
        <p14:creationId xmlns:p14="http://schemas.microsoft.com/office/powerpoint/2010/main" val="29942800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refresher on today’s agenda. After here, you will have the option to attend two different break </a:t>
            </a:r>
            <a:r>
              <a:rPr lang="en-US"/>
              <a:t>out sessions. </a:t>
            </a:r>
            <a:endParaRPr lang="en-US" dirty="0"/>
          </a:p>
        </p:txBody>
      </p:sp>
      <p:sp>
        <p:nvSpPr>
          <p:cNvPr id="4" name="Slide Number Placeholder 3"/>
          <p:cNvSpPr>
            <a:spLocks noGrp="1"/>
          </p:cNvSpPr>
          <p:nvPr>
            <p:ph type="sldNum" sz="quarter" idx="5"/>
          </p:nvPr>
        </p:nvSpPr>
        <p:spPr/>
        <p:txBody>
          <a:bodyPr/>
          <a:lstStyle/>
          <a:p>
            <a:fld id="{9E26237C-0BAD-4A90-9EE3-DDD81C12A502}" type="slidenum">
              <a:rPr lang="en-US" smtClean="0"/>
              <a:t>34</a:t>
            </a:fld>
            <a:endParaRPr lang="en-US"/>
          </a:p>
        </p:txBody>
      </p:sp>
    </p:spTree>
    <p:extLst>
      <p:ext uri="{BB962C8B-B14F-4D97-AF65-F5344CB8AC3E}">
        <p14:creationId xmlns:p14="http://schemas.microsoft.com/office/powerpoint/2010/main" val="28518482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26237C-0BAD-4A90-9EE3-DDD81C12A502}" type="slidenum">
              <a:rPr lang="en-US" smtClean="0"/>
              <a:t>35</a:t>
            </a:fld>
            <a:endParaRPr lang="en-US"/>
          </a:p>
        </p:txBody>
      </p:sp>
    </p:spTree>
    <p:extLst>
      <p:ext uri="{BB962C8B-B14F-4D97-AF65-F5344CB8AC3E}">
        <p14:creationId xmlns:p14="http://schemas.microsoft.com/office/powerpoint/2010/main" val="10429139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26237C-0BAD-4A90-9EE3-DDD81C12A502}" type="slidenum">
              <a:rPr lang="en-US" smtClean="0"/>
              <a:t>36</a:t>
            </a:fld>
            <a:endParaRPr lang="en-US"/>
          </a:p>
        </p:txBody>
      </p:sp>
    </p:spTree>
    <p:extLst>
      <p:ext uri="{BB962C8B-B14F-4D97-AF65-F5344CB8AC3E}">
        <p14:creationId xmlns:p14="http://schemas.microsoft.com/office/powerpoint/2010/main" val="1541576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If you experience any technical difficulties, Maury Webber can help you with your trouble-shooting needs and get you back to where you need to be. </a:t>
            </a:r>
          </a:p>
          <a:p>
            <a:endParaRPr lang="en-US" b="0" dirty="0"/>
          </a:p>
          <a:p>
            <a:r>
              <a:rPr lang="en-US" b="0" dirty="0"/>
              <a:t>It may be handy to have your Zoom invite link handy in case you experience any technical difficulties and need to leave and re-join our session. </a:t>
            </a:r>
          </a:p>
          <a:p>
            <a:endParaRPr lang="en-US" b="0" dirty="0"/>
          </a:p>
          <a:p>
            <a:r>
              <a:rPr lang="en-US" b="0" dirty="0"/>
              <a:t>Please jot down your questions as they occur to you or add them to the chat, and we will get to them as quickly as possible. </a:t>
            </a:r>
          </a:p>
          <a:p>
            <a:endParaRPr lang="en-US" dirty="0"/>
          </a:p>
        </p:txBody>
      </p:sp>
      <p:sp>
        <p:nvSpPr>
          <p:cNvPr id="4" name="Slide Number Placeholder 3"/>
          <p:cNvSpPr>
            <a:spLocks noGrp="1"/>
          </p:cNvSpPr>
          <p:nvPr>
            <p:ph type="sldNum" sz="quarter" idx="5"/>
          </p:nvPr>
        </p:nvSpPr>
        <p:spPr/>
        <p:txBody>
          <a:bodyPr/>
          <a:lstStyle/>
          <a:p>
            <a:fld id="{9E26237C-0BAD-4A90-9EE3-DDD81C12A502}" type="slidenum">
              <a:rPr lang="en-US" smtClean="0"/>
              <a:t>4</a:t>
            </a:fld>
            <a:endParaRPr lang="en-US"/>
          </a:p>
        </p:txBody>
      </p:sp>
    </p:spTree>
    <p:extLst>
      <p:ext uri="{BB962C8B-B14F-4D97-AF65-F5344CB8AC3E}">
        <p14:creationId xmlns:p14="http://schemas.microsoft.com/office/powerpoint/2010/main" val="302491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is supposed to be a refresher of the New Teacher Canvas course, although I understand we have some last minute sign ups with us today. It also took us a little longer to distribute the canvas course because we’re switching from “Great Value” Canvas to regular Canvas. That is why you have until 6/27 to complete the quiz at the end  of the module. You will receive another course invite you can access after the 29</a:t>
            </a:r>
            <a:r>
              <a:rPr lang="en-US" baseline="30000" dirty="0"/>
              <a:t>th</a:t>
            </a:r>
            <a:r>
              <a:rPr lang="en-US" dirty="0"/>
              <a:t>. You will not have to complete the quiz a second time. </a:t>
            </a:r>
          </a:p>
        </p:txBody>
      </p:sp>
      <p:sp>
        <p:nvSpPr>
          <p:cNvPr id="4" name="Slide Number Placeholder 3"/>
          <p:cNvSpPr>
            <a:spLocks noGrp="1"/>
          </p:cNvSpPr>
          <p:nvPr>
            <p:ph type="sldNum" sz="quarter" idx="5"/>
          </p:nvPr>
        </p:nvSpPr>
        <p:spPr/>
        <p:txBody>
          <a:bodyPr/>
          <a:lstStyle/>
          <a:p>
            <a:fld id="{9E26237C-0BAD-4A90-9EE3-DDD81C12A502}" type="slidenum">
              <a:rPr lang="en-US" smtClean="0"/>
              <a:t>5</a:t>
            </a:fld>
            <a:endParaRPr lang="en-US"/>
          </a:p>
        </p:txBody>
      </p:sp>
    </p:spTree>
    <p:extLst>
      <p:ext uri="{BB962C8B-B14F-4D97-AF65-F5344CB8AC3E}">
        <p14:creationId xmlns:p14="http://schemas.microsoft.com/office/powerpoint/2010/main" val="1520052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CWU is the sixth largest college in Washington by enrollment. Our program is the largest provider of dual credit in the state. We don’t have this year’s number yet, but we awarded 99,000 credits in AY 23-24. </a:t>
            </a:r>
          </a:p>
        </p:txBody>
      </p:sp>
      <p:sp>
        <p:nvSpPr>
          <p:cNvPr id="4" name="Slide Number Placeholder 3"/>
          <p:cNvSpPr>
            <a:spLocks noGrp="1"/>
          </p:cNvSpPr>
          <p:nvPr>
            <p:ph type="sldNum" sz="quarter" idx="5"/>
          </p:nvPr>
        </p:nvSpPr>
        <p:spPr/>
        <p:txBody>
          <a:bodyPr/>
          <a:lstStyle/>
          <a:p>
            <a:fld id="{9E26237C-0BAD-4A90-9EE3-DDD81C12A502}" type="slidenum">
              <a:rPr lang="en-US" smtClean="0"/>
              <a:t>6</a:t>
            </a:fld>
            <a:endParaRPr lang="en-US"/>
          </a:p>
        </p:txBody>
      </p:sp>
    </p:spTree>
    <p:extLst>
      <p:ext uri="{BB962C8B-B14F-4D97-AF65-F5344CB8AC3E}">
        <p14:creationId xmlns:p14="http://schemas.microsoft.com/office/powerpoint/2010/main" val="2476256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There are a lot of stakeholders involved in the process. </a:t>
            </a:r>
          </a:p>
          <a:p>
            <a:endParaRPr lang="en-US" b="0" dirty="0"/>
          </a:p>
          <a:p>
            <a:r>
              <a:rPr lang="en-US" b="0" dirty="0"/>
              <a:t>All students and teachers must adhere to CWU policy; CiHS students have the same rights and responsibilities as any student on campus, and teachers need to adhere to the same rules as the faculty on campus. </a:t>
            </a:r>
          </a:p>
          <a:p>
            <a:endParaRPr lang="en-US" b="0" dirty="0"/>
          </a:p>
          <a:p>
            <a:r>
              <a:rPr lang="en-US" b="0" dirty="0"/>
              <a:t>All of us need to follow the state laws and OSPI policy as well and national policies like FERPA; we need to keep within bounds of what is required by our NACEP accreditation which is also the basis of most of the state laws concerning CiHS. </a:t>
            </a:r>
          </a:p>
          <a:p>
            <a:endParaRPr lang="en-US" b="0" dirty="0"/>
          </a:p>
          <a:p>
            <a:r>
              <a:rPr lang="en-US" b="0" dirty="0"/>
              <a:t>Your school and district also have their own applicable policies when it comes attendance, grading, etc. The rules and regulations of our program including info financial and reporting processes, approved teachers and classes, and reimbursement calculations can be found in the Interlocal Agreement between CWU and your school district. If you have questions about the ILA please reach out to your local school district office. </a:t>
            </a:r>
          </a:p>
          <a:p>
            <a:endParaRPr lang="en-US" b="0" dirty="0"/>
          </a:p>
          <a:p>
            <a:r>
              <a:rPr lang="en-US" b="0" dirty="0"/>
              <a:t>And your school provides the amazing team of instructors, counselors and other administrators that deliver this amazing opportunity to your students.  You all work with us to provide program information to the students and families, manage enrollment, stay in compliance with the rules and regulations, and deliver the classes, grades, and university credit.</a:t>
            </a:r>
            <a:endParaRPr lang="en-US" dirty="0"/>
          </a:p>
        </p:txBody>
      </p:sp>
      <p:sp>
        <p:nvSpPr>
          <p:cNvPr id="4" name="Slide Number Placeholder 3"/>
          <p:cNvSpPr>
            <a:spLocks noGrp="1"/>
          </p:cNvSpPr>
          <p:nvPr>
            <p:ph type="sldNum" sz="quarter" idx="5"/>
          </p:nvPr>
        </p:nvSpPr>
        <p:spPr/>
        <p:txBody>
          <a:bodyPr/>
          <a:lstStyle/>
          <a:p>
            <a:fld id="{9E26237C-0BAD-4A90-9EE3-DDD81C12A502}" type="slidenum">
              <a:rPr lang="en-US" smtClean="0"/>
              <a:t>7</a:t>
            </a:fld>
            <a:endParaRPr lang="en-US"/>
          </a:p>
        </p:txBody>
      </p:sp>
    </p:spTree>
    <p:extLst>
      <p:ext uri="{BB962C8B-B14F-4D97-AF65-F5344CB8AC3E}">
        <p14:creationId xmlns:p14="http://schemas.microsoft.com/office/powerpoint/2010/main" val="3563922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Reviewers are staff at your school who help with student registration. They have access to student info like class schedules and transcripts. Reviewers are typically academic counselors, college &amp; career counselors, CTE staff, vice-principals. At smaller schools sometimes the teacher, principal or even superintendent is the reviewer. </a:t>
            </a:r>
          </a:p>
          <a:p>
            <a:endParaRPr lang="en-US" dirty="0"/>
          </a:p>
          <a:p>
            <a:r>
              <a:rPr lang="en-US" dirty="0"/>
              <a:t>It is all of our jobs to support students and create a culture of academic success. If you do these things, you will have a smooth, efficient program. </a:t>
            </a:r>
          </a:p>
          <a:p>
            <a:endParaRPr lang="en-US" dirty="0"/>
          </a:p>
          <a:p>
            <a:r>
              <a:rPr lang="en-US" dirty="0"/>
              <a:t>Teachers be mindful of our ten-day consecutive absence policy. If you miss 10+ days in a row we cannot offer the class unless your school has already approved sub. Redundancy is good. It’s okay to have two teachers approved to teach math if you only plan on one consistently offering math. You never know when life happens, so it might be beneficial for your school to have some backup teachers. This also gives your school more flexibility in your course scheduling. </a:t>
            </a:r>
          </a:p>
          <a:p>
            <a:endParaRPr lang="en-US" dirty="0"/>
          </a:p>
          <a:p>
            <a:r>
              <a:rPr lang="en-US" dirty="0"/>
              <a:t>Teachers applying for a new subject must attend SI before they can offer that course. If you are not adding any classes, you only have to attend SI every three years to receive program updates and remain in compliance. </a:t>
            </a:r>
          </a:p>
          <a:p>
            <a:endParaRPr lang="en-US" dirty="0"/>
          </a:p>
          <a:p>
            <a:r>
              <a:rPr lang="en-US" dirty="0"/>
              <a:t>Lastly, no fraud. Do not say you’re offering a course when you’re not, enrolling fake students. If mistakes happen, let us know sooner rather than later. We partner with around 200 schools, at some point every school has called our office. </a:t>
            </a:r>
          </a:p>
          <a:p>
            <a:endParaRPr lang="en-US" dirty="0"/>
          </a:p>
          <a:p>
            <a:endParaRPr lang="en-US" dirty="0"/>
          </a:p>
        </p:txBody>
      </p:sp>
      <p:sp>
        <p:nvSpPr>
          <p:cNvPr id="4" name="Slide Number Placeholder 3"/>
          <p:cNvSpPr>
            <a:spLocks noGrp="1"/>
          </p:cNvSpPr>
          <p:nvPr>
            <p:ph type="sldNum" sz="quarter" idx="5"/>
          </p:nvPr>
        </p:nvSpPr>
        <p:spPr/>
        <p:txBody>
          <a:bodyPr/>
          <a:lstStyle/>
          <a:p>
            <a:fld id="{9E26237C-0BAD-4A90-9EE3-DDD81C12A502}" type="slidenum">
              <a:rPr lang="en-US" smtClean="0"/>
              <a:t>8</a:t>
            </a:fld>
            <a:endParaRPr lang="en-US"/>
          </a:p>
        </p:txBody>
      </p:sp>
    </p:spTree>
    <p:extLst>
      <p:ext uri="{BB962C8B-B14F-4D97-AF65-F5344CB8AC3E}">
        <p14:creationId xmlns:p14="http://schemas.microsoft.com/office/powerpoint/2010/main" val="35264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2462">
              <a:defRPr/>
            </a:pPr>
            <a:r>
              <a:rPr lang="en-US" b="0" dirty="0"/>
              <a:t>Before we get into the weeds, I want to address a common point of confusion. You and your students will work with two websites with two accounts. Teachers if you plan on doing your own reviews you will have a separate reviewer login for </a:t>
            </a:r>
            <a:r>
              <a:rPr lang="en-US" b="0" dirty="0" err="1"/>
              <a:t>CiHS</a:t>
            </a:r>
            <a:r>
              <a:rPr lang="en-US" b="0" dirty="0"/>
              <a:t>. Teachers aren’t doing their own reviews (the majority of teachers) you will have two accounts with single sign on. Students have two accounts with two separate logins. </a:t>
            </a:r>
          </a:p>
          <a:p>
            <a:pPr defTabSz="952462">
              <a:defRPr/>
            </a:pPr>
            <a:endParaRPr lang="en-US" b="0" dirty="0"/>
          </a:p>
          <a:p>
            <a:pPr defTabSz="952462">
              <a:defRPr/>
            </a:pPr>
            <a:endParaRPr lang="en-US" b="0" dirty="0"/>
          </a:p>
          <a:p>
            <a:pPr defTabSz="952462">
              <a:defRPr/>
            </a:pPr>
            <a:r>
              <a:rPr lang="en-US" b="0" dirty="0"/>
              <a:t>Generally people start on our CIHS.CWU.EDU site or ‘THE REGISTRATION PORTAL” Teachers this is where you created your applications, your students will create their </a:t>
            </a:r>
            <a:r>
              <a:rPr lang="en-US" b="0" dirty="0" err="1"/>
              <a:t>CiHS</a:t>
            </a:r>
            <a:r>
              <a:rPr lang="en-US" b="0" dirty="0"/>
              <a:t> accounts once and sign up for CWU courses every term. Teachers check this roster during the registration window? Is anyone missing? They will not receive college credit. </a:t>
            </a:r>
          </a:p>
          <a:p>
            <a:pPr defTabSz="952462">
              <a:defRPr/>
            </a:pPr>
            <a:endParaRPr lang="en-US" b="0" dirty="0"/>
          </a:p>
          <a:p>
            <a:pPr defTabSz="952462">
              <a:defRPr/>
            </a:pPr>
            <a:r>
              <a:rPr lang="en-US" b="0" dirty="0"/>
              <a:t>Once you get sent your CWU credentials login to MY.CWU.EDU this is where teachers will enter final grades, students can access CWU resources and transcripts. Teachers your MYCWU account will be activated 7-10 days before the first day of registration. You will not have access to your CWU account when you are not actively teaching. </a:t>
            </a:r>
          </a:p>
          <a:p>
            <a:pPr defTabSz="952462">
              <a:defRPr/>
            </a:pPr>
            <a:endParaRPr lang="en-US" b="0" dirty="0"/>
          </a:p>
          <a:p>
            <a:r>
              <a:rPr lang="en-US" dirty="0"/>
              <a:t>FERPA means the accounts belong to the students’ not the parents. </a:t>
            </a:r>
          </a:p>
        </p:txBody>
      </p:sp>
      <p:sp>
        <p:nvSpPr>
          <p:cNvPr id="4" name="Slide Number Placeholder 3"/>
          <p:cNvSpPr>
            <a:spLocks noGrp="1"/>
          </p:cNvSpPr>
          <p:nvPr>
            <p:ph type="sldNum" sz="quarter" idx="5"/>
          </p:nvPr>
        </p:nvSpPr>
        <p:spPr/>
        <p:txBody>
          <a:bodyPr/>
          <a:lstStyle/>
          <a:p>
            <a:fld id="{9E26237C-0BAD-4A90-9EE3-DDD81C12A502}" type="slidenum">
              <a:rPr lang="en-US" smtClean="0"/>
              <a:t>9</a:t>
            </a:fld>
            <a:endParaRPr lang="en-US"/>
          </a:p>
        </p:txBody>
      </p:sp>
    </p:spTree>
    <p:extLst>
      <p:ext uri="{BB962C8B-B14F-4D97-AF65-F5344CB8AC3E}">
        <p14:creationId xmlns:p14="http://schemas.microsoft.com/office/powerpoint/2010/main" val="36410243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solidFill>
          <a:schemeClr val="bg1"/>
        </a:solidFill>
        <a:effectLst/>
      </p:bgPr>
    </p:bg>
    <p:spTree>
      <p:nvGrpSpPr>
        <p:cNvPr id="1" name=""/>
        <p:cNvGrpSpPr/>
        <p:nvPr/>
      </p:nvGrpSpPr>
      <p:grpSpPr>
        <a:xfrm>
          <a:off x="0" y="0"/>
          <a:ext cx="0" cy="0"/>
          <a:chOff x="0" y="0"/>
          <a:chExt cx="0" cy="0"/>
        </a:xfrm>
      </p:grpSpPr>
      <p:pic>
        <p:nvPicPr>
          <p:cNvPr id="11" name="Picture 10" descr="Icon&#10;&#10;Description automatically generated with medium confidence">
            <a:extLst>
              <a:ext uri="{FF2B5EF4-FFF2-40B4-BE49-F238E27FC236}">
                <a16:creationId xmlns:a16="http://schemas.microsoft.com/office/drawing/2014/main" id="{7714F355-5A12-8230-A04F-DB4CFD8AABEA}"/>
              </a:ext>
            </a:extLst>
          </p:cNvPr>
          <p:cNvPicPr>
            <a:picLocks noChangeAspect="1"/>
          </p:cNvPicPr>
          <p:nvPr userDrawn="1"/>
        </p:nvPicPr>
        <p:blipFill>
          <a:blip r:embed="rId2"/>
          <a:stretch>
            <a:fillRect/>
          </a:stretch>
        </p:blipFill>
        <p:spPr>
          <a:xfrm>
            <a:off x="466380" y="444964"/>
            <a:ext cx="2588970" cy="880710"/>
          </a:xfrm>
          <a:prstGeom prst="rect">
            <a:avLst/>
          </a:prstGeom>
        </p:spPr>
      </p:pic>
      <p:sp>
        <p:nvSpPr>
          <p:cNvPr id="32" name="Title 4">
            <a:extLst>
              <a:ext uri="{FF2B5EF4-FFF2-40B4-BE49-F238E27FC236}">
                <a16:creationId xmlns:a16="http://schemas.microsoft.com/office/drawing/2014/main" id="{376BA4C8-0C0E-46AB-C70B-892A65D9005C}"/>
              </a:ext>
            </a:extLst>
          </p:cNvPr>
          <p:cNvSpPr>
            <a:spLocks noGrp="1"/>
          </p:cNvSpPr>
          <p:nvPr>
            <p:ph type="title"/>
          </p:nvPr>
        </p:nvSpPr>
        <p:spPr>
          <a:xfrm>
            <a:off x="-1" y="1736355"/>
            <a:ext cx="6909343" cy="2234458"/>
          </a:xfrm>
          <a:prstGeom prst="rect">
            <a:avLst/>
          </a:prstGeom>
          <a:solidFill>
            <a:schemeClr val="bg1"/>
          </a:solidFill>
        </p:spPr>
        <p:txBody>
          <a:bodyPr wrap="square" lIns="731520" tIns="365760" rIns="365760" bIns="365760" anchor="t" anchorCtr="0">
            <a:spAutoFit/>
          </a:bodyPr>
          <a:lstStyle>
            <a:lvl1pPr algn="l">
              <a:defRPr lang="en-US" sz="5400" noProof="0" dirty="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Master title style</a:t>
            </a:r>
          </a:p>
        </p:txBody>
      </p:sp>
    </p:spTree>
    <p:extLst>
      <p:ext uri="{BB962C8B-B14F-4D97-AF65-F5344CB8AC3E}">
        <p14:creationId xmlns:p14="http://schemas.microsoft.com/office/powerpoint/2010/main" val="2551325276"/>
      </p:ext>
    </p:extLst>
  </p:cSld>
  <p:clrMapOvr>
    <a:masterClrMapping/>
  </p:clrMapOvr>
  <p:extLst>
    <p:ext uri="{DCECCB84-F9BA-43D5-87BE-67443E8EF086}">
      <p15:sldGuideLst xmlns:p15="http://schemas.microsoft.com/office/powerpoint/2012/main">
        <p15:guide id="1" orient="horz" pos="2160">
          <p15:clr>
            <a:srgbClr val="FBAE40"/>
          </p15:clr>
        </p15:guide>
        <p15:guide id="3" orient="horz" pos="4152">
          <p15:clr>
            <a:srgbClr val="FBAE40"/>
          </p15:clr>
        </p15:guide>
        <p15:guide id="4" pos="751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s with single subtit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585740" y="1902080"/>
            <a:ext cx="5318260" cy="4016144"/>
          </a:xfrm>
          <a:prstGeom prst="rect">
            <a:avLst/>
          </a:prstGeo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Text Placeholder 4">
            <a:extLst>
              <a:ext uri="{FF2B5EF4-FFF2-40B4-BE49-F238E27FC236}">
                <a16:creationId xmlns:a16="http://schemas.microsoft.com/office/drawing/2014/main" id="{7867C73D-EE16-41D1-B7CE-A35C765E3B8D}"/>
              </a:ext>
            </a:extLst>
          </p:cNvPr>
          <p:cNvSpPr>
            <a:spLocks noGrp="1"/>
          </p:cNvSpPr>
          <p:nvPr>
            <p:ph type="body" sz="quarter" idx="12"/>
          </p:nvPr>
        </p:nvSpPr>
        <p:spPr>
          <a:xfrm>
            <a:off x="6299888" y="1901330"/>
            <a:ext cx="5318260" cy="4016144"/>
          </a:xfrm>
          <a:prstGeom prst="rect">
            <a:avLst/>
          </a:prstGeo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8" name="Picture 7" descr="Icon&#10;&#10;Description automatically generated with medium confidence">
            <a:extLst>
              <a:ext uri="{FF2B5EF4-FFF2-40B4-BE49-F238E27FC236}">
                <a16:creationId xmlns:a16="http://schemas.microsoft.com/office/drawing/2014/main" id="{C49D5A58-3A7B-6943-4A66-D1701204FF66}"/>
              </a:ext>
            </a:extLst>
          </p:cNvPr>
          <p:cNvPicPr>
            <a:picLocks noChangeAspect="1"/>
          </p:cNvPicPr>
          <p:nvPr userDrawn="1"/>
        </p:nvPicPr>
        <p:blipFill>
          <a:blip r:embed="rId2"/>
          <a:stretch>
            <a:fillRect/>
          </a:stretch>
        </p:blipFill>
        <p:spPr>
          <a:xfrm>
            <a:off x="9817800" y="6094215"/>
            <a:ext cx="1550544" cy="516848"/>
          </a:xfrm>
          <a:prstGeom prst="rect">
            <a:avLst/>
          </a:prstGeom>
        </p:spPr>
      </p:pic>
      <p:sp>
        <p:nvSpPr>
          <p:cNvPr id="15" name="Title 1">
            <a:extLst>
              <a:ext uri="{FF2B5EF4-FFF2-40B4-BE49-F238E27FC236}">
                <a16:creationId xmlns:a16="http://schemas.microsoft.com/office/drawing/2014/main" id="{D47831F9-D762-1DA7-2D48-3C1591EFA259}"/>
              </a:ext>
            </a:extLst>
          </p:cNvPr>
          <p:cNvSpPr>
            <a:spLocks noGrp="1"/>
          </p:cNvSpPr>
          <p:nvPr>
            <p:ph type="title" hasCustomPrompt="1"/>
          </p:nvPr>
        </p:nvSpPr>
        <p:spPr>
          <a:xfrm>
            <a:off x="585740" y="431999"/>
            <a:ext cx="11123659" cy="506699"/>
          </a:xfrm>
          <a:prstGeom prst="rect">
            <a:avLst/>
          </a:prstGeom>
        </p:spPr>
        <p:txBody>
          <a:bodyPr/>
          <a:lstStyle>
            <a:lvl1pPr>
              <a:defRPr sz="400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page title</a:t>
            </a:r>
          </a:p>
        </p:txBody>
      </p:sp>
      <p:sp>
        <p:nvSpPr>
          <p:cNvPr id="16" name="Parallelogram 15">
            <a:extLst>
              <a:ext uri="{FF2B5EF4-FFF2-40B4-BE49-F238E27FC236}">
                <a16:creationId xmlns:a16="http://schemas.microsoft.com/office/drawing/2014/main" id="{91810D75-DB40-AA55-1E36-88ECC69BACCA}"/>
              </a:ext>
            </a:extLst>
          </p:cNvPr>
          <p:cNvSpPr/>
          <p:nvPr userDrawn="1"/>
        </p:nvSpPr>
        <p:spPr>
          <a:xfrm rot="10800000">
            <a:off x="585741" y="1066803"/>
            <a:ext cx="1378414" cy="175775"/>
          </a:xfrm>
          <a:prstGeom prst="parallelogram">
            <a:avLst>
              <a:gd name="adj" fmla="val 620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Semi Bold" panose="02000503000000020004" pitchFamily="2" charset="0"/>
              </a:rPr>
              <a:t>  </a:t>
            </a:r>
          </a:p>
        </p:txBody>
      </p:sp>
      <p:sp>
        <p:nvSpPr>
          <p:cNvPr id="2" name="Slide Number Placeholder 5">
            <a:extLst>
              <a:ext uri="{FF2B5EF4-FFF2-40B4-BE49-F238E27FC236}">
                <a16:creationId xmlns:a16="http://schemas.microsoft.com/office/drawing/2014/main" id="{0318E29C-24E4-9ED9-8772-1C57DA76D0F5}"/>
              </a:ext>
            </a:extLst>
          </p:cNvPr>
          <p:cNvSpPr>
            <a:spLocks noGrp="1"/>
          </p:cNvSpPr>
          <p:nvPr>
            <p:ph type="sldNum" sz="quarter" idx="33"/>
          </p:nvPr>
        </p:nvSpPr>
        <p:spPr>
          <a:xfrm>
            <a:off x="11368344" y="6131063"/>
            <a:ext cx="436107" cy="432000"/>
          </a:xfrm>
          <a:prstGeom prst="rect">
            <a:avLst/>
          </a:prstGeom>
        </p:spPr>
        <p:txBody>
          <a:bodyPr anchor="ctr"/>
          <a:lstStyle>
            <a:lvl1pPr algn="r">
              <a:defRPr sz="1200">
                <a:latin typeface="Inter Medium" panose="02000503000000020004" pitchFamily="2" charset="0"/>
                <a:ea typeface="Inter Medium" panose="02000503000000020004" pitchFamily="2" charset="0"/>
                <a:cs typeface="Inter Medium" panose="02000503000000020004" pitchFamily="2" charset="0"/>
              </a:defRPr>
            </a:lvl1pPr>
          </a:lstStyle>
          <a:p>
            <a:fld id="{19B51A1E-902D-48AF-9020-955120F399B6}" type="slidenum">
              <a:rPr lang="en-US" smtClean="0"/>
              <a:pPr/>
              <a:t>‹#›</a:t>
            </a:fld>
            <a:endParaRPr lang="en-US" dirty="0"/>
          </a:p>
        </p:txBody>
      </p:sp>
      <p:sp>
        <p:nvSpPr>
          <p:cNvPr id="4" name="Subtitle 2">
            <a:extLst>
              <a:ext uri="{FF2B5EF4-FFF2-40B4-BE49-F238E27FC236}">
                <a16:creationId xmlns:a16="http://schemas.microsoft.com/office/drawing/2014/main" id="{FF0074AA-62A3-45C5-ABAB-9694574F8D96}"/>
              </a:ext>
            </a:extLst>
          </p:cNvPr>
          <p:cNvSpPr>
            <a:spLocks noGrp="1"/>
          </p:cNvSpPr>
          <p:nvPr>
            <p:ph type="body" sz="quarter" idx="32" hasCustomPrompt="1"/>
          </p:nvPr>
        </p:nvSpPr>
        <p:spPr>
          <a:xfrm>
            <a:off x="585741" y="1326726"/>
            <a:ext cx="11032518" cy="360000"/>
          </a:xfrm>
          <a:prstGeom prst="rect">
            <a:avLst/>
          </a:prstGeom>
        </p:spPr>
        <p:txBody>
          <a:bodyPr/>
          <a:lstStyle>
            <a:lvl1pPr marL="0" indent="0">
              <a:buNone/>
              <a:defRPr sz="2000" b="0" i="0">
                <a:solidFill>
                  <a:schemeClr val="tx1"/>
                </a:solidFill>
                <a:latin typeface="Inter Medium" panose="02000503000000020004" pitchFamily="2" charset="0"/>
                <a:ea typeface="Inter Medium" panose="02000503000000020004" pitchFamily="2" charset="0"/>
                <a:cs typeface="Inter Medium" panose="02000503000000020004" pitchFamily="2" charset="0"/>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a:t>Subtitle</a:t>
            </a:r>
          </a:p>
        </p:txBody>
      </p:sp>
    </p:spTree>
    <p:extLst>
      <p:ext uri="{BB962C8B-B14F-4D97-AF65-F5344CB8AC3E}">
        <p14:creationId xmlns:p14="http://schemas.microsoft.com/office/powerpoint/2010/main" val="20331255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 with single subtit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585740" y="1964501"/>
            <a:ext cx="3446260" cy="3886024"/>
          </a:xfrm>
          <a:prstGeom prst="rect">
            <a:avLst/>
          </a:prstGeom>
        </p:spPr>
        <p:txBody>
          <a:bodyPr>
            <a:normAutofit/>
          </a:bodyPr>
          <a:lstStyle>
            <a:lvl1pPr>
              <a:defRPr sz="2000">
                <a:solidFill>
                  <a:schemeClr val="tx1"/>
                </a:solidFill>
              </a:defRPr>
            </a:lvl1pPr>
            <a:lvl2pPr marL="401638" indent="-171450">
              <a:defRPr sz="1800">
                <a:solidFill>
                  <a:schemeClr val="tx1"/>
                </a:solidFill>
              </a:defRPr>
            </a:lvl2pPr>
            <a:lvl3pPr marL="630238" indent="-169863">
              <a:defRPr sz="1600">
                <a:solidFill>
                  <a:schemeClr val="tx1"/>
                </a:solidFill>
              </a:defRPr>
            </a:lvl3pPr>
            <a:lvl4pPr marL="914400" indent="-230188">
              <a:defRPr sz="1400">
                <a:solidFill>
                  <a:schemeClr val="tx1"/>
                </a:solidFill>
              </a:defRPr>
            </a:lvl4pPr>
            <a:lvl5pPr marL="1144588" indent="-230188">
              <a:defRPr sz="14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4" name="Picture 3" descr="Icon&#10;&#10;Description automatically generated with medium confidence">
            <a:extLst>
              <a:ext uri="{FF2B5EF4-FFF2-40B4-BE49-F238E27FC236}">
                <a16:creationId xmlns:a16="http://schemas.microsoft.com/office/drawing/2014/main" id="{49BBFFE0-8152-7AE1-18BE-8604218DFDF9}"/>
              </a:ext>
            </a:extLst>
          </p:cNvPr>
          <p:cNvPicPr>
            <a:picLocks noChangeAspect="1"/>
          </p:cNvPicPr>
          <p:nvPr userDrawn="1"/>
        </p:nvPicPr>
        <p:blipFill>
          <a:blip r:embed="rId2"/>
          <a:stretch>
            <a:fillRect/>
          </a:stretch>
        </p:blipFill>
        <p:spPr>
          <a:xfrm>
            <a:off x="9817800" y="6094215"/>
            <a:ext cx="1550544" cy="516848"/>
          </a:xfrm>
          <a:prstGeom prst="rect">
            <a:avLst/>
          </a:prstGeom>
        </p:spPr>
      </p:pic>
      <p:sp>
        <p:nvSpPr>
          <p:cNvPr id="17" name="Title 1">
            <a:extLst>
              <a:ext uri="{FF2B5EF4-FFF2-40B4-BE49-F238E27FC236}">
                <a16:creationId xmlns:a16="http://schemas.microsoft.com/office/drawing/2014/main" id="{AFF17DD6-DE9B-7829-0D8B-F8FE2CC40D48}"/>
              </a:ext>
            </a:extLst>
          </p:cNvPr>
          <p:cNvSpPr>
            <a:spLocks noGrp="1"/>
          </p:cNvSpPr>
          <p:nvPr>
            <p:ph type="title" hasCustomPrompt="1"/>
          </p:nvPr>
        </p:nvSpPr>
        <p:spPr>
          <a:xfrm>
            <a:off x="585740" y="431999"/>
            <a:ext cx="11123659" cy="506699"/>
          </a:xfrm>
          <a:prstGeom prst="rect">
            <a:avLst/>
          </a:prstGeom>
        </p:spPr>
        <p:txBody>
          <a:bodyPr/>
          <a:lstStyle>
            <a:lvl1pPr>
              <a:defRPr sz="400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page title</a:t>
            </a:r>
          </a:p>
        </p:txBody>
      </p:sp>
      <p:sp>
        <p:nvSpPr>
          <p:cNvPr id="18" name="Parallelogram 17">
            <a:extLst>
              <a:ext uri="{FF2B5EF4-FFF2-40B4-BE49-F238E27FC236}">
                <a16:creationId xmlns:a16="http://schemas.microsoft.com/office/drawing/2014/main" id="{48644E1B-3978-C198-695B-8A3AE2660C23}"/>
              </a:ext>
            </a:extLst>
          </p:cNvPr>
          <p:cNvSpPr/>
          <p:nvPr userDrawn="1"/>
        </p:nvSpPr>
        <p:spPr>
          <a:xfrm rot="10800000">
            <a:off x="585741" y="1066803"/>
            <a:ext cx="1378414" cy="175775"/>
          </a:xfrm>
          <a:prstGeom prst="parallelogram">
            <a:avLst>
              <a:gd name="adj" fmla="val 620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Semi Bold" panose="02000503000000020004" pitchFamily="2" charset="0"/>
              </a:rPr>
              <a:t>  </a:t>
            </a:r>
          </a:p>
        </p:txBody>
      </p:sp>
      <p:sp>
        <p:nvSpPr>
          <p:cNvPr id="2" name="Slide Number Placeholder 5">
            <a:extLst>
              <a:ext uri="{FF2B5EF4-FFF2-40B4-BE49-F238E27FC236}">
                <a16:creationId xmlns:a16="http://schemas.microsoft.com/office/drawing/2014/main" id="{50495FBE-8666-FF3B-A73F-BE8045DC4E71}"/>
              </a:ext>
            </a:extLst>
          </p:cNvPr>
          <p:cNvSpPr>
            <a:spLocks noGrp="1"/>
          </p:cNvSpPr>
          <p:nvPr>
            <p:ph type="sldNum" sz="quarter" idx="33"/>
          </p:nvPr>
        </p:nvSpPr>
        <p:spPr>
          <a:xfrm>
            <a:off x="11368344" y="6131063"/>
            <a:ext cx="436107" cy="432000"/>
          </a:xfrm>
          <a:prstGeom prst="rect">
            <a:avLst/>
          </a:prstGeom>
        </p:spPr>
        <p:txBody>
          <a:bodyPr anchor="ctr"/>
          <a:lstStyle>
            <a:lvl1pPr algn="r">
              <a:defRPr sz="1200">
                <a:latin typeface="Inter Medium" panose="02000503000000020004" pitchFamily="2" charset="0"/>
                <a:ea typeface="Inter Medium" panose="02000503000000020004" pitchFamily="2" charset="0"/>
                <a:cs typeface="Inter Medium" panose="02000503000000020004" pitchFamily="2" charset="0"/>
              </a:defRPr>
            </a:lvl1pPr>
          </a:lstStyle>
          <a:p>
            <a:fld id="{19B51A1E-902D-48AF-9020-955120F399B6}" type="slidenum">
              <a:rPr lang="en-US" smtClean="0"/>
              <a:pPr/>
              <a:t>‹#›</a:t>
            </a:fld>
            <a:endParaRPr lang="en-US" dirty="0"/>
          </a:p>
        </p:txBody>
      </p:sp>
      <p:sp>
        <p:nvSpPr>
          <p:cNvPr id="6" name="Subtitle 2">
            <a:extLst>
              <a:ext uri="{FF2B5EF4-FFF2-40B4-BE49-F238E27FC236}">
                <a16:creationId xmlns:a16="http://schemas.microsoft.com/office/drawing/2014/main" id="{87847281-BC06-F292-FC80-3EA68433FE4A}"/>
              </a:ext>
            </a:extLst>
          </p:cNvPr>
          <p:cNvSpPr>
            <a:spLocks noGrp="1"/>
          </p:cNvSpPr>
          <p:nvPr>
            <p:ph type="body" sz="quarter" idx="32" hasCustomPrompt="1"/>
          </p:nvPr>
        </p:nvSpPr>
        <p:spPr>
          <a:xfrm>
            <a:off x="585741" y="1326726"/>
            <a:ext cx="11032518" cy="360000"/>
          </a:xfrm>
          <a:prstGeom prst="rect">
            <a:avLst/>
          </a:prstGeom>
        </p:spPr>
        <p:txBody>
          <a:bodyPr/>
          <a:lstStyle>
            <a:lvl1pPr marL="0" indent="0">
              <a:buNone/>
              <a:defRPr sz="2000" b="0" i="0">
                <a:solidFill>
                  <a:schemeClr val="tx1"/>
                </a:solidFill>
                <a:latin typeface="Inter Medium" panose="02000503000000020004" pitchFamily="2" charset="0"/>
                <a:ea typeface="Inter Medium" panose="02000503000000020004" pitchFamily="2" charset="0"/>
                <a:cs typeface="Inter Medium" panose="02000503000000020004" pitchFamily="2" charset="0"/>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a:t>Subtitle</a:t>
            </a:r>
          </a:p>
        </p:txBody>
      </p:sp>
      <p:sp>
        <p:nvSpPr>
          <p:cNvPr id="7" name="Content Placeholder 2">
            <a:extLst>
              <a:ext uri="{FF2B5EF4-FFF2-40B4-BE49-F238E27FC236}">
                <a16:creationId xmlns:a16="http://schemas.microsoft.com/office/drawing/2014/main" id="{DF9A43AD-E7E8-AFF2-E082-70DEEBE93C36}"/>
              </a:ext>
            </a:extLst>
          </p:cNvPr>
          <p:cNvSpPr>
            <a:spLocks noGrp="1"/>
          </p:cNvSpPr>
          <p:nvPr>
            <p:ph idx="34"/>
          </p:nvPr>
        </p:nvSpPr>
        <p:spPr>
          <a:xfrm>
            <a:off x="4297129" y="1964501"/>
            <a:ext cx="3446260" cy="3886024"/>
          </a:xfrm>
          <a:prstGeom prst="rect">
            <a:avLst/>
          </a:prstGeom>
        </p:spPr>
        <p:txBody>
          <a:bodyPr>
            <a:normAutofit/>
          </a:bodyPr>
          <a:lstStyle>
            <a:lvl1pPr>
              <a:defRPr sz="2000">
                <a:solidFill>
                  <a:schemeClr val="tx1"/>
                </a:solidFill>
              </a:defRPr>
            </a:lvl1pPr>
            <a:lvl2pPr marL="401638" indent="-171450">
              <a:defRPr sz="1800">
                <a:solidFill>
                  <a:schemeClr val="tx1"/>
                </a:solidFill>
              </a:defRPr>
            </a:lvl2pPr>
            <a:lvl3pPr marL="630238" indent="-169863">
              <a:defRPr sz="1600">
                <a:solidFill>
                  <a:schemeClr val="tx1"/>
                </a:solidFill>
              </a:defRPr>
            </a:lvl3pPr>
            <a:lvl4pPr marL="914400" indent="-230188">
              <a:defRPr sz="1400">
                <a:solidFill>
                  <a:schemeClr val="tx1"/>
                </a:solidFill>
              </a:defRPr>
            </a:lvl4pPr>
            <a:lvl5pPr marL="1144588" indent="-230188">
              <a:defRPr sz="14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Content Placeholder 2">
            <a:extLst>
              <a:ext uri="{FF2B5EF4-FFF2-40B4-BE49-F238E27FC236}">
                <a16:creationId xmlns:a16="http://schemas.microsoft.com/office/drawing/2014/main" id="{473CD972-1B35-D9AD-780F-F9DFC28E48AF}"/>
              </a:ext>
            </a:extLst>
          </p:cNvPr>
          <p:cNvSpPr>
            <a:spLocks noGrp="1"/>
          </p:cNvSpPr>
          <p:nvPr>
            <p:ph idx="35"/>
          </p:nvPr>
        </p:nvSpPr>
        <p:spPr>
          <a:xfrm>
            <a:off x="8013407" y="1964501"/>
            <a:ext cx="3446260" cy="3886024"/>
          </a:xfrm>
          <a:prstGeom prst="rect">
            <a:avLst/>
          </a:prstGeom>
        </p:spPr>
        <p:txBody>
          <a:bodyPr>
            <a:normAutofit/>
          </a:bodyPr>
          <a:lstStyle>
            <a:lvl1pPr>
              <a:defRPr sz="2000">
                <a:solidFill>
                  <a:schemeClr val="tx1"/>
                </a:solidFill>
              </a:defRPr>
            </a:lvl1pPr>
            <a:lvl2pPr marL="401638" indent="-171450">
              <a:defRPr sz="1800">
                <a:solidFill>
                  <a:schemeClr val="tx1"/>
                </a:solidFill>
              </a:defRPr>
            </a:lvl2pPr>
            <a:lvl3pPr marL="630238" indent="-169863">
              <a:defRPr sz="1600">
                <a:solidFill>
                  <a:schemeClr val="tx1"/>
                </a:solidFill>
              </a:defRPr>
            </a:lvl3pPr>
            <a:lvl4pPr marL="914400" indent="-230188">
              <a:defRPr sz="1400">
                <a:solidFill>
                  <a:schemeClr val="tx1"/>
                </a:solidFill>
              </a:defRPr>
            </a:lvl4pPr>
            <a:lvl5pPr marL="1144588" indent="-230188">
              <a:defRPr sz="14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22286969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 Column with single subtitl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6E5A6EDD-4F1F-CC5A-C4FF-B778DBFE8F79}"/>
              </a:ext>
            </a:extLst>
          </p:cNvPr>
          <p:cNvPicPr>
            <a:picLocks noChangeAspect="1"/>
          </p:cNvPicPr>
          <p:nvPr userDrawn="1"/>
        </p:nvPicPr>
        <p:blipFill>
          <a:blip r:embed="rId2"/>
          <a:stretch>
            <a:fillRect/>
          </a:stretch>
        </p:blipFill>
        <p:spPr>
          <a:xfrm>
            <a:off x="9817800" y="6094215"/>
            <a:ext cx="1550544" cy="516848"/>
          </a:xfrm>
          <a:prstGeom prst="rect">
            <a:avLst/>
          </a:prstGeom>
        </p:spPr>
      </p:pic>
      <p:sp>
        <p:nvSpPr>
          <p:cNvPr id="18" name="Subtitle 2">
            <a:extLst>
              <a:ext uri="{FF2B5EF4-FFF2-40B4-BE49-F238E27FC236}">
                <a16:creationId xmlns:a16="http://schemas.microsoft.com/office/drawing/2014/main" id="{9D11581E-8BBE-658C-2004-44349F0038E4}"/>
              </a:ext>
            </a:extLst>
          </p:cNvPr>
          <p:cNvSpPr>
            <a:spLocks noGrp="1"/>
          </p:cNvSpPr>
          <p:nvPr>
            <p:ph type="body" sz="quarter" idx="32" hasCustomPrompt="1"/>
          </p:nvPr>
        </p:nvSpPr>
        <p:spPr>
          <a:xfrm>
            <a:off x="585741" y="1326726"/>
            <a:ext cx="11032518" cy="360000"/>
          </a:xfrm>
          <a:prstGeom prst="rect">
            <a:avLst/>
          </a:prstGeom>
        </p:spPr>
        <p:txBody>
          <a:bodyPr/>
          <a:lstStyle>
            <a:lvl1pPr marL="0" indent="0">
              <a:buNone/>
              <a:defRPr sz="2000" b="0" i="0">
                <a:solidFill>
                  <a:schemeClr val="tx1"/>
                </a:solidFill>
                <a:latin typeface="Inter Medium" panose="02000503000000020004" pitchFamily="2" charset="0"/>
                <a:ea typeface="Inter Medium" panose="02000503000000020004" pitchFamily="2" charset="0"/>
                <a:cs typeface="Inter Medium" panose="02000503000000020004" pitchFamily="2" charset="0"/>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a:t>Subtitle</a:t>
            </a:r>
          </a:p>
        </p:txBody>
      </p:sp>
      <p:sp>
        <p:nvSpPr>
          <p:cNvPr id="19" name="Title 1">
            <a:extLst>
              <a:ext uri="{FF2B5EF4-FFF2-40B4-BE49-F238E27FC236}">
                <a16:creationId xmlns:a16="http://schemas.microsoft.com/office/drawing/2014/main" id="{23B28FC2-0686-7061-5890-2875F02E2AF3}"/>
              </a:ext>
            </a:extLst>
          </p:cNvPr>
          <p:cNvSpPr>
            <a:spLocks noGrp="1"/>
          </p:cNvSpPr>
          <p:nvPr>
            <p:ph type="title" hasCustomPrompt="1"/>
          </p:nvPr>
        </p:nvSpPr>
        <p:spPr>
          <a:xfrm>
            <a:off x="585740" y="431999"/>
            <a:ext cx="11123659" cy="506699"/>
          </a:xfrm>
          <a:prstGeom prst="rect">
            <a:avLst/>
          </a:prstGeom>
        </p:spPr>
        <p:txBody>
          <a:bodyPr/>
          <a:lstStyle>
            <a:lvl1pPr>
              <a:defRPr sz="400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page title</a:t>
            </a:r>
          </a:p>
        </p:txBody>
      </p:sp>
      <p:sp>
        <p:nvSpPr>
          <p:cNvPr id="20" name="Parallelogram 19">
            <a:extLst>
              <a:ext uri="{FF2B5EF4-FFF2-40B4-BE49-F238E27FC236}">
                <a16:creationId xmlns:a16="http://schemas.microsoft.com/office/drawing/2014/main" id="{86F705C5-BB3B-E5C0-0494-739B7E238D50}"/>
              </a:ext>
            </a:extLst>
          </p:cNvPr>
          <p:cNvSpPr/>
          <p:nvPr userDrawn="1"/>
        </p:nvSpPr>
        <p:spPr>
          <a:xfrm rot="10800000">
            <a:off x="585741" y="1066803"/>
            <a:ext cx="1378414" cy="175775"/>
          </a:xfrm>
          <a:prstGeom prst="parallelogram">
            <a:avLst>
              <a:gd name="adj" fmla="val 620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Semi Bold" panose="02000503000000020004" pitchFamily="2" charset="0"/>
              </a:rPr>
              <a:t>  </a:t>
            </a:r>
          </a:p>
        </p:txBody>
      </p:sp>
      <p:sp>
        <p:nvSpPr>
          <p:cNvPr id="2" name="Slide Number Placeholder 5">
            <a:extLst>
              <a:ext uri="{FF2B5EF4-FFF2-40B4-BE49-F238E27FC236}">
                <a16:creationId xmlns:a16="http://schemas.microsoft.com/office/drawing/2014/main" id="{23AB276E-98E7-6EC8-8B96-FFEBF6E805A5}"/>
              </a:ext>
            </a:extLst>
          </p:cNvPr>
          <p:cNvSpPr>
            <a:spLocks noGrp="1"/>
          </p:cNvSpPr>
          <p:nvPr>
            <p:ph type="sldNum" sz="quarter" idx="33"/>
          </p:nvPr>
        </p:nvSpPr>
        <p:spPr>
          <a:xfrm>
            <a:off x="11368344" y="6131063"/>
            <a:ext cx="436107" cy="432000"/>
          </a:xfrm>
          <a:prstGeom prst="rect">
            <a:avLst/>
          </a:prstGeom>
        </p:spPr>
        <p:txBody>
          <a:bodyPr anchor="ctr"/>
          <a:lstStyle>
            <a:lvl1pPr algn="r">
              <a:defRPr sz="1200">
                <a:latin typeface="Inter Medium" panose="02000503000000020004" pitchFamily="2" charset="0"/>
                <a:ea typeface="Inter Medium" panose="02000503000000020004" pitchFamily="2" charset="0"/>
                <a:cs typeface="Inter Medium" panose="02000503000000020004" pitchFamily="2" charset="0"/>
              </a:defRPr>
            </a:lvl1pPr>
          </a:lstStyle>
          <a:p>
            <a:fld id="{19B51A1E-902D-48AF-9020-955120F399B6}" type="slidenum">
              <a:rPr lang="en-US" smtClean="0"/>
              <a:pPr/>
              <a:t>‹#›</a:t>
            </a:fld>
            <a:endParaRPr lang="en-US" dirty="0"/>
          </a:p>
        </p:txBody>
      </p:sp>
      <p:sp>
        <p:nvSpPr>
          <p:cNvPr id="12" name="Content Placeholder 2">
            <a:extLst>
              <a:ext uri="{FF2B5EF4-FFF2-40B4-BE49-F238E27FC236}">
                <a16:creationId xmlns:a16="http://schemas.microsoft.com/office/drawing/2014/main" id="{E5E69B1F-897B-8DD8-1A22-9E102FE60848}"/>
              </a:ext>
            </a:extLst>
          </p:cNvPr>
          <p:cNvSpPr>
            <a:spLocks noGrp="1"/>
          </p:cNvSpPr>
          <p:nvPr>
            <p:ph idx="1"/>
          </p:nvPr>
        </p:nvSpPr>
        <p:spPr>
          <a:xfrm>
            <a:off x="585739" y="1972491"/>
            <a:ext cx="2095523" cy="3992657"/>
          </a:xfrm>
          <a:prstGeom prst="rect">
            <a:avLst/>
          </a:prstGeom>
        </p:spPr>
        <p:txBody>
          <a:bodyPr/>
          <a:lstStyle>
            <a:lvl1pPr marL="171450" indent="-171450">
              <a:defRPr lang="en-US" sz="1800" noProof="0" dirty="0">
                <a:solidFill>
                  <a:schemeClr val="tx1"/>
                </a:solidFill>
              </a:defRPr>
            </a:lvl1pPr>
            <a:lvl2pPr marL="342900" indent="-171450">
              <a:defRPr lang="en-US" sz="1600" noProof="0" dirty="0">
                <a:solidFill>
                  <a:schemeClr val="tx1"/>
                </a:solidFill>
              </a:defRPr>
            </a:lvl2pPr>
            <a:lvl3pPr marL="512763" indent="-169863">
              <a:defRPr lang="en-US" sz="1400" noProof="0" dirty="0">
                <a:solidFill>
                  <a:schemeClr val="tx1"/>
                </a:solidFill>
              </a:defRPr>
            </a:lvl3pPr>
            <a:lvl4pPr marL="684213" indent="-171450">
              <a:defRPr lang="en-US" sz="1200" noProof="0" dirty="0">
                <a:solidFill>
                  <a:schemeClr val="tx1"/>
                </a:solidFill>
              </a:defRPr>
            </a:lvl4pPr>
            <a:lvl5pPr marL="801688" indent="-138113">
              <a:defRPr lang="en-US" sz="1200" noProof="0" dirty="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Content Placeholder 2">
            <a:extLst>
              <a:ext uri="{FF2B5EF4-FFF2-40B4-BE49-F238E27FC236}">
                <a16:creationId xmlns:a16="http://schemas.microsoft.com/office/drawing/2014/main" id="{9D34FC05-EA9A-8E0B-4A11-0FB14EC9C834}"/>
              </a:ext>
            </a:extLst>
          </p:cNvPr>
          <p:cNvSpPr>
            <a:spLocks noGrp="1"/>
          </p:cNvSpPr>
          <p:nvPr>
            <p:ph idx="34"/>
          </p:nvPr>
        </p:nvSpPr>
        <p:spPr>
          <a:xfrm>
            <a:off x="2846046" y="1972491"/>
            <a:ext cx="2095523" cy="3992657"/>
          </a:xfrm>
          <a:prstGeom prst="rect">
            <a:avLst/>
          </a:prstGeom>
        </p:spPr>
        <p:txBody>
          <a:bodyPr/>
          <a:lstStyle>
            <a:lvl1pPr marL="171450" indent="-171450">
              <a:defRPr lang="en-US" sz="1800" noProof="0" dirty="0">
                <a:solidFill>
                  <a:schemeClr val="tx1"/>
                </a:solidFill>
              </a:defRPr>
            </a:lvl1pPr>
            <a:lvl2pPr marL="342900" indent="-171450">
              <a:defRPr lang="en-US" sz="1600" noProof="0" dirty="0">
                <a:solidFill>
                  <a:schemeClr val="tx1"/>
                </a:solidFill>
              </a:defRPr>
            </a:lvl2pPr>
            <a:lvl3pPr marL="512763" indent="-169863">
              <a:defRPr lang="en-US" sz="1400" noProof="0" dirty="0">
                <a:solidFill>
                  <a:schemeClr val="tx1"/>
                </a:solidFill>
              </a:defRPr>
            </a:lvl3pPr>
            <a:lvl4pPr marL="684213" indent="-171450">
              <a:defRPr lang="en-US" sz="1200" noProof="0" dirty="0">
                <a:solidFill>
                  <a:schemeClr val="tx1"/>
                </a:solidFill>
              </a:defRPr>
            </a:lvl4pPr>
            <a:lvl5pPr marL="801688" indent="-138113">
              <a:defRPr lang="en-US" sz="1200" noProof="0" dirty="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6" name="Content Placeholder 2">
            <a:extLst>
              <a:ext uri="{FF2B5EF4-FFF2-40B4-BE49-F238E27FC236}">
                <a16:creationId xmlns:a16="http://schemas.microsoft.com/office/drawing/2014/main" id="{F3B50B8F-B559-7014-282B-6844AE05C76B}"/>
              </a:ext>
            </a:extLst>
          </p:cNvPr>
          <p:cNvSpPr>
            <a:spLocks noGrp="1"/>
          </p:cNvSpPr>
          <p:nvPr>
            <p:ph idx="35"/>
          </p:nvPr>
        </p:nvSpPr>
        <p:spPr>
          <a:xfrm>
            <a:off x="5107348" y="1972491"/>
            <a:ext cx="2095523" cy="3992657"/>
          </a:xfrm>
          <a:prstGeom prst="rect">
            <a:avLst/>
          </a:prstGeom>
        </p:spPr>
        <p:txBody>
          <a:bodyPr/>
          <a:lstStyle>
            <a:lvl1pPr marL="171450" indent="-171450">
              <a:defRPr lang="en-US" sz="1800" noProof="0" dirty="0">
                <a:solidFill>
                  <a:schemeClr val="tx1"/>
                </a:solidFill>
              </a:defRPr>
            </a:lvl1pPr>
            <a:lvl2pPr marL="342900" indent="-171450">
              <a:defRPr lang="en-US" sz="1600" noProof="0" dirty="0">
                <a:solidFill>
                  <a:schemeClr val="tx1"/>
                </a:solidFill>
              </a:defRPr>
            </a:lvl2pPr>
            <a:lvl3pPr marL="512763" indent="-169863">
              <a:defRPr lang="en-US" sz="1400" noProof="0" dirty="0">
                <a:solidFill>
                  <a:schemeClr val="tx1"/>
                </a:solidFill>
              </a:defRPr>
            </a:lvl3pPr>
            <a:lvl4pPr marL="684213" indent="-171450">
              <a:defRPr lang="en-US" sz="1200" noProof="0" dirty="0">
                <a:solidFill>
                  <a:schemeClr val="tx1"/>
                </a:solidFill>
              </a:defRPr>
            </a:lvl4pPr>
            <a:lvl5pPr marL="801688" indent="-138113">
              <a:defRPr lang="en-US" sz="1200" noProof="0" dirty="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1" name="Content Placeholder 2">
            <a:extLst>
              <a:ext uri="{FF2B5EF4-FFF2-40B4-BE49-F238E27FC236}">
                <a16:creationId xmlns:a16="http://schemas.microsoft.com/office/drawing/2014/main" id="{A2427C5A-E328-C88F-4C7C-01FD53DB293E}"/>
              </a:ext>
            </a:extLst>
          </p:cNvPr>
          <p:cNvSpPr>
            <a:spLocks noGrp="1"/>
          </p:cNvSpPr>
          <p:nvPr>
            <p:ph idx="36"/>
          </p:nvPr>
        </p:nvSpPr>
        <p:spPr>
          <a:xfrm>
            <a:off x="7360612" y="1972491"/>
            <a:ext cx="2095523" cy="3992657"/>
          </a:xfrm>
          <a:prstGeom prst="rect">
            <a:avLst/>
          </a:prstGeom>
        </p:spPr>
        <p:txBody>
          <a:bodyPr/>
          <a:lstStyle>
            <a:lvl1pPr marL="171450" indent="-171450">
              <a:defRPr lang="en-US" sz="1800" noProof="0" dirty="0">
                <a:solidFill>
                  <a:schemeClr val="tx1"/>
                </a:solidFill>
              </a:defRPr>
            </a:lvl1pPr>
            <a:lvl2pPr marL="342900" indent="-171450">
              <a:defRPr lang="en-US" sz="1600" noProof="0" dirty="0">
                <a:solidFill>
                  <a:schemeClr val="tx1"/>
                </a:solidFill>
              </a:defRPr>
            </a:lvl2pPr>
            <a:lvl3pPr marL="512763" indent="-169863">
              <a:defRPr lang="en-US" sz="1400" noProof="0" dirty="0">
                <a:solidFill>
                  <a:schemeClr val="tx1"/>
                </a:solidFill>
              </a:defRPr>
            </a:lvl3pPr>
            <a:lvl4pPr marL="684213" indent="-171450">
              <a:defRPr lang="en-US" sz="1200" noProof="0" dirty="0">
                <a:solidFill>
                  <a:schemeClr val="tx1"/>
                </a:solidFill>
              </a:defRPr>
            </a:lvl4pPr>
            <a:lvl5pPr marL="801688" indent="-138113">
              <a:defRPr lang="en-US" sz="1200" noProof="0" dirty="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2" name="Content Placeholder 2">
            <a:extLst>
              <a:ext uri="{FF2B5EF4-FFF2-40B4-BE49-F238E27FC236}">
                <a16:creationId xmlns:a16="http://schemas.microsoft.com/office/drawing/2014/main" id="{2218B941-51F6-C20A-8496-F1EFC747C53E}"/>
              </a:ext>
            </a:extLst>
          </p:cNvPr>
          <p:cNvSpPr>
            <a:spLocks noGrp="1"/>
          </p:cNvSpPr>
          <p:nvPr>
            <p:ph idx="37"/>
          </p:nvPr>
        </p:nvSpPr>
        <p:spPr>
          <a:xfrm>
            <a:off x="9613876" y="1972491"/>
            <a:ext cx="2095523" cy="3992657"/>
          </a:xfrm>
          <a:prstGeom prst="rect">
            <a:avLst/>
          </a:prstGeom>
        </p:spPr>
        <p:txBody>
          <a:bodyPr/>
          <a:lstStyle>
            <a:lvl1pPr marL="171450" indent="-171450">
              <a:defRPr lang="en-US" sz="1800" noProof="0" dirty="0">
                <a:solidFill>
                  <a:schemeClr val="tx1"/>
                </a:solidFill>
              </a:defRPr>
            </a:lvl1pPr>
            <a:lvl2pPr marL="342900" indent="-171450">
              <a:defRPr lang="en-US" sz="1600" noProof="0" dirty="0">
                <a:solidFill>
                  <a:schemeClr val="tx1"/>
                </a:solidFill>
              </a:defRPr>
            </a:lvl2pPr>
            <a:lvl3pPr marL="512763" indent="-169863">
              <a:defRPr lang="en-US" sz="1400" noProof="0" dirty="0">
                <a:solidFill>
                  <a:schemeClr val="tx1"/>
                </a:solidFill>
              </a:defRPr>
            </a:lvl3pPr>
            <a:lvl4pPr marL="684213" indent="-171450">
              <a:defRPr lang="en-US" sz="1200" noProof="0" dirty="0">
                <a:solidFill>
                  <a:schemeClr val="tx1"/>
                </a:solidFill>
              </a:defRPr>
            </a:lvl4pPr>
            <a:lvl5pPr marL="801688" indent="-138113">
              <a:defRPr lang="en-US" sz="1200" noProof="0" dirty="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3605440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 row chart with subtitle">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FEB8A038-1461-454A-E6C3-66006AC8C169}"/>
              </a:ext>
            </a:extLst>
          </p:cNvPr>
          <p:cNvSpPr>
            <a:spLocks noGrp="1"/>
          </p:cNvSpPr>
          <p:nvPr>
            <p:ph type="title" hasCustomPrompt="1"/>
          </p:nvPr>
        </p:nvSpPr>
        <p:spPr>
          <a:xfrm>
            <a:off x="585740" y="431999"/>
            <a:ext cx="11123659" cy="506699"/>
          </a:xfrm>
          <a:prstGeom prst="rect">
            <a:avLst/>
          </a:prstGeom>
        </p:spPr>
        <p:txBody>
          <a:bodyPr/>
          <a:lstStyle>
            <a:lvl1pPr>
              <a:defRPr sz="400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page title</a:t>
            </a:r>
          </a:p>
        </p:txBody>
      </p:sp>
      <p:sp>
        <p:nvSpPr>
          <p:cNvPr id="22" name="Parallelogram 21">
            <a:extLst>
              <a:ext uri="{FF2B5EF4-FFF2-40B4-BE49-F238E27FC236}">
                <a16:creationId xmlns:a16="http://schemas.microsoft.com/office/drawing/2014/main" id="{34030A22-CC8F-BD41-F4A9-C133F1E16E4D}"/>
              </a:ext>
            </a:extLst>
          </p:cNvPr>
          <p:cNvSpPr/>
          <p:nvPr/>
        </p:nvSpPr>
        <p:spPr>
          <a:xfrm rot="10800000">
            <a:off x="585741" y="1066803"/>
            <a:ext cx="1378414" cy="175775"/>
          </a:xfrm>
          <a:prstGeom prst="parallelogram">
            <a:avLst>
              <a:gd name="adj" fmla="val 620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Semi Bold" panose="02000503000000020004" pitchFamily="2" charset="0"/>
              </a:rPr>
              <a:t>  </a:t>
            </a:r>
          </a:p>
        </p:txBody>
      </p:sp>
      <p:pic>
        <p:nvPicPr>
          <p:cNvPr id="23" name="Picture 22" descr="Icon&#10;&#10;Description automatically generated with medium confidence">
            <a:extLst>
              <a:ext uri="{FF2B5EF4-FFF2-40B4-BE49-F238E27FC236}">
                <a16:creationId xmlns:a16="http://schemas.microsoft.com/office/drawing/2014/main" id="{9A93166F-95FD-34DA-5CA4-A3CD803F8C9B}"/>
              </a:ext>
            </a:extLst>
          </p:cNvPr>
          <p:cNvPicPr>
            <a:picLocks noChangeAspect="1"/>
          </p:cNvPicPr>
          <p:nvPr/>
        </p:nvPicPr>
        <p:blipFill>
          <a:blip r:embed="rId2"/>
          <a:stretch>
            <a:fillRect/>
          </a:stretch>
        </p:blipFill>
        <p:spPr>
          <a:xfrm>
            <a:off x="9817800" y="6094215"/>
            <a:ext cx="1550544" cy="516848"/>
          </a:xfrm>
          <a:prstGeom prst="rect">
            <a:avLst/>
          </a:prstGeom>
        </p:spPr>
      </p:pic>
      <p:sp>
        <p:nvSpPr>
          <p:cNvPr id="2" name="Slide Number Placeholder 5">
            <a:extLst>
              <a:ext uri="{FF2B5EF4-FFF2-40B4-BE49-F238E27FC236}">
                <a16:creationId xmlns:a16="http://schemas.microsoft.com/office/drawing/2014/main" id="{4C4D5AEA-C898-31B9-89B1-E4AD8250BFCD}"/>
              </a:ext>
            </a:extLst>
          </p:cNvPr>
          <p:cNvSpPr>
            <a:spLocks noGrp="1"/>
          </p:cNvSpPr>
          <p:nvPr>
            <p:ph type="sldNum" sz="quarter" idx="33"/>
          </p:nvPr>
        </p:nvSpPr>
        <p:spPr>
          <a:xfrm>
            <a:off x="11368344" y="6131063"/>
            <a:ext cx="436107" cy="432000"/>
          </a:xfrm>
          <a:prstGeom prst="rect">
            <a:avLst/>
          </a:prstGeom>
        </p:spPr>
        <p:txBody>
          <a:bodyPr anchor="ctr"/>
          <a:lstStyle>
            <a:lvl1pPr algn="r">
              <a:defRPr sz="1200">
                <a:latin typeface="Inter Medium" panose="02000503000000020004" pitchFamily="2" charset="0"/>
                <a:ea typeface="Inter Medium" panose="02000503000000020004" pitchFamily="2" charset="0"/>
                <a:cs typeface="Inter Medium" panose="02000503000000020004" pitchFamily="2" charset="0"/>
              </a:defRPr>
            </a:lvl1pPr>
          </a:lstStyle>
          <a:p>
            <a:fld id="{19B51A1E-902D-48AF-9020-955120F399B6}" type="slidenum">
              <a:rPr lang="en-US" smtClean="0"/>
              <a:pPr/>
              <a:t>‹#›</a:t>
            </a:fld>
            <a:endParaRPr lang="en-US" dirty="0"/>
          </a:p>
        </p:txBody>
      </p:sp>
      <p:sp>
        <p:nvSpPr>
          <p:cNvPr id="5" name="Text Placeholder 4">
            <a:extLst>
              <a:ext uri="{FF2B5EF4-FFF2-40B4-BE49-F238E27FC236}">
                <a16:creationId xmlns:a16="http://schemas.microsoft.com/office/drawing/2014/main" id="{B64900D0-A75A-0071-67CB-7A5D6AF2C721}"/>
              </a:ext>
            </a:extLst>
          </p:cNvPr>
          <p:cNvSpPr>
            <a:spLocks noGrp="1"/>
          </p:cNvSpPr>
          <p:nvPr>
            <p:ph type="body" sz="quarter" idx="34" hasCustomPrompt="1"/>
          </p:nvPr>
        </p:nvSpPr>
        <p:spPr>
          <a:xfrm>
            <a:off x="712339" y="2111083"/>
            <a:ext cx="3364065" cy="634226"/>
          </a:xfrm>
          <a:prstGeom prst="rect">
            <a:avLst/>
          </a:prstGeom>
          <a:solidFill>
            <a:schemeClr val="accent1"/>
          </a:solidFill>
          <a:ln>
            <a:noFill/>
          </a:ln>
        </p:spPr>
        <p:txBody>
          <a:bodyPr anchor="ctr"/>
          <a:lstStyle>
            <a:lvl1pPr marL="0" indent="0">
              <a:buNone/>
              <a:defRPr b="1">
                <a:solidFill>
                  <a:schemeClr val="bg1"/>
                </a:solidFill>
                <a:latin typeface="Inter" panose="02000503000000020004" pitchFamily="2" charset="0"/>
                <a:ea typeface="Inter" panose="02000503000000020004" pitchFamily="2" charset="0"/>
                <a:cs typeface="Inter" panose="02000503000000020004" pitchFamily="2" charset="0"/>
              </a:defRPr>
            </a:lvl1pPr>
          </a:lstStyle>
          <a:p>
            <a:pPr lvl="0"/>
            <a:r>
              <a:rPr lang="en-US" dirty="0"/>
              <a:t>Click to add text</a:t>
            </a:r>
          </a:p>
        </p:txBody>
      </p:sp>
      <p:sp>
        <p:nvSpPr>
          <p:cNvPr id="6" name="Text Placeholder 4">
            <a:extLst>
              <a:ext uri="{FF2B5EF4-FFF2-40B4-BE49-F238E27FC236}">
                <a16:creationId xmlns:a16="http://schemas.microsoft.com/office/drawing/2014/main" id="{7B22906E-8B6C-B1F1-B4AF-98251350FC5D}"/>
              </a:ext>
            </a:extLst>
          </p:cNvPr>
          <p:cNvSpPr>
            <a:spLocks noGrp="1"/>
          </p:cNvSpPr>
          <p:nvPr>
            <p:ph type="body" sz="quarter" idx="35" hasCustomPrompt="1"/>
          </p:nvPr>
        </p:nvSpPr>
        <p:spPr>
          <a:xfrm>
            <a:off x="4230602" y="2115707"/>
            <a:ext cx="7007444" cy="634226"/>
          </a:xfrm>
          <a:prstGeom prst="rect">
            <a:avLst/>
          </a:prstGeom>
          <a:solidFill>
            <a:schemeClr val="bg1"/>
          </a:solidFill>
          <a:ln w="12700">
            <a:solidFill>
              <a:schemeClr val="accent1"/>
            </a:solidFill>
          </a:ln>
        </p:spPr>
        <p:txBody>
          <a:bodyPr anchor="ctr"/>
          <a:lstStyle>
            <a:lvl1pPr marL="0" indent="0">
              <a:buNone/>
              <a:defRPr b="0">
                <a:solidFill>
                  <a:schemeClr val="tx1"/>
                </a:solidFill>
                <a:latin typeface="Inter" panose="02000503000000020004" pitchFamily="2" charset="0"/>
                <a:ea typeface="Inter" panose="02000503000000020004" pitchFamily="2" charset="0"/>
                <a:cs typeface="Inter" panose="02000503000000020004" pitchFamily="2" charset="0"/>
              </a:defRPr>
            </a:lvl1pPr>
          </a:lstStyle>
          <a:p>
            <a:pPr lvl="0"/>
            <a:r>
              <a:rPr lang="en-US" dirty="0"/>
              <a:t>Click to add text</a:t>
            </a:r>
          </a:p>
        </p:txBody>
      </p:sp>
      <p:sp>
        <p:nvSpPr>
          <p:cNvPr id="7" name="Text Placeholder 4">
            <a:extLst>
              <a:ext uri="{FF2B5EF4-FFF2-40B4-BE49-F238E27FC236}">
                <a16:creationId xmlns:a16="http://schemas.microsoft.com/office/drawing/2014/main" id="{D105E4DA-176A-2166-A797-3921BAD53C2B}"/>
              </a:ext>
            </a:extLst>
          </p:cNvPr>
          <p:cNvSpPr>
            <a:spLocks noGrp="1"/>
          </p:cNvSpPr>
          <p:nvPr>
            <p:ph type="body" sz="quarter" idx="36" hasCustomPrompt="1"/>
          </p:nvPr>
        </p:nvSpPr>
        <p:spPr>
          <a:xfrm>
            <a:off x="712339" y="2903563"/>
            <a:ext cx="3364065" cy="634226"/>
          </a:xfrm>
          <a:prstGeom prst="rect">
            <a:avLst/>
          </a:prstGeom>
          <a:solidFill>
            <a:schemeClr val="accent1"/>
          </a:solidFill>
          <a:ln>
            <a:noFill/>
          </a:ln>
        </p:spPr>
        <p:txBody>
          <a:bodyPr anchor="ctr"/>
          <a:lstStyle>
            <a:lvl1pPr marL="0" indent="0">
              <a:buNone/>
              <a:defRPr b="1">
                <a:solidFill>
                  <a:schemeClr val="bg1"/>
                </a:solidFill>
                <a:latin typeface="Inter" panose="02000503000000020004" pitchFamily="2" charset="0"/>
                <a:ea typeface="Inter" panose="02000503000000020004" pitchFamily="2" charset="0"/>
                <a:cs typeface="Inter" panose="02000503000000020004" pitchFamily="2" charset="0"/>
              </a:defRPr>
            </a:lvl1pPr>
          </a:lstStyle>
          <a:p>
            <a:pPr lvl="0"/>
            <a:r>
              <a:rPr lang="en-US" dirty="0"/>
              <a:t>Click to add text</a:t>
            </a:r>
          </a:p>
        </p:txBody>
      </p:sp>
      <p:sp>
        <p:nvSpPr>
          <p:cNvPr id="8" name="Text Placeholder 4">
            <a:extLst>
              <a:ext uri="{FF2B5EF4-FFF2-40B4-BE49-F238E27FC236}">
                <a16:creationId xmlns:a16="http://schemas.microsoft.com/office/drawing/2014/main" id="{2DB351FF-24AA-4D7E-18ED-92BFD9BD8C28}"/>
              </a:ext>
            </a:extLst>
          </p:cNvPr>
          <p:cNvSpPr>
            <a:spLocks noGrp="1"/>
          </p:cNvSpPr>
          <p:nvPr>
            <p:ph type="body" sz="quarter" idx="37" hasCustomPrompt="1"/>
          </p:nvPr>
        </p:nvSpPr>
        <p:spPr>
          <a:xfrm>
            <a:off x="4230602" y="2908187"/>
            <a:ext cx="7007444" cy="634226"/>
          </a:xfrm>
          <a:prstGeom prst="rect">
            <a:avLst/>
          </a:prstGeom>
          <a:solidFill>
            <a:schemeClr val="bg1"/>
          </a:solidFill>
          <a:ln w="12700">
            <a:solidFill>
              <a:schemeClr val="accent1"/>
            </a:solidFill>
          </a:ln>
        </p:spPr>
        <p:txBody>
          <a:bodyPr anchor="ctr"/>
          <a:lstStyle>
            <a:lvl1pPr marL="0" indent="0">
              <a:buNone/>
              <a:defRPr b="0">
                <a:solidFill>
                  <a:schemeClr val="tx1"/>
                </a:solidFill>
                <a:latin typeface="Inter" panose="02000503000000020004" pitchFamily="2" charset="0"/>
                <a:ea typeface="Inter" panose="02000503000000020004" pitchFamily="2" charset="0"/>
                <a:cs typeface="Inter" panose="02000503000000020004" pitchFamily="2" charset="0"/>
              </a:defRPr>
            </a:lvl1pPr>
          </a:lstStyle>
          <a:p>
            <a:pPr lvl="0"/>
            <a:r>
              <a:rPr lang="en-US" dirty="0"/>
              <a:t>Click to add text</a:t>
            </a:r>
          </a:p>
        </p:txBody>
      </p:sp>
      <p:sp>
        <p:nvSpPr>
          <p:cNvPr id="9" name="Text Placeholder 4">
            <a:extLst>
              <a:ext uri="{FF2B5EF4-FFF2-40B4-BE49-F238E27FC236}">
                <a16:creationId xmlns:a16="http://schemas.microsoft.com/office/drawing/2014/main" id="{B70D4BEC-DBDB-6E55-4A10-639DB1A79734}"/>
              </a:ext>
            </a:extLst>
          </p:cNvPr>
          <p:cNvSpPr>
            <a:spLocks noGrp="1"/>
          </p:cNvSpPr>
          <p:nvPr>
            <p:ph type="body" sz="quarter" idx="38" hasCustomPrompt="1"/>
          </p:nvPr>
        </p:nvSpPr>
        <p:spPr>
          <a:xfrm>
            <a:off x="712339" y="3687334"/>
            <a:ext cx="3364065" cy="634226"/>
          </a:xfrm>
          <a:prstGeom prst="rect">
            <a:avLst/>
          </a:prstGeom>
          <a:solidFill>
            <a:schemeClr val="accent1"/>
          </a:solidFill>
          <a:ln>
            <a:noFill/>
          </a:ln>
        </p:spPr>
        <p:txBody>
          <a:bodyPr anchor="ctr"/>
          <a:lstStyle>
            <a:lvl1pPr marL="0" indent="0">
              <a:buNone/>
              <a:defRPr b="1">
                <a:solidFill>
                  <a:schemeClr val="bg1"/>
                </a:solidFill>
                <a:latin typeface="Inter" panose="02000503000000020004" pitchFamily="2" charset="0"/>
                <a:ea typeface="Inter" panose="02000503000000020004" pitchFamily="2" charset="0"/>
                <a:cs typeface="Inter" panose="02000503000000020004" pitchFamily="2" charset="0"/>
              </a:defRPr>
            </a:lvl1pPr>
          </a:lstStyle>
          <a:p>
            <a:pPr lvl="0"/>
            <a:r>
              <a:rPr lang="en-US" dirty="0"/>
              <a:t>Click to add text</a:t>
            </a:r>
          </a:p>
        </p:txBody>
      </p:sp>
      <p:sp>
        <p:nvSpPr>
          <p:cNvPr id="10" name="Text Placeholder 4">
            <a:extLst>
              <a:ext uri="{FF2B5EF4-FFF2-40B4-BE49-F238E27FC236}">
                <a16:creationId xmlns:a16="http://schemas.microsoft.com/office/drawing/2014/main" id="{00C60F2A-974D-207C-5B4F-91601F954BDE}"/>
              </a:ext>
            </a:extLst>
          </p:cNvPr>
          <p:cNvSpPr>
            <a:spLocks noGrp="1"/>
          </p:cNvSpPr>
          <p:nvPr>
            <p:ph type="body" sz="quarter" idx="39" hasCustomPrompt="1"/>
          </p:nvPr>
        </p:nvSpPr>
        <p:spPr>
          <a:xfrm>
            <a:off x="4230602" y="3691958"/>
            <a:ext cx="7007444" cy="634226"/>
          </a:xfrm>
          <a:prstGeom prst="rect">
            <a:avLst/>
          </a:prstGeom>
          <a:solidFill>
            <a:schemeClr val="bg1"/>
          </a:solidFill>
          <a:ln w="12700">
            <a:solidFill>
              <a:schemeClr val="accent1"/>
            </a:solidFill>
          </a:ln>
        </p:spPr>
        <p:txBody>
          <a:bodyPr anchor="ctr"/>
          <a:lstStyle>
            <a:lvl1pPr marL="0" indent="0">
              <a:buNone/>
              <a:defRPr b="0">
                <a:solidFill>
                  <a:schemeClr val="tx1"/>
                </a:solidFill>
                <a:latin typeface="Inter" panose="02000503000000020004" pitchFamily="2" charset="0"/>
                <a:ea typeface="Inter" panose="02000503000000020004" pitchFamily="2" charset="0"/>
                <a:cs typeface="Inter" panose="02000503000000020004" pitchFamily="2" charset="0"/>
              </a:defRPr>
            </a:lvl1pPr>
          </a:lstStyle>
          <a:p>
            <a:pPr lvl="0"/>
            <a:r>
              <a:rPr lang="en-US" dirty="0"/>
              <a:t>Click to add text</a:t>
            </a:r>
          </a:p>
        </p:txBody>
      </p:sp>
      <p:sp>
        <p:nvSpPr>
          <p:cNvPr id="11" name="Text Placeholder 4">
            <a:extLst>
              <a:ext uri="{FF2B5EF4-FFF2-40B4-BE49-F238E27FC236}">
                <a16:creationId xmlns:a16="http://schemas.microsoft.com/office/drawing/2014/main" id="{0FC29A71-A746-B969-2DEB-2C4FB46BB02C}"/>
              </a:ext>
            </a:extLst>
          </p:cNvPr>
          <p:cNvSpPr>
            <a:spLocks noGrp="1"/>
          </p:cNvSpPr>
          <p:nvPr>
            <p:ph type="body" sz="quarter" idx="40" hasCustomPrompt="1"/>
          </p:nvPr>
        </p:nvSpPr>
        <p:spPr>
          <a:xfrm>
            <a:off x="712339" y="4484169"/>
            <a:ext cx="3364065" cy="634226"/>
          </a:xfrm>
          <a:prstGeom prst="rect">
            <a:avLst/>
          </a:prstGeom>
          <a:solidFill>
            <a:schemeClr val="accent1"/>
          </a:solidFill>
          <a:ln>
            <a:noFill/>
          </a:ln>
        </p:spPr>
        <p:txBody>
          <a:bodyPr anchor="ctr"/>
          <a:lstStyle>
            <a:lvl1pPr marL="0" indent="0">
              <a:buNone/>
              <a:defRPr b="1">
                <a:solidFill>
                  <a:schemeClr val="bg1"/>
                </a:solidFill>
                <a:latin typeface="Inter" panose="02000503000000020004" pitchFamily="2" charset="0"/>
                <a:ea typeface="Inter" panose="02000503000000020004" pitchFamily="2" charset="0"/>
                <a:cs typeface="Inter" panose="02000503000000020004" pitchFamily="2" charset="0"/>
              </a:defRPr>
            </a:lvl1pPr>
          </a:lstStyle>
          <a:p>
            <a:pPr lvl="0"/>
            <a:r>
              <a:rPr lang="en-US" dirty="0"/>
              <a:t>Click to add text</a:t>
            </a:r>
          </a:p>
        </p:txBody>
      </p:sp>
      <p:sp>
        <p:nvSpPr>
          <p:cNvPr id="12" name="Text Placeholder 4">
            <a:extLst>
              <a:ext uri="{FF2B5EF4-FFF2-40B4-BE49-F238E27FC236}">
                <a16:creationId xmlns:a16="http://schemas.microsoft.com/office/drawing/2014/main" id="{5BE4ABAE-6AAB-1602-AE93-D5AB736D63AA}"/>
              </a:ext>
            </a:extLst>
          </p:cNvPr>
          <p:cNvSpPr>
            <a:spLocks noGrp="1"/>
          </p:cNvSpPr>
          <p:nvPr>
            <p:ph type="body" sz="quarter" idx="41" hasCustomPrompt="1"/>
          </p:nvPr>
        </p:nvSpPr>
        <p:spPr>
          <a:xfrm>
            <a:off x="4230602" y="4488793"/>
            <a:ext cx="7007444" cy="634226"/>
          </a:xfrm>
          <a:prstGeom prst="rect">
            <a:avLst/>
          </a:prstGeom>
          <a:solidFill>
            <a:schemeClr val="bg1"/>
          </a:solidFill>
          <a:ln w="12700">
            <a:solidFill>
              <a:schemeClr val="accent1"/>
            </a:solidFill>
          </a:ln>
        </p:spPr>
        <p:txBody>
          <a:bodyPr anchor="ctr"/>
          <a:lstStyle>
            <a:lvl1pPr marL="0" indent="0">
              <a:buNone/>
              <a:defRPr b="0">
                <a:solidFill>
                  <a:schemeClr val="tx1"/>
                </a:solidFill>
                <a:latin typeface="Inter" panose="02000503000000020004" pitchFamily="2" charset="0"/>
                <a:ea typeface="Inter" panose="02000503000000020004" pitchFamily="2" charset="0"/>
                <a:cs typeface="Inter" panose="02000503000000020004" pitchFamily="2" charset="0"/>
              </a:defRPr>
            </a:lvl1pPr>
          </a:lstStyle>
          <a:p>
            <a:pPr lvl="0"/>
            <a:r>
              <a:rPr lang="en-US" dirty="0"/>
              <a:t>Click to add text</a:t>
            </a:r>
          </a:p>
        </p:txBody>
      </p:sp>
      <p:sp>
        <p:nvSpPr>
          <p:cNvPr id="13" name="Text Placeholder 4">
            <a:extLst>
              <a:ext uri="{FF2B5EF4-FFF2-40B4-BE49-F238E27FC236}">
                <a16:creationId xmlns:a16="http://schemas.microsoft.com/office/drawing/2014/main" id="{E9F97BC2-4F8A-53BF-4D67-AC02B96919C1}"/>
              </a:ext>
            </a:extLst>
          </p:cNvPr>
          <p:cNvSpPr>
            <a:spLocks noGrp="1"/>
          </p:cNvSpPr>
          <p:nvPr>
            <p:ph type="body" sz="quarter" idx="42" hasCustomPrompt="1"/>
          </p:nvPr>
        </p:nvSpPr>
        <p:spPr>
          <a:xfrm>
            <a:off x="712339" y="5272294"/>
            <a:ext cx="3364065" cy="634226"/>
          </a:xfrm>
          <a:prstGeom prst="rect">
            <a:avLst/>
          </a:prstGeom>
          <a:solidFill>
            <a:schemeClr val="accent1"/>
          </a:solidFill>
          <a:ln>
            <a:noFill/>
          </a:ln>
        </p:spPr>
        <p:txBody>
          <a:bodyPr anchor="ctr"/>
          <a:lstStyle>
            <a:lvl1pPr marL="0" indent="0">
              <a:buNone/>
              <a:defRPr b="1">
                <a:solidFill>
                  <a:schemeClr val="bg1"/>
                </a:solidFill>
                <a:latin typeface="Inter" panose="02000503000000020004" pitchFamily="2" charset="0"/>
                <a:ea typeface="Inter" panose="02000503000000020004" pitchFamily="2" charset="0"/>
                <a:cs typeface="Inter" panose="02000503000000020004" pitchFamily="2" charset="0"/>
              </a:defRPr>
            </a:lvl1pPr>
          </a:lstStyle>
          <a:p>
            <a:pPr lvl="0"/>
            <a:r>
              <a:rPr lang="en-US" dirty="0"/>
              <a:t>Click to add text</a:t>
            </a:r>
          </a:p>
        </p:txBody>
      </p:sp>
      <p:sp>
        <p:nvSpPr>
          <p:cNvPr id="14" name="Text Placeholder 4">
            <a:extLst>
              <a:ext uri="{FF2B5EF4-FFF2-40B4-BE49-F238E27FC236}">
                <a16:creationId xmlns:a16="http://schemas.microsoft.com/office/drawing/2014/main" id="{6B0E77AB-AD2B-7061-DC78-568FB389D0AA}"/>
              </a:ext>
            </a:extLst>
          </p:cNvPr>
          <p:cNvSpPr>
            <a:spLocks noGrp="1"/>
          </p:cNvSpPr>
          <p:nvPr>
            <p:ph type="body" sz="quarter" idx="43" hasCustomPrompt="1"/>
          </p:nvPr>
        </p:nvSpPr>
        <p:spPr>
          <a:xfrm>
            <a:off x="4230602" y="5276918"/>
            <a:ext cx="7007444" cy="634226"/>
          </a:xfrm>
          <a:prstGeom prst="rect">
            <a:avLst/>
          </a:prstGeom>
          <a:solidFill>
            <a:schemeClr val="bg1"/>
          </a:solidFill>
          <a:ln w="12700">
            <a:solidFill>
              <a:schemeClr val="accent1"/>
            </a:solidFill>
          </a:ln>
        </p:spPr>
        <p:txBody>
          <a:bodyPr anchor="ctr"/>
          <a:lstStyle>
            <a:lvl1pPr marL="0" indent="0">
              <a:buNone/>
              <a:defRPr b="0">
                <a:solidFill>
                  <a:schemeClr val="tx1"/>
                </a:solidFill>
                <a:latin typeface="Inter" panose="02000503000000020004" pitchFamily="2" charset="0"/>
                <a:ea typeface="Inter" panose="02000503000000020004" pitchFamily="2" charset="0"/>
                <a:cs typeface="Inter" panose="02000503000000020004" pitchFamily="2" charset="0"/>
              </a:defRPr>
            </a:lvl1pPr>
          </a:lstStyle>
          <a:p>
            <a:pPr lvl="0"/>
            <a:r>
              <a:rPr lang="en-US" dirty="0"/>
              <a:t>Click to add text</a:t>
            </a:r>
          </a:p>
        </p:txBody>
      </p:sp>
      <p:sp>
        <p:nvSpPr>
          <p:cNvPr id="15" name="Subtitle 2">
            <a:extLst>
              <a:ext uri="{FF2B5EF4-FFF2-40B4-BE49-F238E27FC236}">
                <a16:creationId xmlns:a16="http://schemas.microsoft.com/office/drawing/2014/main" id="{E3EB6286-445A-C70F-B682-DF467F270CB3}"/>
              </a:ext>
            </a:extLst>
          </p:cNvPr>
          <p:cNvSpPr>
            <a:spLocks noGrp="1"/>
          </p:cNvSpPr>
          <p:nvPr>
            <p:ph type="body" sz="quarter" idx="32" hasCustomPrompt="1"/>
          </p:nvPr>
        </p:nvSpPr>
        <p:spPr>
          <a:xfrm>
            <a:off x="585741" y="1326726"/>
            <a:ext cx="11032518" cy="360000"/>
          </a:xfrm>
          <a:prstGeom prst="rect">
            <a:avLst/>
          </a:prstGeom>
        </p:spPr>
        <p:txBody>
          <a:bodyPr/>
          <a:lstStyle>
            <a:lvl1pPr marL="0" indent="0">
              <a:buNone/>
              <a:defRPr sz="2000" b="0" i="0">
                <a:solidFill>
                  <a:schemeClr val="tx1"/>
                </a:solidFill>
                <a:latin typeface="Inter Medium" panose="02000503000000020004" pitchFamily="2" charset="0"/>
                <a:ea typeface="Inter Medium" panose="02000503000000020004" pitchFamily="2" charset="0"/>
                <a:cs typeface="Inter Medium" panose="02000503000000020004" pitchFamily="2" charset="0"/>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a:t>Subtitle</a:t>
            </a:r>
          </a:p>
        </p:txBody>
      </p:sp>
    </p:spTree>
    <p:extLst>
      <p:ext uri="{BB962C8B-B14F-4D97-AF65-F5344CB8AC3E}">
        <p14:creationId xmlns:p14="http://schemas.microsoft.com/office/powerpoint/2010/main" val="1431460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eft side image with crimson slant">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41CE15B4-9140-263D-AB86-9966A8D641CA}"/>
              </a:ext>
            </a:extLst>
          </p:cNvPr>
          <p:cNvPicPr>
            <a:picLocks noChangeAspect="1"/>
          </p:cNvPicPr>
          <p:nvPr userDrawn="1"/>
        </p:nvPicPr>
        <p:blipFill>
          <a:blip r:embed="rId2"/>
          <a:stretch>
            <a:fillRect/>
          </a:stretch>
        </p:blipFill>
        <p:spPr>
          <a:xfrm>
            <a:off x="9817800" y="6094215"/>
            <a:ext cx="1550544" cy="516848"/>
          </a:xfrm>
          <a:prstGeom prst="rect">
            <a:avLst/>
          </a:prstGeom>
        </p:spPr>
      </p:pic>
      <p:sp>
        <p:nvSpPr>
          <p:cNvPr id="8" name="Content Placeholder 2">
            <a:extLst>
              <a:ext uri="{FF2B5EF4-FFF2-40B4-BE49-F238E27FC236}">
                <a16:creationId xmlns:a16="http://schemas.microsoft.com/office/drawing/2014/main" id="{E368D3DC-B1E9-231B-9148-C9832E165470}"/>
              </a:ext>
            </a:extLst>
          </p:cNvPr>
          <p:cNvSpPr>
            <a:spLocks noGrp="1"/>
          </p:cNvSpPr>
          <p:nvPr>
            <p:ph sz="half" idx="1"/>
          </p:nvPr>
        </p:nvSpPr>
        <p:spPr>
          <a:xfrm>
            <a:off x="6095999" y="1698185"/>
            <a:ext cx="5708451" cy="4396029"/>
          </a:xfrm>
          <a:prstGeom prst="rect">
            <a:avLst/>
          </a:prstGeom>
        </p:spPr>
        <p:txBody>
          <a:bodyPr anchor="t">
            <a:normAutofit/>
          </a:bodyPr>
          <a:lstStyle>
            <a:lvl1pPr>
              <a:defRPr sz="20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1pPr>
            <a:lvl2pPr>
              <a:defRPr sz="18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2pPr>
            <a:lvl3pPr>
              <a:defRPr sz="16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3pPr>
            <a:lvl4pPr>
              <a:defRPr sz="14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4pPr>
            <a:lvl5pPr>
              <a:defRPr sz="14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Parallelogram 12">
            <a:extLst>
              <a:ext uri="{FF2B5EF4-FFF2-40B4-BE49-F238E27FC236}">
                <a16:creationId xmlns:a16="http://schemas.microsoft.com/office/drawing/2014/main" id="{C7363F79-AE6A-2C02-0EF8-1E5AF9FD0403}"/>
              </a:ext>
            </a:extLst>
          </p:cNvPr>
          <p:cNvSpPr/>
          <p:nvPr userDrawn="1"/>
        </p:nvSpPr>
        <p:spPr>
          <a:xfrm rot="10800000">
            <a:off x="6096000" y="1306412"/>
            <a:ext cx="1378414" cy="175775"/>
          </a:xfrm>
          <a:prstGeom prst="parallelogram">
            <a:avLst>
              <a:gd name="adj" fmla="val 620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Semi Bold" panose="02000503000000020004" pitchFamily="2" charset="0"/>
              </a:rPr>
              <a:t>  </a:t>
            </a:r>
          </a:p>
        </p:txBody>
      </p:sp>
      <p:sp>
        <p:nvSpPr>
          <p:cNvPr id="14" name="Title 1">
            <a:extLst>
              <a:ext uri="{FF2B5EF4-FFF2-40B4-BE49-F238E27FC236}">
                <a16:creationId xmlns:a16="http://schemas.microsoft.com/office/drawing/2014/main" id="{4C98DEBF-232D-F97C-3F1C-9469982BA867}"/>
              </a:ext>
            </a:extLst>
          </p:cNvPr>
          <p:cNvSpPr>
            <a:spLocks noGrp="1"/>
          </p:cNvSpPr>
          <p:nvPr>
            <p:ph type="title" hasCustomPrompt="1"/>
          </p:nvPr>
        </p:nvSpPr>
        <p:spPr>
          <a:xfrm>
            <a:off x="6095999" y="671608"/>
            <a:ext cx="5708452" cy="506699"/>
          </a:xfrm>
          <a:prstGeom prst="rect">
            <a:avLst/>
          </a:prstGeom>
        </p:spPr>
        <p:txBody>
          <a:bodyPr/>
          <a:lstStyle>
            <a:lvl1pPr>
              <a:defRPr sz="400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page title</a:t>
            </a:r>
          </a:p>
        </p:txBody>
      </p:sp>
      <p:sp>
        <p:nvSpPr>
          <p:cNvPr id="16" name="Rectangle 6">
            <a:extLst>
              <a:ext uri="{FF2B5EF4-FFF2-40B4-BE49-F238E27FC236}">
                <a16:creationId xmlns:a16="http://schemas.microsoft.com/office/drawing/2014/main" id="{86A165DE-91A1-AA60-D03C-76913E0BFDF1}"/>
              </a:ext>
            </a:extLst>
          </p:cNvPr>
          <p:cNvSpPr/>
          <p:nvPr userDrawn="1"/>
        </p:nvSpPr>
        <p:spPr>
          <a:xfrm>
            <a:off x="0" y="0"/>
            <a:ext cx="6096000" cy="6858000"/>
          </a:xfrm>
          <a:custGeom>
            <a:avLst/>
            <a:gdLst>
              <a:gd name="connsiteX0" fmla="*/ 0 w 5035549"/>
              <a:gd name="connsiteY0" fmla="*/ 0 h 6858000"/>
              <a:gd name="connsiteX1" fmla="*/ 5035549 w 5035549"/>
              <a:gd name="connsiteY1" fmla="*/ 0 h 6858000"/>
              <a:gd name="connsiteX2" fmla="*/ 5035549 w 5035549"/>
              <a:gd name="connsiteY2" fmla="*/ 6858000 h 6858000"/>
              <a:gd name="connsiteX3" fmla="*/ 0 w 5035549"/>
              <a:gd name="connsiteY3" fmla="*/ 6858000 h 6858000"/>
              <a:gd name="connsiteX4" fmla="*/ 0 w 5035549"/>
              <a:gd name="connsiteY4" fmla="*/ 0 h 6858000"/>
              <a:gd name="connsiteX0" fmla="*/ 0 w 5035549"/>
              <a:gd name="connsiteY0" fmla="*/ 0 h 6858000"/>
              <a:gd name="connsiteX1" fmla="*/ 5035549 w 5035549"/>
              <a:gd name="connsiteY1" fmla="*/ 0 h 6858000"/>
              <a:gd name="connsiteX2" fmla="*/ 1098549 w 5035549"/>
              <a:gd name="connsiteY2" fmla="*/ 6858000 h 6858000"/>
              <a:gd name="connsiteX3" fmla="*/ 0 w 5035549"/>
              <a:gd name="connsiteY3" fmla="*/ 6858000 h 6858000"/>
              <a:gd name="connsiteX4" fmla="*/ 0 w 5035549"/>
              <a:gd name="connsiteY4" fmla="*/ 0 h 6858000"/>
              <a:gd name="connsiteX0" fmla="*/ 0 w 5886449"/>
              <a:gd name="connsiteY0" fmla="*/ 6350 h 6864350"/>
              <a:gd name="connsiteX1" fmla="*/ 5886449 w 5886449"/>
              <a:gd name="connsiteY1" fmla="*/ 0 h 6864350"/>
              <a:gd name="connsiteX2" fmla="*/ 1098549 w 5886449"/>
              <a:gd name="connsiteY2" fmla="*/ 6864350 h 6864350"/>
              <a:gd name="connsiteX3" fmla="*/ 0 w 5886449"/>
              <a:gd name="connsiteY3" fmla="*/ 6864350 h 6864350"/>
              <a:gd name="connsiteX4" fmla="*/ 0 w 5886449"/>
              <a:gd name="connsiteY4" fmla="*/ 6350 h 6864350"/>
              <a:gd name="connsiteX0" fmla="*/ 0 w 5886449"/>
              <a:gd name="connsiteY0" fmla="*/ 6350 h 6864350"/>
              <a:gd name="connsiteX1" fmla="*/ 5886449 w 5886449"/>
              <a:gd name="connsiteY1" fmla="*/ 0 h 6864350"/>
              <a:gd name="connsiteX2" fmla="*/ 2012949 w 5886449"/>
              <a:gd name="connsiteY2" fmla="*/ 6864350 h 6864350"/>
              <a:gd name="connsiteX3" fmla="*/ 0 w 5886449"/>
              <a:gd name="connsiteY3" fmla="*/ 6864350 h 6864350"/>
              <a:gd name="connsiteX4" fmla="*/ 0 w 5886449"/>
              <a:gd name="connsiteY4" fmla="*/ 6350 h 6864350"/>
              <a:gd name="connsiteX0" fmla="*/ 0 w 5003799"/>
              <a:gd name="connsiteY0" fmla="*/ 0 h 6858000"/>
              <a:gd name="connsiteX1" fmla="*/ 5003799 w 5003799"/>
              <a:gd name="connsiteY1" fmla="*/ 0 h 6858000"/>
              <a:gd name="connsiteX2" fmla="*/ 2012949 w 5003799"/>
              <a:gd name="connsiteY2" fmla="*/ 6858000 h 6858000"/>
              <a:gd name="connsiteX3" fmla="*/ 0 w 5003799"/>
              <a:gd name="connsiteY3" fmla="*/ 6858000 h 6858000"/>
              <a:gd name="connsiteX4" fmla="*/ 0 w 500379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3799" h="6858000">
                <a:moveTo>
                  <a:pt x="0" y="0"/>
                </a:moveTo>
                <a:lnTo>
                  <a:pt x="5003799" y="0"/>
                </a:lnTo>
                <a:lnTo>
                  <a:pt x="2012949" y="6858000"/>
                </a:ln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Inter Semi Bold" panose="02000503000000020004" pitchFamily="2" charset="0"/>
            </a:endParaRPr>
          </a:p>
        </p:txBody>
      </p:sp>
      <p:sp>
        <p:nvSpPr>
          <p:cNvPr id="15" name="Picture Placeholder 12">
            <a:extLst>
              <a:ext uri="{FF2B5EF4-FFF2-40B4-BE49-F238E27FC236}">
                <a16:creationId xmlns:a16="http://schemas.microsoft.com/office/drawing/2014/main" id="{CD37D7E4-CE85-5A69-0FB3-9B2942D9E8C1}"/>
              </a:ext>
            </a:extLst>
          </p:cNvPr>
          <p:cNvSpPr>
            <a:spLocks noGrp="1"/>
          </p:cNvSpPr>
          <p:nvPr>
            <p:ph type="pic" sz="quarter" idx="34"/>
          </p:nvPr>
        </p:nvSpPr>
        <p:spPr>
          <a:xfrm>
            <a:off x="759595" y="762000"/>
            <a:ext cx="4377556" cy="5085278"/>
          </a:xfrm>
          <a:prstGeom prst="rect">
            <a:avLst/>
          </a:prstGeom>
          <a:solidFill>
            <a:schemeClr val="bg1">
              <a:lumMod val="95000"/>
            </a:schemeClr>
          </a:solidFill>
        </p:spPr>
        <p:txBody>
          <a:bodyPr/>
          <a:lstStyle/>
          <a:p>
            <a:r>
              <a:rPr lang="en-US" dirty="0"/>
              <a:t>Click icon to add picture</a:t>
            </a:r>
          </a:p>
        </p:txBody>
      </p:sp>
      <p:sp>
        <p:nvSpPr>
          <p:cNvPr id="2" name="Slide Number Placeholder 5">
            <a:extLst>
              <a:ext uri="{FF2B5EF4-FFF2-40B4-BE49-F238E27FC236}">
                <a16:creationId xmlns:a16="http://schemas.microsoft.com/office/drawing/2014/main" id="{A24283D6-A5EB-B432-34C4-ABF1B2F0E03E}"/>
              </a:ext>
            </a:extLst>
          </p:cNvPr>
          <p:cNvSpPr>
            <a:spLocks noGrp="1"/>
          </p:cNvSpPr>
          <p:nvPr>
            <p:ph type="sldNum" sz="quarter" idx="33"/>
          </p:nvPr>
        </p:nvSpPr>
        <p:spPr>
          <a:xfrm>
            <a:off x="11368344" y="6131063"/>
            <a:ext cx="436107" cy="432000"/>
          </a:xfrm>
          <a:prstGeom prst="rect">
            <a:avLst/>
          </a:prstGeom>
        </p:spPr>
        <p:txBody>
          <a:bodyPr anchor="ctr"/>
          <a:lstStyle>
            <a:lvl1pPr algn="r">
              <a:defRPr sz="1200">
                <a:latin typeface="Inter Medium" panose="02000503000000020004" pitchFamily="2" charset="0"/>
                <a:ea typeface="Inter Medium" panose="02000503000000020004" pitchFamily="2" charset="0"/>
                <a:cs typeface="Inter Medium" panose="02000503000000020004" pitchFamily="2" charset="0"/>
              </a:defRPr>
            </a:lvl1p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886115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ight side image with crimson sla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F66F93C-C925-6E5A-CCEE-123259C2F144}"/>
              </a:ext>
            </a:extLst>
          </p:cNvPr>
          <p:cNvSpPr/>
          <p:nvPr userDrawn="1"/>
        </p:nvSpPr>
        <p:spPr>
          <a:xfrm flipH="1">
            <a:off x="6265908" y="0"/>
            <a:ext cx="5926091" cy="6858000"/>
          </a:xfrm>
          <a:custGeom>
            <a:avLst/>
            <a:gdLst>
              <a:gd name="connsiteX0" fmla="*/ 0 w 5035549"/>
              <a:gd name="connsiteY0" fmla="*/ 0 h 6858000"/>
              <a:gd name="connsiteX1" fmla="*/ 5035549 w 5035549"/>
              <a:gd name="connsiteY1" fmla="*/ 0 h 6858000"/>
              <a:gd name="connsiteX2" fmla="*/ 5035549 w 5035549"/>
              <a:gd name="connsiteY2" fmla="*/ 6858000 h 6858000"/>
              <a:gd name="connsiteX3" fmla="*/ 0 w 5035549"/>
              <a:gd name="connsiteY3" fmla="*/ 6858000 h 6858000"/>
              <a:gd name="connsiteX4" fmla="*/ 0 w 5035549"/>
              <a:gd name="connsiteY4" fmla="*/ 0 h 6858000"/>
              <a:gd name="connsiteX0" fmla="*/ 0 w 5035549"/>
              <a:gd name="connsiteY0" fmla="*/ 0 h 6858000"/>
              <a:gd name="connsiteX1" fmla="*/ 5035549 w 5035549"/>
              <a:gd name="connsiteY1" fmla="*/ 0 h 6858000"/>
              <a:gd name="connsiteX2" fmla="*/ 1098549 w 5035549"/>
              <a:gd name="connsiteY2" fmla="*/ 6858000 h 6858000"/>
              <a:gd name="connsiteX3" fmla="*/ 0 w 5035549"/>
              <a:gd name="connsiteY3" fmla="*/ 6858000 h 6858000"/>
              <a:gd name="connsiteX4" fmla="*/ 0 w 5035549"/>
              <a:gd name="connsiteY4" fmla="*/ 0 h 6858000"/>
              <a:gd name="connsiteX0" fmla="*/ 0 w 5886449"/>
              <a:gd name="connsiteY0" fmla="*/ 6350 h 6864350"/>
              <a:gd name="connsiteX1" fmla="*/ 5886449 w 5886449"/>
              <a:gd name="connsiteY1" fmla="*/ 0 h 6864350"/>
              <a:gd name="connsiteX2" fmla="*/ 1098549 w 5886449"/>
              <a:gd name="connsiteY2" fmla="*/ 6864350 h 6864350"/>
              <a:gd name="connsiteX3" fmla="*/ 0 w 5886449"/>
              <a:gd name="connsiteY3" fmla="*/ 6864350 h 6864350"/>
              <a:gd name="connsiteX4" fmla="*/ 0 w 5886449"/>
              <a:gd name="connsiteY4" fmla="*/ 6350 h 6864350"/>
              <a:gd name="connsiteX0" fmla="*/ 0 w 5886449"/>
              <a:gd name="connsiteY0" fmla="*/ 6350 h 6864350"/>
              <a:gd name="connsiteX1" fmla="*/ 5886449 w 5886449"/>
              <a:gd name="connsiteY1" fmla="*/ 0 h 6864350"/>
              <a:gd name="connsiteX2" fmla="*/ 2012949 w 5886449"/>
              <a:gd name="connsiteY2" fmla="*/ 6864350 h 6864350"/>
              <a:gd name="connsiteX3" fmla="*/ 0 w 5886449"/>
              <a:gd name="connsiteY3" fmla="*/ 6864350 h 6864350"/>
              <a:gd name="connsiteX4" fmla="*/ 0 w 5886449"/>
              <a:gd name="connsiteY4" fmla="*/ 6350 h 6864350"/>
              <a:gd name="connsiteX0" fmla="*/ 0 w 5003799"/>
              <a:gd name="connsiteY0" fmla="*/ 0 h 6858000"/>
              <a:gd name="connsiteX1" fmla="*/ 5003799 w 5003799"/>
              <a:gd name="connsiteY1" fmla="*/ 0 h 6858000"/>
              <a:gd name="connsiteX2" fmla="*/ 2012949 w 5003799"/>
              <a:gd name="connsiteY2" fmla="*/ 6858000 h 6858000"/>
              <a:gd name="connsiteX3" fmla="*/ 0 w 5003799"/>
              <a:gd name="connsiteY3" fmla="*/ 6858000 h 6858000"/>
              <a:gd name="connsiteX4" fmla="*/ 0 w 500379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3799" h="6858000">
                <a:moveTo>
                  <a:pt x="0" y="0"/>
                </a:moveTo>
                <a:lnTo>
                  <a:pt x="5003799" y="0"/>
                </a:lnTo>
                <a:lnTo>
                  <a:pt x="2012949" y="6858000"/>
                </a:ln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Inter Semi Bold" panose="02000503000000020004" pitchFamily="2" charset="0"/>
            </a:endParaRPr>
          </a:p>
        </p:txBody>
      </p:sp>
      <p:pic>
        <p:nvPicPr>
          <p:cNvPr id="4" name="Picture 3">
            <a:extLst>
              <a:ext uri="{FF2B5EF4-FFF2-40B4-BE49-F238E27FC236}">
                <a16:creationId xmlns:a16="http://schemas.microsoft.com/office/drawing/2014/main" id="{41CE15B4-9140-263D-AB86-9966A8D641CA}"/>
              </a:ext>
            </a:extLst>
          </p:cNvPr>
          <p:cNvPicPr>
            <a:picLocks noChangeAspect="1"/>
          </p:cNvPicPr>
          <p:nvPr userDrawn="1"/>
        </p:nvPicPr>
        <p:blipFill>
          <a:blip r:embed="rId2"/>
          <a:srcRect/>
          <a:stretch/>
        </p:blipFill>
        <p:spPr>
          <a:xfrm>
            <a:off x="9817800" y="6094215"/>
            <a:ext cx="1550543" cy="516848"/>
          </a:xfrm>
          <a:prstGeom prst="rect">
            <a:avLst/>
          </a:prstGeom>
        </p:spPr>
      </p:pic>
      <p:sp>
        <p:nvSpPr>
          <p:cNvPr id="6" name="Picture Placeholder 12">
            <a:extLst>
              <a:ext uri="{FF2B5EF4-FFF2-40B4-BE49-F238E27FC236}">
                <a16:creationId xmlns:a16="http://schemas.microsoft.com/office/drawing/2014/main" id="{5A1C7262-E1CF-0EF9-FB27-526D3BE37D5B}"/>
              </a:ext>
            </a:extLst>
          </p:cNvPr>
          <p:cNvSpPr>
            <a:spLocks noGrp="1"/>
          </p:cNvSpPr>
          <p:nvPr>
            <p:ph type="pic" sz="quarter" idx="34"/>
          </p:nvPr>
        </p:nvSpPr>
        <p:spPr>
          <a:xfrm>
            <a:off x="7058795" y="762000"/>
            <a:ext cx="4377556" cy="5085278"/>
          </a:xfrm>
          <a:prstGeom prst="rect">
            <a:avLst/>
          </a:prstGeom>
          <a:solidFill>
            <a:schemeClr val="bg1">
              <a:lumMod val="95000"/>
            </a:schemeClr>
          </a:solidFill>
        </p:spPr>
        <p:txBody>
          <a:bodyPr/>
          <a:lstStyle/>
          <a:p>
            <a:r>
              <a:rPr lang="en-US"/>
              <a:t>Click icon to add picture</a:t>
            </a:r>
            <a:endParaRPr lang="en-US" dirty="0"/>
          </a:p>
        </p:txBody>
      </p:sp>
      <p:sp>
        <p:nvSpPr>
          <p:cNvPr id="8" name="Content Placeholder 2">
            <a:extLst>
              <a:ext uri="{FF2B5EF4-FFF2-40B4-BE49-F238E27FC236}">
                <a16:creationId xmlns:a16="http://schemas.microsoft.com/office/drawing/2014/main" id="{E368D3DC-B1E9-231B-9148-C9832E165470}"/>
              </a:ext>
            </a:extLst>
          </p:cNvPr>
          <p:cNvSpPr>
            <a:spLocks noGrp="1"/>
          </p:cNvSpPr>
          <p:nvPr>
            <p:ph sz="half" idx="1"/>
          </p:nvPr>
        </p:nvSpPr>
        <p:spPr>
          <a:xfrm>
            <a:off x="755649" y="1698185"/>
            <a:ext cx="5510260" cy="4396029"/>
          </a:xfrm>
          <a:prstGeom prst="rect">
            <a:avLst/>
          </a:prstGeom>
        </p:spPr>
        <p:txBody>
          <a:bodyPr anchor="t">
            <a:normAutofit/>
          </a:bodyPr>
          <a:lstStyle>
            <a:lvl1pPr>
              <a:defRPr sz="20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1pPr>
            <a:lvl2pPr>
              <a:defRPr sz="18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2pPr>
            <a:lvl3pPr>
              <a:defRPr sz="16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3pPr>
            <a:lvl4pPr>
              <a:defRPr sz="14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4pPr>
            <a:lvl5pPr>
              <a:defRPr sz="14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Parallelogram 12">
            <a:extLst>
              <a:ext uri="{FF2B5EF4-FFF2-40B4-BE49-F238E27FC236}">
                <a16:creationId xmlns:a16="http://schemas.microsoft.com/office/drawing/2014/main" id="{C7363F79-AE6A-2C02-0EF8-1E5AF9FD0403}"/>
              </a:ext>
            </a:extLst>
          </p:cNvPr>
          <p:cNvSpPr/>
          <p:nvPr userDrawn="1"/>
        </p:nvSpPr>
        <p:spPr>
          <a:xfrm rot="10800000">
            <a:off x="755649" y="1306412"/>
            <a:ext cx="1378414" cy="175775"/>
          </a:xfrm>
          <a:prstGeom prst="parallelogram">
            <a:avLst>
              <a:gd name="adj" fmla="val 620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Semi Bold" panose="02000503000000020004" pitchFamily="2" charset="0"/>
              </a:rPr>
              <a:t>  </a:t>
            </a:r>
          </a:p>
        </p:txBody>
      </p:sp>
      <p:sp>
        <p:nvSpPr>
          <p:cNvPr id="14" name="Title 1">
            <a:extLst>
              <a:ext uri="{FF2B5EF4-FFF2-40B4-BE49-F238E27FC236}">
                <a16:creationId xmlns:a16="http://schemas.microsoft.com/office/drawing/2014/main" id="{4C98DEBF-232D-F97C-3F1C-9469982BA867}"/>
              </a:ext>
            </a:extLst>
          </p:cNvPr>
          <p:cNvSpPr>
            <a:spLocks noGrp="1"/>
          </p:cNvSpPr>
          <p:nvPr>
            <p:ph type="title" hasCustomPrompt="1"/>
          </p:nvPr>
        </p:nvSpPr>
        <p:spPr>
          <a:xfrm>
            <a:off x="755648" y="671608"/>
            <a:ext cx="5740945" cy="506699"/>
          </a:xfrm>
          <a:prstGeom prst="rect">
            <a:avLst/>
          </a:prstGeom>
        </p:spPr>
        <p:txBody>
          <a:bodyPr/>
          <a:lstStyle>
            <a:lvl1pPr>
              <a:defRPr sz="400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page title</a:t>
            </a:r>
          </a:p>
        </p:txBody>
      </p:sp>
      <p:sp>
        <p:nvSpPr>
          <p:cNvPr id="2" name="Slide Number Placeholder 5">
            <a:extLst>
              <a:ext uri="{FF2B5EF4-FFF2-40B4-BE49-F238E27FC236}">
                <a16:creationId xmlns:a16="http://schemas.microsoft.com/office/drawing/2014/main" id="{05C7A16B-F2DB-30BA-E915-B244071CC7A9}"/>
              </a:ext>
            </a:extLst>
          </p:cNvPr>
          <p:cNvSpPr>
            <a:spLocks noGrp="1"/>
          </p:cNvSpPr>
          <p:nvPr>
            <p:ph type="sldNum" sz="quarter" idx="33"/>
          </p:nvPr>
        </p:nvSpPr>
        <p:spPr>
          <a:xfrm>
            <a:off x="11368344" y="6131063"/>
            <a:ext cx="436107" cy="432000"/>
          </a:xfrm>
          <a:prstGeom prst="rect">
            <a:avLst/>
          </a:prstGeom>
        </p:spPr>
        <p:txBody>
          <a:bodyPr anchor="ctr"/>
          <a:lstStyle>
            <a:lvl1pPr algn="r">
              <a:defRPr sz="1200">
                <a:solidFill>
                  <a:schemeClr val="bg1"/>
                </a:solidFill>
                <a:latin typeface="Inter Medium" panose="02000503000000020004" pitchFamily="2" charset="0"/>
                <a:ea typeface="Inter Medium" panose="02000503000000020004" pitchFamily="2" charset="0"/>
                <a:cs typeface="Inter Medium" panose="02000503000000020004" pitchFamily="2" charset="0"/>
              </a:defRPr>
            </a:lvl1p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11542699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eft side imag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41CE15B4-9140-263D-AB86-9966A8D641CA}"/>
              </a:ext>
            </a:extLst>
          </p:cNvPr>
          <p:cNvPicPr>
            <a:picLocks noChangeAspect="1"/>
          </p:cNvPicPr>
          <p:nvPr userDrawn="1"/>
        </p:nvPicPr>
        <p:blipFill>
          <a:blip r:embed="rId2"/>
          <a:stretch>
            <a:fillRect/>
          </a:stretch>
        </p:blipFill>
        <p:spPr>
          <a:xfrm>
            <a:off x="9817800" y="6094215"/>
            <a:ext cx="1550544" cy="516848"/>
          </a:xfrm>
          <a:prstGeom prst="rect">
            <a:avLst/>
          </a:prstGeom>
        </p:spPr>
      </p:pic>
      <p:sp>
        <p:nvSpPr>
          <p:cNvPr id="6" name="Picture Placeholder 12">
            <a:extLst>
              <a:ext uri="{FF2B5EF4-FFF2-40B4-BE49-F238E27FC236}">
                <a16:creationId xmlns:a16="http://schemas.microsoft.com/office/drawing/2014/main" id="{5A1C7262-E1CF-0EF9-FB27-526D3BE37D5B}"/>
              </a:ext>
            </a:extLst>
          </p:cNvPr>
          <p:cNvSpPr>
            <a:spLocks noGrp="1"/>
          </p:cNvSpPr>
          <p:nvPr>
            <p:ph type="pic" sz="quarter" idx="34"/>
          </p:nvPr>
        </p:nvSpPr>
        <p:spPr>
          <a:xfrm>
            <a:off x="0" y="0"/>
            <a:ext cx="4991100" cy="6858000"/>
          </a:xfrm>
          <a:prstGeom prst="rect">
            <a:avLst/>
          </a:prstGeom>
          <a:solidFill>
            <a:schemeClr val="bg1">
              <a:lumMod val="95000"/>
            </a:schemeClr>
          </a:solidFill>
        </p:spPr>
        <p:txBody>
          <a:bodyPr/>
          <a:lstStyle/>
          <a:p>
            <a:r>
              <a:rPr lang="en-US"/>
              <a:t>Click icon to add picture</a:t>
            </a:r>
            <a:endParaRPr lang="en-US" dirty="0"/>
          </a:p>
        </p:txBody>
      </p:sp>
      <p:sp>
        <p:nvSpPr>
          <p:cNvPr id="8" name="Content Placeholder 2">
            <a:extLst>
              <a:ext uri="{FF2B5EF4-FFF2-40B4-BE49-F238E27FC236}">
                <a16:creationId xmlns:a16="http://schemas.microsoft.com/office/drawing/2014/main" id="{E368D3DC-B1E9-231B-9148-C9832E165470}"/>
              </a:ext>
            </a:extLst>
          </p:cNvPr>
          <p:cNvSpPr>
            <a:spLocks noGrp="1"/>
          </p:cNvSpPr>
          <p:nvPr>
            <p:ph sz="half" idx="1"/>
          </p:nvPr>
        </p:nvSpPr>
        <p:spPr>
          <a:xfrm>
            <a:off x="5457827" y="1698186"/>
            <a:ext cx="6346624" cy="4080314"/>
          </a:xfrm>
          <a:prstGeom prst="rect">
            <a:avLst/>
          </a:prstGeom>
        </p:spPr>
        <p:txBody>
          <a:bodyPr anchor="t"/>
          <a:lstStyle>
            <a:lvl1pPr>
              <a:defRPr sz="20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1pPr>
            <a:lvl2pPr>
              <a:defRPr sz="18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2pPr>
            <a:lvl3pPr>
              <a:defRPr sz="16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3pPr>
            <a:lvl4pPr>
              <a:defRPr sz="14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4pPr>
            <a:lvl5pPr>
              <a:defRPr sz="14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Parallelogram 12">
            <a:extLst>
              <a:ext uri="{FF2B5EF4-FFF2-40B4-BE49-F238E27FC236}">
                <a16:creationId xmlns:a16="http://schemas.microsoft.com/office/drawing/2014/main" id="{C7363F79-AE6A-2C02-0EF8-1E5AF9FD0403}"/>
              </a:ext>
            </a:extLst>
          </p:cNvPr>
          <p:cNvSpPr/>
          <p:nvPr userDrawn="1"/>
        </p:nvSpPr>
        <p:spPr>
          <a:xfrm rot="10800000">
            <a:off x="5457827" y="1306412"/>
            <a:ext cx="1378414" cy="175775"/>
          </a:xfrm>
          <a:prstGeom prst="parallelogram">
            <a:avLst>
              <a:gd name="adj" fmla="val 620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Semi Bold" panose="02000503000000020004" pitchFamily="2" charset="0"/>
              </a:rPr>
              <a:t>  </a:t>
            </a:r>
          </a:p>
        </p:txBody>
      </p:sp>
      <p:sp>
        <p:nvSpPr>
          <p:cNvPr id="3" name="Title 1">
            <a:extLst>
              <a:ext uri="{FF2B5EF4-FFF2-40B4-BE49-F238E27FC236}">
                <a16:creationId xmlns:a16="http://schemas.microsoft.com/office/drawing/2014/main" id="{554F93D2-73A0-34B5-A1F9-4F4EC7212EA4}"/>
              </a:ext>
            </a:extLst>
          </p:cNvPr>
          <p:cNvSpPr>
            <a:spLocks noGrp="1"/>
          </p:cNvSpPr>
          <p:nvPr>
            <p:ph type="title" hasCustomPrompt="1"/>
          </p:nvPr>
        </p:nvSpPr>
        <p:spPr>
          <a:xfrm>
            <a:off x="5457827" y="671608"/>
            <a:ext cx="6346624" cy="506699"/>
          </a:xfrm>
          <a:prstGeom prst="rect">
            <a:avLst/>
          </a:prstGeom>
        </p:spPr>
        <p:txBody>
          <a:bodyPr/>
          <a:lstStyle>
            <a:lvl1pPr>
              <a:defRPr sz="400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page title</a:t>
            </a:r>
          </a:p>
        </p:txBody>
      </p:sp>
      <p:sp>
        <p:nvSpPr>
          <p:cNvPr id="2" name="Slide Number Placeholder 5">
            <a:extLst>
              <a:ext uri="{FF2B5EF4-FFF2-40B4-BE49-F238E27FC236}">
                <a16:creationId xmlns:a16="http://schemas.microsoft.com/office/drawing/2014/main" id="{CC672860-CE9B-8953-B95A-816F0D75499E}"/>
              </a:ext>
            </a:extLst>
          </p:cNvPr>
          <p:cNvSpPr>
            <a:spLocks noGrp="1"/>
          </p:cNvSpPr>
          <p:nvPr>
            <p:ph type="sldNum" sz="quarter" idx="33"/>
          </p:nvPr>
        </p:nvSpPr>
        <p:spPr>
          <a:xfrm>
            <a:off x="11368344" y="6131063"/>
            <a:ext cx="436107" cy="432000"/>
          </a:xfrm>
          <a:prstGeom prst="rect">
            <a:avLst/>
          </a:prstGeom>
        </p:spPr>
        <p:txBody>
          <a:bodyPr anchor="ctr"/>
          <a:lstStyle>
            <a:lvl1pPr algn="r">
              <a:defRPr sz="1200">
                <a:latin typeface="Inter Medium" panose="02000503000000020004" pitchFamily="2" charset="0"/>
                <a:ea typeface="Inter Medium" panose="02000503000000020004" pitchFamily="2" charset="0"/>
                <a:cs typeface="Inter Medium" panose="02000503000000020004" pitchFamily="2" charset="0"/>
              </a:defRPr>
            </a:lvl1p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6795307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ight side image">
    <p:spTree>
      <p:nvGrpSpPr>
        <p:cNvPr id="1" name=""/>
        <p:cNvGrpSpPr/>
        <p:nvPr/>
      </p:nvGrpSpPr>
      <p:grpSpPr>
        <a:xfrm>
          <a:off x="0" y="0"/>
          <a:ext cx="0" cy="0"/>
          <a:chOff x="0" y="0"/>
          <a:chExt cx="0" cy="0"/>
        </a:xfrm>
      </p:grpSpPr>
      <p:sp>
        <p:nvSpPr>
          <p:cNvPr id="6" name="Picture Placeholder 12">
            <a:extLst>
              <a:ext uri="{FF2B5EF4-FFF2-40B4-BE49-F238E27FC236}">
                <a16:creationId xmlns:a16="http://schemas.microsoft.com/office/drawing/2014/main" id="{5A1C7262-E1CF-0EF9-FB27-526D3BE37D5B}"/>
              </a:ext>
            </a:extLst>
          </p:cNvPr>
          <p:cNvSpPr>
            <a:spLocks noGrp="1"/>
          </p:cNvSpPr>
          <p:nvPr>
            <p:ph type="pic" sz="quarter" idx="34"/>
          </p:nvPr>
        </p:nvSpPr>
        <p:spPr>
          <a:xfrm>
            <a:off x="7200900" y="0"/>
            <a:ext cx="4991100" cy="6858000"/>
          </a:xfrm>
          <a:prstGeom prst="rect">
            <a:avLst/>
          </a:prstGeom>
          <a:solidFill>
            <a:schemeClr val="bg1">
              <a:lumMod val="95000"/>
            </a:schemeClr>
          </a:solidFill>
        </p:spPr>
        <p:txBody>
          <a:bodyPr/>
          <a:lstStyle/>
          <a:p>
            <a:r>
              <a:rPr lang="en-US"/>
              <a:t>Click icon to add picture</a:t>
            </a:r>
            <a:endParaRPr lang="en-US" dirty="0"/>
          </a:p>
        </p:txBody>
      </p:sp>
      <p:pic>
        <p:nvPicPr>
          <p:cNvPr id="4" name="Picture 3">
            <a:extLst>
              <a:ext uri="{FF2B5EF4-FFF2-40B4-BE49-F238E27FC236}">
                <a16:creationId xmlns:a16="http://schemas.microsoft.com/office/drawing/2014/main" id="{41CE15B4-9140-263D-AB86-9966A8D641CA}"/>
              </a:ext>
            </a:extLst>
          </p:cNvPr>
          <p:cNvPicPr>
            <a:picLocks noChangeAspect="1"/>
          </p:cNvPicPr>
          <p:nvPr userDrawn="1"/>
        </p:nvPicPr>
        <p:blipFill>
          <a:blip r:embed="rId2"/>
          <a:srcRect/>
          <a:stretch/>
        </p:blipFill>
        <p:spPr>
          <a:xfrm>
            <a:off x="9817800" y="6094215"/>
            <a:ext cx="1550543" cy="516848"/>
          </a:xfrm>
          <a:prstGeom prst="rect">
            <a:avLst/>
          </a:prstGeom>
        </p:spPr>
      </p:pic>
      <p:sp>
        <p:nvSpPr>
          <p:cNvPr id="2" name="Content Placeholder 2">
            <a:extLst>
              <a:ext uri="{FF2B5EF4-FFF2-40B4-BE49-F238E27FC236}">
                <a16:creationId xmlns:a16="http://schemas.microsoft.com/office/drawing/2014/main" id="{CDB464AD-A88F-6EE8-48CC-7B5A39B345E7}"/>
              </a:ext>
            </a:extLst>
          </p:cNvPr>
          <p:cNvSpPr>
            <a:spLocks noGrp="1"/>
          </p:cNvSpPr>
          <p:nvPr>
            <p:ph sz="half" idx="1"/>
          </p:nvPr>
        </p:nvSpPr>
        <p:spPr>
          <a:xfrm>
            <a:off x="755649" y="1698185"/>
            <a:ext cx="5723528" cy="4396029"/>
          </a:xfrm>
          <a:prstGeom prst="rect">
            <a:avLst/>
          </a:prstGeom>
        </p:spPr>
        <p:txBody>
          <a:bodyPr anchor="t">
            <a:normAutofit/>
          </a:bodyPr>
          <a:lstStyle>
            <a:lvl1pPr>
              <a:defRPr sz="20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1pPr>
            <a:lvl2pPr>
              <a:defRPr sz="18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2pPr>
            <a:lvl3pPr>
              <a:defRPr sz="16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3pPr>
            <a:lvl4pPr>
              <a:defRPr sz="14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4pPr>
            <a:lvl5pPr>
              <a:defRPr sz="14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Parallelogram 6">
            <a:extLst>
              <a:ext uri="{FF2B5EF4-FFF2-40B4-BE49-F238E27FC236}">
                <a16:creationId xmlns:a16="http://schemas.microsoft.com/office/drawing/2014/main" id="{D887F505-FFAA-1B4F-BAF2-0EEFFA6AB255}"/>
              </a:ext>
            </a:extLst>
          </p:cNvPr>
          <p:cNvSpPr/>
          <p:nvPr userDrawn="1"/>
        </p:nvSpPr>
        <p:spPr>
          <a:xfrm rot="10800000">
            <a:off x="755649" y="1306412"/>
            <a:ext cx="1378414" cy="175775"/>
          </a:xfrm>
          <a:prstGeom prst="parallelogram">
            <a:avLst>
              <a:gd name="adj" fmla="val 620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Semi Bold" panose="02000503000000020004" pitchFamily="2" charset="0"/>
              </a:rPr>
              <a:t>  </a:t>
            </a:r>
          </a:p>
        </p:txBody>
      </p:sp>
      <p:sp>
        <p:nvSpPr>
          <p:cNvPr id="9" name="Title 1">
            <a:extLst>
              <a:ext uri="{FF2B5EF4-FFF2-40B4-BE49-F238E27FC236}">
                <a16:creationId xmlns:a16="http://schemas.microsoft.com/office/drawing/2014/main" id="{6595EC63-2318-AC80-EF4B-72CD11AD3317}"/>
              </a:ext>
            </a:extLst>
          </p:cNvPr>
          <p:cNvSpPr>
            <a:spLocks noGrp="1"/>
          </p:cNvSpPr>
          <p:nvPr>
            <p:ph type="title" hasCustomPrompt="1"/>
          </p:nvPr>
        </p:nvSpPr>
        <p:spPr>
          <a:xfrm>
            <a:off x="755649" y="671608"/>
            <a:ext cx="5723528" cy="506699"/>
          </a:xfrm>
          <a:prstGeom prst="rect">
            <a:avLst/>
          </a:prstGeom>
        </p:spPr>
        <p:txBody>
          <a:bodyPr>
            <a:noAutofit/>
          </a:bodyPr>
          <a:lstStyle>
            <a:lvl1pPr>
              <a:defRPr sz="400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page title</a:t>
            </a:r>
          </a:p>
        </p:txBody>
      </p:sp>
      <p:sp>
        <p:nvSpPr>
          <p:cNvPr id="3" name="Slide Number Placeholder 5">
            <a:extLst>
              <a:ext uri="{FF2B5EF4-FFF2-40B4-BE49-F238E27FC236}">
                <a16:creationId xmlns:a16="http://schemas.microsoft.com/office/drawing/2014/main" id="{59FFDC93-6789-A707-F470-697CA5028FDE}"/>
              </a:ext>
            </a:extLst>
          </p:cNvPr>
          <p:cNvSpPr>
            <a:spLocks noGrp="1"/>
          </p:cNvSpPr>
          <p:nvPr>
            <p:ph type="sldNum" sz="quarter" idx="33"/>
          </p:nvPr>
        </p:nvSpPr>
        <p:spPr>
          <a:xfrm>
            <a:off x="11368344" y="6131063"/>
            <a:ext cx="436107" cy="432000"/>
          </a:xfrm>
          <a:prstGeom prst="rect">
            <a:avLst/>
          </a:prstGeom>
        </p:spPr>
        <p:txBody>
          <a:bodyPr anchor="ctr"/>
          <a:lstStyle>
            <a:lvl1pPr algn="r">
              <a:defRPr sz="1200">
                <a:solidFill>
                  <a:schemeClr val="bg1"/>
                </a:solidFill>
                <a:latin typeface="Inter Medium" panose="02000503000000020004" pitchFamily="2" charset="0"/>
                <a:ea typeface="Inter Medium" panose="02000503000000020004" pitchFamily="2" charset="0"/>
                <a:cs typeface="Inter Medium" panose="02000503000000020004" pitchFamily="2" charset="0"/>
              </a:defRPr>
            </a:lvl1p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38602319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98849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hank you slide">
    <p:bg>
      <p:bgPr>
        <a:solidFill>
          <a:srgbClr val="A30F3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A2C777-B9F4-F733-46B2-A0979FF801E0}"/>
              </a:ext>
            </a:extLst>
          </p:cNvPr>
          <p:cNvPicPr>
            <a:picLocks noChangeAspect="1"/>
          </p:cNvPicPr>
          <p:nvPr userDrawn="1"/>
        </p:nvPicPr>
        <p:blipFill>
          <a:blip r:embed="rId2"/>
          <a:srcRect/>
          <a:stretch/>
        </p:blipFill>
        <p:spPr>
          <a:xfrm>
            <a:off x="4117439" y="2786413"/>
            <a:ext cx="3855522" cy="1285174"/>
          </a:xfrm>
          <a:prstGeom prst="rect">
            <a:avLst/>
          </a:prstGeom>
          <a:noFill/>
        </p:spPr>
      </p:pic>
    </p:spTree>
    <p:extLst>
      <p:ext uri="{BB962C8B-B14F-4D97-AF65-F5344CB8AC3E}">
        <p14:creationId xmlns:p14="http://schemas.microsoft.com/office/powerpoint/2010/main" val="2805431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with image">
    <p:bg>
      <p:bgRef idx="1001">
        <a:schemeClr val="bg1"/>
      </p:bgRef>
    </p:bg>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586B6947-2F8A-91EA-DF1E-05A573605ADF}"/>
              </a:ext>
            </a:extLst>
          </p:cNvPr>
          <p:cNvSpPr/>
          <p:nvPr userDrawn="1"/>
        </p:nvSpPr>
        <p:spPr>
          <a:xfrm>
            <a:off x="1033431" y="-5080"/>
            <a:ext cx="11158569" cy="6863080"/>
          </a:xfrm>
          <a:custGeom>
            <a:avLst/>
            <a:gdLst>
              <a:gd name="connsiteX0" fmla="*/ 0 w 11158569"/>
              <a:gd name="connsiteY0" fmla="*/ 0 h 6858000"/>
              <a:gd name="connsiteX1" fmla="*/ 11158569 w 11158569"/>
              <a:gd name="connsiteY1" fmla="*/ 0 h 6858000"/>
              <a:gd name="connsiteX2" fmla="*/ 11158569 w 11158569"/>
              <a:gd name="connsiteY2" fmla="*/ 6858000 h 6858000"/>
              <a:gd name="connsiteX3" fmla="*/ 0 w 11158569"/>
              <a:gd name="connsiteY3" fmla="*/ 6858000 h 6858000"/>
              <a:gd name="connsiteX4" fmla="*/ 0 w 11158569"/>
              <a:gd name="connsiteY4" fmla="*/ 0 h 6858000"/>
              <a:gd name="connsiteX0" fmla="*/ 3657600 w 11158569"/>
              <a:gd name="connsiteY0" fmla="*/ 0 h 6858000"/>
              <a:gd name="connsiteX1" fmla="*/ 11158569 w 11158569"/>
              <a:gd name="connsiteY1" fmla="*/ 0 h 6858000"/>
              <a:gd name="connsiteX2" fmla="*/ 11158569 w 11158569"/>
              <a:gd name="connsiteY2" fmla="*/ 6858000 h 6858000"/>
              <a:gd name="connsiteX3" fmla="*/ 0 w 11158569"/>
              <a:gd name="connsiteY3" fmla="*/ 6858000 h 6858000"/>
              <a:gd name="connsiteX4" fmla="*/ 3657600 w 11158569"/>
              <a:gd name="connsiteY4" fmla="*/ 0 h 6858000"/>
              <a:gd name="connsiteX0" fmla="*/ 3886200 w 11158569"/>
              <a:gd name="connsiteY0" fmla="*/ 0 h 6858000"/>
              <a:gd name="connsiteX1" fmla="*/ 11158569 w 11158569"/>
              <a:gd name="connsiteY1" fmla="*/ 0 h 6858000"/>
              <a:gd name="connsiteX2" fmla="*/ 11158569 w 11158569"/>
              <a:gd name="connsiteY2" fmla="*/ 6858000 h 6858000"/>
              <a:gd name="connsiteX3" fmla="*/ 0 w 11158569"/>
              <a:gd name="connsiteY3" fmla="*/ 6858000 h 6858000"/>
              <a:gd name="connsiteX4" fmla="*/ 3886200 w 11158569"/>
              <a:gd name="connsiteY4" fmla="*/ 0 h 6858000"/>
              <a:gd name="connsiteX0" fmla="*/ 3703320 w 11158569"/>
              <a:gd name="connsiteY0" fmla="*/ 10160 h 6858000"/>
              <a:gd name="connsiteX1" fmla="*/ 11158569 w 11158569"/>
              <a:gd name="connsiteY1" fmla="*/ 0 h 6858000"/>
              <a:gd name="connsiteX2" fmla="*/ 11158569 w 11158569"/>
              <a:gd name="connsiteY2" fmla="*/ 6858000 h 6858000"/>
              <a:gd name="connsiteX3" fmla="*/ 0 w 11158569"/>
              <a:gd name="connsiteY3" fmla="*/ 6858000 h 6858000"/>
              <a:gd name="connsiteX4" fmla="*/ 3703320 w 11158569"/>
              <a:gd name="connsiteY4" fmla="*/ 10160 h 6858000"/>
              <a:gd name="connsiteX0" fmla="*/ 3672840 w 11158569"/>
              <a:gd name="connsiteY0" fmla="*/ 45720 h 6858000"/>
              <a:gd name="connsiteX1" fmla="*/ 11158569 w 11158569"/>
              <a:gd name="connsiteY1" fmla="*/ 0 h 6858000"/>
              <a:gd name="connsiteX2" fmla="*/ 11158569 w 11158569"/>
              <a:gd name="connsiteY2" fmla="*/ 6858000 h 6858000"/>
              <a:gd name="connsiteX3" fmla="*/ 0 w 11158569"/>
              <a:gd name="connsiteY3" fmla="*/ 6858000 h 6858000"/>
              <a:gd name="connsiteX4" fmla="*/ 3672840 w 11158569"/>
              <a:gd name="connsiteY4" fmla="*/ 45720 h 6858000"/>
              <a:gd name="connsiteX0" fmla="*/ 3733800 w 11158569"/>
              <a:gd name="connsiteY0" fmla="*/ 66040 h 6858000"/>
              <a:gd name="connsiteX1" fmla="*/ 11158569 w 11158569"/>
              <a:gd name="connsiteY1" fmla="*/ 0 h 6858000"/>
              <a:gd name="connsiteX2" fmla="*/ 11158569 w 11158569"/>
              <a:gd name="connsiteY2" fmla="*/ 6858000 h 6858000"/>
              <a:gd name="connsiteX3" fmla="*/ 0 w 11158569"/>
              <a:gd name="connsiteY3" fmla="*/ 6858000 h 6858000"/>
              <a:gd name="connsiteX4" fmla="*/ 3733800 w 11158569"/>
              <a:gd name="connsiteY4" fmla="*/ 66040 h 6858000"/>
              <a:gd name="connsiteX0" fmla="*/ 3688080 w 11158569"/>
              <a:gd name="connsiteY0" fmla="*/ 0 h 6863080"/>
              <a:gd name="connsiteX1" fmla="*/ 11158569 w 11158569"/>
              <a:gd name="connsiteY1" fmla="*/ 5080 h 6863080"/>
              <a:gd name="connsiteX2" fmla="*/ 11158569 w 11158569"/>
              <a:gd name="connsiteY2" fmla="*/ 6863080 h 6863080"/>
              <a:gd name="connsiteX3" fmla="*/ 0 w 11158569"/>
              <a:gd name="connsiteY3" fmla="*/ 6863080 h 6863080"/>
              <a:gd name="connsiteX4" fmla="*/ 3688080 w 11158569"/>
              <a:gd name="connsiteY4" fmla="*/ 0 h 6863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58569" h="6863080">
                <a:moveTo>
                  <a:pt x="3688080" y="0"/>
                </a:moveTo>
                <a:lnTo>
                  <a:pt x="11158569" y="5080"/>
                </a:lnTo>
                <a:lnTo>
                  <a:pt x="11158569" y="6863080"/>
                </a:lnTo>
                <a:lnTo>
                  <a:pt x="0" y="6863080"/>
                </a:lnTo>
                <a:lnTo>
                  <a:pt x="368808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Icon&#10;&#10;Description automatically generated with medium confidence">
            <a:extLst>
              <a:ext uri="{FF2B5EF4-FFF2-40B4-BE49-F238E27FC236}">
                <a16:creationId xmlns:a16="http://schemas.microsoft.com/office/drawing/2014/main" id="{7714F355-5A12-8230-A04F-DB4CFD8AABEA}"/>
              </a:ext>
            </a:extLst>
          </p:cNvPr>
          <p:cNvPicPr>
            <a:picLocks noChangeAspect="1"/>
          </p:cNvPicPr>
          <p:nvPr userDrawn="1"/>
        </p:nvPicPr>
        <p:blipFill>
          <a:blip r:embed="rId2"/>
          <a:stretch>
            <a:fillRect/>
          </a:stretch>
        </p:blipFill>
        <p:spPr>
          <a:xfrm>
            <a:off x="466380" y="444964"/>
            <a:ext cx="2588970" cy="880710"/>
          </a:xfrm>
          <a:prstGeom prst="rect">
            <a:avLst/>
          </a:prstGeom>
        </p:spPr>
      </p:pic>
      <p:sp>
        <p:nvSpPr>
          <p:cNvPr id="32" name="Title 4">
            <a:extLst>
              <a:ext uri="{FF2B5EF4-FFF2-40B4-BE49-F238E27FC236}">
                <a16:creationId xmlns:a16="http://schemas.microsoft.com/office/drawing/2014/main" id="{376BA4C8-0C0E-46AB-C70B-892A65D9005C}"/>
              </a:ext>
            </a:extLst>
          </p:cNvPr>
          <p:cNvSpPr>
            <a:spLocks noGrp="1"/>
          </p:cNvSpPr>
          <p:nvPr>
            <p:ph type="title"/>
          </p:nvPr>
        </p:nvSpPr>
        <p:spPr>
          <a:xfrm>
            <a:off x="0" y="1779547"/>
            <a:ext cx="6953352" cy="2234458"/>
          </a:xfrm>
          <a:prstGeom prst="rect">
            <a:avLst/>
          </a:prstGeom>
          <a:solidFill>
            <a:schemeClr val="bg2"/>
          </a:solidFill>
        </p:spPr>
        <p:txBody>
          <a:bodyPr wrap="square" lIns="731520" tIns="365760" rIns="365760" bIns="365760" anchor="t" anchorCtr="0">
            <a:spAutoFit/>
          </a:bodyPr>
          <a:lstStyle>
            <a:lvl1pPr algn="l">
              <a:defRPr lang="en-US" sz="5400" noProof="0" dirty="0"/>
            </a:lvl1pPr>
          </a:lstStyle>
          <a:p>
            <a:r>
              <a:rPr lang="en-US" noProof="0" dirty="0"/>
              <a:t>Click to edit Master title style</a:t>
            </a:r>
          </a:p>
        </p:txBody>
      </p:sp>
      <p:sp>
        <p:nvSpPr>
          <p:cNvPr id="12" name="Rectangle 11">
            <a:extLst>
              <a:ext uri="{FF2B5EF4-FFF2-40B4-BE49-F238E27FC236}">
                <a16:creationId xmlns:a16="http://schemas.microsoft.com/office/drawing/2014/main" id="{510AB1F3-14CD-D36B-2893-AF8FBE5A1FD6}"/>
              </a:ext>
            </a:extLst>
          </p:cNvPr>
          <p:cNvSpPr/>
          <p:nvPr userDrawn="1"/>
        </p:nvSpPr>
        <p:spPr>
          <a:xfrm>
            <a:off x="0" y="6615953"/>
            <a:ext cx="12192000" cy="242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latin typeface="Inter Semi Bold" panose="02000503000000020004" pitchFamily="2" charset="0"/>
            </a:endParaRPr>
          </a:p>
        </p:txBody>
      </p:sp>
    </p:spTree>
    <p:extLst>
      <p:ext uri="{BB962C8B-B14F-4D97-AF65-F5344CB8AC3E}">
        <p14:creationId xmlns:p14="http://schemas.microsoft.com/office/powerpoint/2010/main" val="106798879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3" orient="horz" pos="4152">
          <p15:clr>
            <a:srgbClr val="FBAE40"/>
          </p15:clr>
        </p15:guide>
        <p15:guide id="4" pos="751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without imag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1457" y="2168781"/>
            <a:ext cx="8469086" cy="2387600"/>
          </a:xfrm>
          <a:prstGeom prst="rect">
            <a:avLst/>
          </a:prstGeom>
        </p:spPr>
        <p:txBody>
          <a:bodyPr anchor="t"/>
          <a:lstStyle>
            <a:lvl1pPr algn="ctr">
              <a:defRPr sz="6000">
                <a:solidFill>
                  <a:schemeClr val="bg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dirty="0"/>
              <a:t>Click to edit Master title style</a:t>
            </a:r>
          </a:p>
        </p:txBody>
      </p:sp>
      <p:sp>
        <p:nvSpPr>
          <p:cNvPr id="3" name="Subtitle 2"/>
          <p:cNvSpPr>
            <a:spLocks noGrp="1"/>
          </p:cNvSpPr>
          <p:nvPr>
            <p:ph type="subTitle" idx="1"/>
          </p:nvPr>
        </p:nvSpPr>
        <p:spPr>
          <a:xfrm>
            <a:off x="1861456" y="4859867"/>
            <a:ext cx="8469087" cy="843320"/>
          </a:xfrm>
          <a:prstGeom prst="rect">
            <a:avLst/>
          </a:prstGeom>
        </p:spPr>
        <p:txBody>
          <a:bodyPr/>
          <a:lstStyle>
            <a:lvl1pPr marL="0" indent="0" algn="ctr">
              <a:buNone/>
              <a:defRPr sz="2400">
                <a:solidFill>
                  <a:schemeClr val="bg1"/>
                </a:solidFill>
                <a:latin typeface="Inter Medium" panose="02000503000000020004" pitchFamily="2" charset="0"/>
                <a:ea typeface="Inter Medium" panose="02000503000000020004" pitchFamily="2" charset="0"/>
                <a:cs typeface="Inter Medium"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a:extLst>
              <a:ext uri="{FF2B5EF4-FFF2-40B4-BE49-F238E27FC236}">
                <a16:creationId xmlns:a16="http://schemas.microsoft.com/office/drawing/2014/main" id="{A639983B-C87F-C70F-CA9D-63FC3A34422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870801" y="528103"/>
            <a:ext cx="2450396" cy="980158"/>
          </a:xfrm>
          <a:prstGeom prst="rect">
            <a:avLst/>
          </a:prstGeom>
        </p:spPr>
      </p:pic>
    </p:spTree>
    <p:extLst>
      <p:ext uri="{BB962C8B-B14F-4D97-AF65-F5344CB8AC3E}">
        <p14:creationId xmlns:p14="http://schemas.microsoft.com/office/powerpoint/2010/main" val="354960301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with underline and without subtit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585741" y="1388819"/>
            <a:ext cx="11123658" cy="4554782"/>
          </a:xfrm>
          <a:prstGeom prst="rect">
            <a:avLst/>
          </a:prstGeom>
        </p:spPr>
        <p:txBody>
          <a:bodyPr anchor="t">
            <a:normAutofit/>
          </a:bodyPr>
          <a:lstStyle>
            <a:lvl1pPr>
              <a:defRPr sz="20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1pPr>
            <a:lvl2pPr>
              <a:defRPr sz="18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2pPr>
            <a:lvl3pPr>
              <a:defRPr sz="16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3pPr>
            <a:lvl4pPr>
              <a:defRPr sz="14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4pPr>
            <a:lvl5pPr>
              <a:defRPr sz="14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Title 1">
            <a:extLst>
              <a:ext uri="{FF2B5EF4-FFF2-40B4-BE49-F238E27FC236}">
                <a16:creationId xmlns:a16="http://schemas.microsoft.com/office/drawing/2014/main" id="{CBCD9B54-58B2-1776-763C-5FB57CD944C0}"/>
              </a:ext>
            </a:extLst>
          </p:cNvPr>
          <p:cNvSpPr>
            <a:spLocks noGrp="1"/>
          </p:cNvSpPr>
          <p:nvPr>
            <p:ph type="title" hasCustomPrompt="1"/>
          </p:nvPr>
        </p:nvSpPr>
        <p:spPr>
          <a:xfrm>
            <a:off x="585740" y="431999"/>
            <a:ext cx="11123659" cy="506699"/>
          </a:xfrm>
          <a:prstGeom prst="rect">
            <a:avLst/>
          </a:prstGeom>
        </p:spPr>
        <p:txBody>
          <a:bodyPr/>
          <a:lstStyle>
            <a:lvl1pPr>
              <a:defRPr sz="400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page title</a:t>
            </a:r>
          </a:p>
        </p:txBody>
      </p:sp>
      <p:sp>
        <p:nvSpPr>
          <p:cNvPr id="6" name="Slide Number Placeholder 5">
            <a:extLst>
              <a:ext uri="{FF2B5EF4-FFF2-40B4-BE49-F238E27FC236}">
                <a16:creationId xmlns:a16="http://schemas.microsoft.com/office/drawing/2014/main" id="{4B0E8B41-F61F-13F9-848E-E24EAF1218EF}"/>
              </a:ext>
            </a:extLst>
          </p:cNvPr>
          <p:cNvSpPr>
            <a:spLocks noGrp="1"/>
          </p:cNvSpPr>
          <p:nvPr>
            <p:ph type="sldNum" sz="quarter" idx="33"/>
          </p:nvPr>
        </p:nvSpPr>
        <p:spPr>
          <a:xfrm>
            <a:off x="11368344" y="6131063"/>
            <a:ext cx="436107" cy="432000"/>
          </a:xfrm>
          <a:prstGeom prst="rect">
            <a:avLst/>
          </a:prstGeom>
        </p:spPr>
        <p:txBody>
          <a:bodyPr anchor="ctr"/>
          <a:lstStyle>
            <a:lvl1pPr algn="r">
              <a:defRPr sz="1200">
                <a:latin typeface="Inter Medium" panose="02000503000000020004" pitchFamily="2" charset="0"/>
                <a:ea typeface="Inter Medium" panose="02000503000000020004" pitchFamily="2" charset="0"/>
                <a:cs typeface="Inter Medium" panose="02000503000000020004" pitchFamily="2" charset="0"/>
              </a:defRPr>
            </a:lvl1pPr>
          </a:lstStyle>
          <a:p>
            <a:fld id="{19B51A1E-902D-48AF-9020-955120F399B6}" type="slidenum">
              <a:rPr lang="en-US" smtClean="0"/>
              <a:pPr/>
              <a:t>‹#›</a:t>
            </a:fld>
            <a:endParaRPr lang="en-US" dirty="0"/>
          </a:p>
        </p:txBody>
      </p:sp>
      <p:pic>
        <p:nvPicPr>
          <p:cNvPr id="9" name="Picture 8" descr="Icon&#10;&#10;Description automatically generated with medium confidence">
            <a:extLst>
              <a:ext uri="{FF2B5EF4-FFF2-40B4-BE49-F238E27FC236}">
                <a16:creationId xmlns:a16="http://schemas.microsoft.com/office/drawing/2014/main" id="{1B4CDE7D-69F3-684A-254E-23EC12E3DB86}"/>
              </a:ext>
            </a:extLst>
          </p:cNvPr>
          <p:cNvPicPr>
            <a:picLocks noChangeAspect="1"/>
          </p:cNvPicPr>
          <p:nvPr userDrawn="1"/>
        </p:nvPicPr>
        <p:blipFill>
          <a:blip r:embed="rId2"/>
          <a:stretch>
            <a:fillRect/>
          </a:stretch>
        </p:blipFill>
        <p:spPr>
          <a:xfrm>
            <a:off x="9817800" y="6094215"/>
            <a:ext cx="1550544" cy="516848"/>
          </a:xfrm>
          <a:prstGeom prst="rect">
            <a:avLst/>
          </a:prstGeom>
        </p:spPr>
      </p:pic>
      <p:sp>
        <p:nvSpPr>
          <p:cNvPr id="11" name="Parallelogram 10">
            <a:extLst>
              <a:ext uri="{FF2B5EF4-FFF2-40B4-BE49-F238E27FC236}">
                <a16:creationId xmlns:a16="http://schemas.microsoft.com/office/drawing/2014/main" id="{9702D8E9-612A-1927-369E-067E7110B3D5}"/>
              </a:ext>
            </a:extLst>
          </p:cNvPr>
          <p:cNvSpPr/>
          <p:nvPr userDrawn="1"/>
        </p:nvSpPr>
        <p:spPr>
          <a:xfrm rot="10800000">
            <a:off x="585741" y="1066803"/>
            <a:ext cx="1378414" cy="175775"/>
          </a:xfrm>
          <a:prstGeom prst="parallelogram">
            <a:avLst>
              <a:gd name="adj" fmla="val 620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Semi Bold" panose="02000503000000020004" pitchFamily="2" charset="0"/>
              </a:rPr>
              <a:t>  </a:t>
            </a:r>
          </a:p>
        </p:txBody>
      </p:sp>
    </p:spTree>
    <p:extLst>
      <p:ext uri="{BB962C8B-B14F-4D97-AF65-F5344CB8AC3E}">
        <p14:creationId xmlns:p14="http://schemas.microsoft.com/office/powerpoint/2010/main" val="30758094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without subtitle or underlin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585741" y="1388818"/>
            <a:ext cx="11020518" cy="4669625"/>
          </a:xfrm>
          <a:prstGeom prst="rect">
            <a:avLst/>
          </a:prstGeom>
        </p:spPr>
        <p:txBody>
          <a:bodyPr anchor="t">
            <a:normAutofit/>
          </a:bodyPr>
          <a:lstStyle>
            <a:lvl1pPr>
              <a:defRPr sz="20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1pPr>
            <a:lvl2pPr>
              <a:defRPr sz="18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2pPr>
            <a:lvl3pPr>
              <a:defRPr sz="16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3pPr>
            <a:lvl4pPr>
              <a:defRPr sz="14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4pPr>
            <a:lvl5pPr>
              <a:defRPr sz="14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Title 1">
            <a:extLst>
              <a:ext uri="{FF2B5EF4-FFF2-40B4-BE49-F238E27FC236}">
                <a16:creationId xmlns:a16="http://schemas.microsoft.com/office/drawing/2014/main" id="{CBCD9B54-58B2-1776-763C-5FB57CD944C0}"/>
              </a:ext>
            </a:extLst>
          </p:cNvPr>
          <p:cNvSpPr>
            <a:spLocks noGrp="1"/>
          </p:cNvSpPr>
          <p:nvPr>
            <p:ph type="title" hasCustomPrompt="1"/>
          </p:nvPr>
        </p:nvSpPr>
        <p:spPr>
          <a:xfrm>
            <a:off x="585740" y="431999"/>
            <a:ext cx="11123659" cy="506699"/>
          </a:xfrm>
          <a:prstGeom prst="rect">
            <a:avLst/>
          </a:prstGeom>
        </p:spPr>
        <p:txBody>
          <a:bodyPr/>
          <a:lstStyle>
            <a:lvl1pPr>
              <a:defRPr sz="400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page title</a:t>
            </a:r>
          </a:p>
        </p:txBody>
      </p:sp>
      <p:pic>
        <p:nvPicPr>
          <p:cNvPr id="9" name="Picture 8" descr="Icon&#10;&#10;Description automatically generated with medium confidence">
            <a:extLst>
              <a:ext uri="{FF2B5EF4-FFF2-40B4-BE49-F238E27FC236}">
                <a16:creationId xmlns:a16="http://schemas.microsoft.com/office/drawing/2014/main" id="{1B4CDE7D-69F3-684A-254E-23EC12E3DB86}"/>
              </a:ext>
            </a:extLst>
          </p:cNvPr>
          <p:cNvPicPr>
            <a:picLocks noChangeAspect="1"/>
          </p:cNvPicPr>
          <p:nvPr userDrawn="1"/>
        </p:nvPicPr>
        <p:blipFill>
          <a:blip r:embed="rId2"/>
          <a:stretch>
            <a:fillRect/>
          </a:stretch>
        </p:blipFill>
        <p:spPr>
          <a:xfrm>
            <a:off x="9817800" y="6094215"/>
            <a:ext cx="1550544" cy="516848"/>
          </a:xfrm>
          <a:prstGeom prst="rect">
            <a:avLst/>
          </a:prstGeom>
        </p:spPr>
      </p:pic>
      <p:sp>
        <p:nvSpPr>
          <p:cNvPr id="2" name="Slide Number Placeholder 5">
            <a:extLst>
              <a:ext uri="{FF2B5EF4-FFF2-40B4-BE49-F238E27FC236}">
                <a16:creationId xmlns:a16="http://schemas.microsoft.com/office/drawing/2014/main" id="{441F0EF1-BB7A-8AAE-C224-B858313CE4C6}"/>
              </a:ext>
            </a:extLst>
          </p:cNvPr>
          <p:cNvSpPr>
            <a:spLocks noGrp="1"/>
          </p:cNvSpPr>
          <p:nvPr>
            <p:ph type="sldNum" sz="quarter" idx="33"/>
          </p:nvPr>
        </p:nvSpPr>
        <p:spPr>
          <a:xfrm>
            <a:off x="11368344" y="6131063"/>
            <a:ext cx="436107" cy="432000"/>
          </a:xfrm>
          <a:prstGeom prst="rect">
            <a:avLst/>
          </a:prstGeom>
        </p:spPr>
        <p:txBody>
          <a:bodyPr anchor="ctr"/>
          <a:lstStyle>
            <a:lvl1pPr algn="r">
              <a:defRPr sz="1200">
                <a:latin typeface="Inter Medium" panose="02000503000000020004" pitchFamily="2" charset="0"/>
                <a:ea typeface="Inter Medium" panose="02000503000000020004" pitchFamily="2" charset="0"/>
                <a:cs typeface="Inter Medium" panose="02000503000000020004" pitchFamily="2" charset="0"/>
              </a:defRPr>
            </a:lvl1p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3056307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without underline, subtitle or log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585741" y="1388818"/>
            <a:ext cx="11020518" cy="4669625"/>
          </a:xfrm>
          <a:prstGeom prst="rect">
            <a:avLst/>
          </a:prstGeom>
        </p:spPr>
        <p:txBody>
          <a:bodyPr anchor="t">
            <a:normAutofit/>
          </a:bodyPr>
          <a:lstStyle>
            <a:lvl1pPr>
              <a:defRPr sz="20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1pPr>
            <a:lvl2pPr>
              <a:defRPr sz="18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2pPr>
            <a:lvl3pPr>
              <a:defRPr sz="16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3pPr>
            <a:lvl4pPr>
              <a:defRPr sz="14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4pPr>
            <a:lvl5pPr>
              <a:defRPr sz="14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Title 1">
            <a:extLst>
              <a:ext uri="{FF2B5EF4-FFF2-40B4-BE49-F238E27FC236}">
                <a16:creationId xmlns:a16="http://schemas.microsoft.com/office/drawing/2014/main" id="{CBCD9B54-58B2-1776-763C-5FB57CD944C0}"/>
              </a:ext>
            </a:extLst>
          </p:cNvPr>
          <p:cNvSpPr>
            <a:spLocks noGrp="1"/>
          </p:cNvSpPr>
          <p:nvPr>
            <p:ph type="title" hasCustomPrompt="1"/>
          </p:nvPr>
        </p:nvSpPr>
        <p:spPr>
          <a:xfrm>
            <a:off x="585740" y="431999"/>
            <a:ext cx="11123659" cy="506699"/>
          </a:xfrm>
          <a:prstGeom prst="rect">
            <a:avLst/>
          </a:prstGeom>
        </p:spPr>
        <p:txBody>
          <a:bodyPr/>
          <a:lstStyle>
            <a:lvl1pPr>
              <a:defRPr sz="400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page title</a:t>
            </a:r>
          </a:p>
        </p:txBody>
      </p:sp>
      <p:sp>
        <p:nvSpPr>
          <p:cNvPr id="2" name="Slide Number Placeholder 5">
            <a:extLst>
              <a:ext uri="{FF2B5EF4-FFF2-40B4-BE49-F238E27FC236}">
                <a16:creationId xmlns:a16="http://schemas.microsoft.com/office/drawing/2014/main" id="{D026C336-07B8-5E0B-7D4B-EF0F1ECB165C}"/>
              </a:ext>
            </a:extLst>
          </p:cNvPr>
          <p:cNvSpPr>
            <a:spLocks noGrp="1"/>
          </p:cNvSpPr>
          <p:nvPr>
            <p:ph type="sldNum" sz="quarter" idx="33"/>
          </p:nvPr>
        </p:nvSpPr>
        <p:spPr>
          <a:xfrm>
            <a:off x="11368344" y="6131063"/>
            <a:ext cx="436107" cy="432000"/>
          </a:xfrm>
          <a:prstGeom prst="rect">
            <a:avLst/>
          </a:prstGeom>
        </p:spPr>
        <p:txBody>
          <a:bodyPr anchor="ctr"/>
          <a:lstStyle>
            <a:lvl1pPr algn="r">
              <a:defRPr sz="1200">
                <a:latin typeface="Inter Medium" panose="02000503000000020004" pitchFamily="2" charset="0"/>
                <a:ea typeface="Inter Medium" panose="02000503000000020004" pitchFamily="2" charset="0"/>
                <a:cs typeface="Inter Medium" panose="02000503000000020004" pitchFamily="2" charset="0"/>
              </a:defRPr>
            </a:lvl1p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40689294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with underline, subtitle and log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585741" y="1830726"/>
            <a:ext cx="11020518" cy="4019800"/>
          </a:xfrm>
          <a:prstGeom prst="rect">
            <a:avLst/>
          </a:prstGeo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6" name="Picture 5" descr="Icon&#10;&#10;Description automatically generated with medium confidence">
            <a:extLst>
              <a:ext uri="{FF2B5EF4-FFF2-40B4-BE49-F238E27FC236}">
                <a16:creationId xmlns:a16="http://schemas.microsoft.com/office/drawing/2014/main" id="{5E084A5E-5A05-C87E-8BDA-47D683384B89}"/>
              </a:ext>
            </a:extLst>
          </p:cNvPr>
          <p:cNvPicPr>
            <a:picLocks noChangeAspect="1"/>
          </p:cNvPicPr>
          <p:nvPr userDrawn="1"/>
        </p:nvPicPr>
        <p:blipFill>
          <a:blip r:embed="rId2"/>
          <a:stretch>
            <a:fillRect/>
          </a:stretch>
        </p:blipFill>
        <p:spPr>
          <a:xfrm>
            <a:off x="9817800" y="6094215"/>
            <a:ext cx="1550544" cy="516848"/>
          </a:xfrm>
          <a:prstGeom prst="rect">
            <a:avLst/>
          </a:prstGeom>
        </p:spPr>
      </p:pic>
      <p:sp>
        <p:nvSpPr>
          <p:cNvPr id="11" name="Title 1">
            <a:extLst>
              <a:ext uri="{FF2B5EF4-FFF2-40B4-BE49-F238E27FC236}">
                <a16:creationId xmlns:a16="http://schemas.microsoft.com/office/drawing/2014/main" id="{FE44AC47-555C-DDCB-FC6E-886DFBB90C49}"/>
              </a:ext>
            </a:extLst>
          </p:cNvPr>
          <p:cNvSpPr>
            <a:spLocks noGrp="1"/>
          </p:cNvSpPr>
          <p:nvPr>
            <p:ph type="title" hasCustomPrompt="1"/>
          </p:nvPr>
        </p:nvSpPr>
        <p:spPr>
          <a:xfrm>
            <a:off x="585740" y="431999"/>
            <a:ext cx="11123659" cy="506699"/>
          </a:xfrm>
          <a:prstGeom prst="rect">
            <a:avLst/>
          </a:prstGeom>
        </p:spPr>
        <p:txBody>
          <a:bodyPr/>
          <a:lstStyle>
            <a:lvl1pPr>
              <a:defRPr sz="400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page title</a:t>
            </a:r>
          </a:p>
        </p:txBody>
      </p:sp>
      <p:sp>
        <p:nvSpPr>
          <p:cNvPr id="12" name="Parallelogram 11">
            <a:extLst>
              <a:ext uri="{FF2B5EF4-FFF2-40B4-BE49-F238E27FC236}">
                <a16:creationId xmlns:a16="http://schemas.microsoft.com/office/drawing/2014/main" id="{BFDE7664-6A02-6A59-738D-E0DBE426F800}"/>
              </a:ext>
            </a:extLst>
          </p:cNvPr>
          <p:cNvSpPr/>
          <p:nvPr userDrawn="1"/>
        </p:nvSpPr>
        <p:spPr>
          <a:xfrm rot="10800000">
            <a:off x="585741" y="1066803"/>
            <a:ext cx="1378414" cy="175775"/>
          </a:xfrm>
          <a:prstGeom prst="parallelogram">
            <a:avLst>
              <a:gd name="adj" fmla="val 620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Semi Bold" panose="02000503000000020004" pitchFamily="2" charset="0"/>
              </a:rPr>
              <a:t>  </a:t>
            </a:r>
          </a:p>
        </p:txBody>
      </p:sp>
      <p:sp>
        <p:nvSpPr>
          <p:cNvPr id="2" name="Slide Number Placeholder 5">
            <a:extLst>
              <a:ext uri="{FF2B5EF4-FFF2-40B4-BE49-F238E27FC236}">
                <a16:creationId xmlns:a16="http://schemas.microsoft.com/office/drawing/2014/main" id="{5C26AFB3-CF6C-59D7-0809-0321F0C6FE47}"/>
              </a:ext>
            </a:extLst>
          </p:cNvPr>
          <p:cNvSpPr>
            <a:spLocks noGrp="1"/>
          </p:cNvSpPr>
          <p:nvPr>
            <p:ph type="sldNum" sz="quarter" idx="33"/>
          </p:nvPr>
        </p:nvSpPr>
        <p:spPr>
          <a:xfrm>
            <a:off x="11368344" y="6131063"/>
            <a:ext cx="436107" cy="432000"/>
          </a:xfrm>
          <a:prstGeom prst="rect">
            <a:avLst/>
          </a:prstGeom>
        </p:spPr>
        <p:txBody>
          <a:bodyPr anchor="ctr"/>
          <a:lstStyle>
            <a:lvl1pPr algn="r">
              <a:defRPr sz="1200">
                <a:latin typeface="Inter Medium" panose="02000503000000020004" pitchFamily="2" charset="0"/>
                <a:ea typeface="Inter Medium" panose="02000503000000020004" pitchFamily="2" charset="0"/>
                <a:cs typeface="Inter Medium" panose="02000503000000020004" pitchFamily="2" charset="0"/>
              </a:defRPr>
            </a:lvl1pPr>
          </a:lstStyle>
          <a:p>
            <a:fld id="{19B51A1E-902D-48AF-9020-955120F399B6}" type="slidenum">
              <a:rPr lang="en-US" smtClean="0"/>
              <a:pPr/>
              <a:t>‹#›</a:t>
            </a:fld>
            <a:endParaRPr lang="en-US" dirty="0"/>
          </a:p>
        </p:txBody>
      </p:sp>
      <p:sp>
        <p:nvSpPr>
          <p:cNvPr id="4" name="Subtitle 2">
            <a:extLst>
              <a:ext uri="{FF2B5EF4-FFF2-40B4-BE49-F238E27FC236}">
                <a16:creationId xmlns:a16="http://schemas.microsoft.com/office/drawing/2014/main" id="{10C4B1EC-A372-9D17-212E-C43E9E39299B}"/>
              </a:ext>
            </a:extLst>
          </p:cNvPr>
          <p:cNvSpPr>
            <a:spLocks noGrp="1"/>
          </p:cNvSpPr>
          <p:nvPr>
            <p:ph type="body" sz="quarter" idx="32" hasCustomPrompt="1"/>
          </p:nvPr>
        </p:nvSpPr>
        <p:spPr>
          <a:xfrm>
            <a:off x="585741" y="1326726"/>
            <a:ext cx="11032518" cy="360000"/>
          </a:xfrm>
          <a:prstGeom prst="rect">
            <a:avLst/>
          </a:prstGeom>
        </p:spPr>
        <p:txBody>
          <a:bodyPr/>
          <a:lstStyle>
            <a:lvl1pPr marL="0" indent="0">
              <a:buNone/>
              <a:defRPr sz="2000" b="0" i="0">
                <a:solidFill>
                  <a:schemeClr val="tx1"/>
                </a:solidFill>
                <a:latin typeface="Inter Medium" panose="02000503000000020004" pitchFamily="2" charset="0"/>
                <a:ea typeface="Inter Medium" panose="02000503000000020004" pitchFamily="2" charset="0"/>
                <a:cs typeface="Inter Medium" panose="02000503000000020004" pitchFamily="2" charset="0"/>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a:t>Subtitle</a:t>
            </a:r>
          </a:p>
        </p:txBody>
      </p:sp>
    </p:spTree>
    <p:extLst>
      <p:ext uri="{BB962C8B-B14F-4D97-AF65-F5344CB8AC3E}">
        <p14:creationId xmlns:p14="http://schemas.microsoft.com/office/powerpoint/2010/main" val="18875478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with subtitle and no underlin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585741" y="1830726"/>
            <a:ext cx="11020518" cy="4019800"/>
          </a:xfrm>
          <a:prstGeom prst="rect">
            <a:avLst/>
          </a:prstGeo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6" name="Picture 5" descr="Icon&#10;&#10;Description automatically generated with medium confidence">
            <a:extLst>
              <a:ext uri="{FF2B5EF4-FFF2-40B4-BE49-F238E27FC236}">
                <a16:creationId xmlns:a16="http://schemas.microsoft.com/office/drawing/2014/main" id="{5E084A5E-5A05-C87E-8BDA-47D683384B89}"/>
              </a:ext>
            </a:extLst>
          </p:cNvPr>
          <p:cNvPicPr>
            <a:picLocks noChangeAspect="1"/>
          </p:cNvPicPr>
          <p:nvPr userDrawn="1"/>
        </p:nvPicPr>
        <p:blipFill>
          <a:blip r:embed="rId2"/>
          <a:stretch>
            <a:fillRect/>
          </a:stretch>
        </p:blipFill>
        <p:spPr>
          <a:xfrm>
            <a:off x="9817800" y="6094215"/>
            <a:ext cx="1550544" cy="516848"/>
          </a:xfrm>
          <a:prstGeom prst="rect">
            <a:avLst/>
          </a:prstGeom>
        </p:spPr>
      </p:pic>
      <p:sp>
        <p:nvSpPr>
          <p:cNvPr id="11" name="Title 1">
            <a:extLst>
              <a:ext uri="{FF2B5EF4-FFF2-40B4-BE49-F238E27FC236}">
                <a16:creationId xmlns:a16="http://schemas.microsoft.com/office/drawing/2014/main" id="{FE44AC47-555C-DDCB-FC6E-886DFBB90C49}"/>
              </a:ext>
            </a:extLst>
          </p:cNvPr>
          <p:cNvSpPr>
            <a:spLocks noGrp="1"/>
          </p:cNvSpPr>
          <p:nvPr>
            <p:ph type="title" hasCustomPrompt="1"/>
          </p:nvPr>
        </p:nvSpPr>
        <p:spPr>
          <a:xfrm>
            <a:off x="585740" y="431999"/>
            <a:ext cx="11123659" cy="506699"/>
          </a:xfrm>
          <a:prstGeom prst="rect">
            <a:avLst/>
          </a:prstGeom>
        </p:spPr>
        <p:txBody>
          <a:bodyPr/>
          <a:lstStyle>
            <a:lvl1pPr>
              <a:defRPr sz="400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page title</a:t>
            </a:r>
          </a:p>
        </p:txBody>
      </p:sp>
      <p:sp>
        <p:nvSpPr>
          <p:cNvPr id="4" name="Slide Number Placeholder 5">
            <a:extLst>
              <a:ext uri="{FF2B5EF4-FFF2-40B4-BE49-F238E27FC236}">
                <a16:creationId xmlns:a16="http://schemas.microsoft.com/office/drawing/2014/main" id="{62659201-0D5D-BFF0-99C5-AFA32525A232}"/>
              </a:ext>
            </a:extLst>
          </p:cNvPr>
          <p:cNvSpPr>
            <a:spLocks noGrp="1"/>
          </p:cNvSpPr>
          <p:nvPr>
            <p:ph type="sldNum" sz="quarter" idx="33"/>
          </p:nvPr>
        </p:nvSpPr>
        <p:spPr>
          <a:xfrm>
            <a:off x="11368344" y="6131063"/>
            <a:ext cx="436107" cy="432000"/>
          </a:xfrm>
          <a:prstGeom prst="rect">
            <a:avLst/>
          </a:prstGeom>
        </p:spPr>
        <p:txBody>
          <a:bodyPr anchor="ctr"/>
          <a:lstStyle>
            <a:lvl1pPr algn="r">
              <a:defRPr sz="1200">
                <a:latin typeface="Inter Medium" panose="02000503000000020004" pitchFamily="2" charset="0"/>
                <a:ea typeface="Inter Medium" panose="02000503000000020004" pitchFamily="2" charset="0"/>
                <a:cs typeface="Inter Medium" panose="02000503000000020004" pitchFamily="2" charset="0"/>
              </a:defRPr>
            </a:lvl1pPr>
          </a:lstStyle>
          <a:p>
            <a:fld id="{19B51A1E-902D-48AF-9020-955120F399B6}" type="slidenum">
              <a:rPr lang="en-US" smtClean="0"/>
              <a:pPr/>
              <a:t>‹#›</a:t>
            </a:fld>
            <a:endParaRPr lang="en-US" dirty="0"/>
          </a:p>
        </p:txBody>
      </p:sp>
      <p:sp>
        <p:nvSpPr>
          <p:cNvPr id="5" name="Subtitle 2">
            <a:extLst>
              <a:ext uri="{FF2B5EF4-FFF2-40B4-BE49-F238E27FC236}">
                <a16:creationId xmlns:a16="http://schemas.microsoft.com/office/drawing/2014/main" id="{BAD93FA9-0CF0-AEE4-7552-D2F92AB3FC47}"/>
              </a:ext>
            </a:extLst>
          </p:cNvPr>
          <p:cNvSpPr>
            <a:spLocks noGrp="1"/>
          </p:cNvSpPr>
          <p:nvPr>
            <p:ph type="body" sz="quarter" idx="32" hasCustomPrompt="1"/>
          </p:nvPr>
        </p:nvSpPr>
        <p:spPr>
          <a:xfrm>
            <a:off x="585741" y="1201921"/>
            <a:ext cx="11032518" cy="360000"/>
          </a:xfrm>
          <a:prstGeom prst="rect">
            <a:avLst/>
          </a:prstGeom>
        </p:spPr>
        <p:txBody>
          <a:bodyPr/>
          <a:lstStyle>
            <a:lvl1pPr marL="0" indent="0">
              <a:buNone/>
              <a:defRPr sz="2000" b="0" i="0">
                <a:solidFill>
                  <a:schemeClr val="tx1"/>
                </a:solidFill>
                <a:latin typeface="Inter Medium" panose="02000503000000020004" pitchFamily="2" charset="0"/>
                <a:ea typeface="Inter Medium" panose="02000503000000020004" pitchFamily="2" charset="0"/>
                <a:cs typeface="Inter Medium" panose="02000503000000020004" pitchFamily="2" charset="0"/>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a:t>Subtitle</a:t>
            </a:r>
          </a:p>
        </p:txBody>
      </p:sp>
    </p:spTree>
    <p:extLst>
      <p:ext uri="{BB962C8B-B14F-4D97-AF65-F5344CB8AC3E}">
        <p14:creationId xmlns:p14="http://schemas.microsoft.com/office/powerpoint/2010/main" val="32724503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s with subheaders">
    <p:spTree>
      <p:nvGrpSpPr>
        <p:cNvPr id="1" name=""/>
        <p:cNvGrpSpPr/>
        <p:nvPr/>
      </p:nvGrpSpPr>
      <p:grpSpPr>
        <a:xfrm>
          <a:off x="0" y="0"/>
          <a:ext cx="0" cy="0"/>
          <a:chOff x="0" y="0"/>
          <a:chExt cx="0" cy="0"/>
        </a:xfrm>
      </p:grpSpPr>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585740" y="1625009"/>
            <a:ext cx="5318259" cy="360000"/>
          </a:xfrm>
          <a:prstGeom prst="rect">
            <a:avLst/>
          </a:prstGeom>
        </p:spPr>
        <p:txBody>
          <a:bodyPr anchor="t"/>
          <a:lstStyle>
            <a:lvl1pPr marL="0" indent="0">
              <a:buNone/>
              <a:defRPr sz="2400" b="1">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dirty="0"/>
              <a:t>Click to 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p:nvPr>
        </p:nvSpPr>
        <p:spPr>
          <a:xfrm>
            <a:off x="585740" y="2227108"/>
            <a:ext cx="5318260" cy="3753801"/>
          </a:xfrm>
          <a:prstGeom prst="rect">
            <a:avLst/>
          </a:prstGeo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1625534"/>
            <a:ext cx="5318259" cy="358775"/>
          </a:xfrm>
          <a:prstGeom prst="rect">
            <a:avLst/>
          </a:prstGeom>
        </p:spPr>
        <p:txBody>
          <a:bodyPr/>
          <a:lstStyle>
            <a:lvl1pPr marL="0" indent="0">
              <a:buNone/>
              <a:defRPr sz="2400" b="1">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pPr lvl="0"/>
            <a:r>
              <a:rPr lang="en-US" noProof="0" dirty="0"/>
              <a:t>Click to 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p:nvPr>
        </p:nvSpPr>
        <p:spPr>
          <a:xfrm>
            <a:off x="6299888" y="2224168"/>
            <a:ext cx="5318260" cy="3756106"/>
          </a:xfrm>
          <a:prstGeom prst="rect">
            <a:avLst/>
          </a:prstGeo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13" name="Picture 12" descr="Icon&#10;&#10;Description automatically generated with medium confidence">
            <a:extLst>
              <a:ext uri="{FF2B5EF4-FFF2-40B4-BE49-F238E27FC236}">
                <a16:creationId xmlns:a16="http://schemas.microsoft.com/office/drawing/2014/main" id="{7EE5475B-8C95-9D96-46A0-3BDF2B3346B5}"/>
              </a:ext>
            </a:extLst>
          </p:cNvPr>
          <p:cNvPicPr>
            <a:picLocks noChangeAspect="1"/>
          </p:cNvPicPr>
          <p:nvPr userDrawn="1"/>
        </p:nvPicPr>
        <p:blipFill>
          <a:blip r:embed="rId2"/>
          <a:stretch>
            <a:fillRect/>
          </a:stretch>
        </p:blipFill>
        <p:spPr>
          <a:xfrm>
            <a:off x="9817800" y="6094215"/>
            <a:ext cx="1550544" cy="516848"/>
          </a:xfrm>
          <a:prstGeom prst="rect">
            <a:avLst/>
          </a:prstGeom>
        </p:spPr>
      </p:pic>
      <p:sp>
        <p:nvSpPr>
          <p:cNvPr id="14" name="Title 1">
            <a:extLst>
              <a:ext uri="{FF2B5EF4-FFF2-40B4-BE49-F238E27FC236}">
                <a16:creationId xmlns:a16="http://schemas.microsoft.com/office/drawing/2014/main" id="{EBB169AF-72DA-FCB0-F058-8F8576A2A7E8}"/>
              </a:ext>
            </a:extLst>
          </p:cNvPr>
          <p:cNvSpPr>
            <a:spLocks noGrp="1"/>
          </p:cNvSpPr>
          <p:nvPr>
            <p:ph type="title" hasCustomPrompt="1"/>
          </p:nvPr>
        </p:nvSpPr>
        <p:spPr>
          <a:xfrm>
            <a:off x="585741" y="431999"/>
            <a:ext cx="11032518" cy="507801"/>
          </a:xfrm>
          <a:prstGeom prst="rect">
            <a:avLst/>
          </a:prstGeom>
        </p:spPr>
        <p:txBody>
          <a:bodyPr/>
          <a:lstStyle>
            <a:lvl1pPr>
              <a:defRPr sz="400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page title</a:t>
            </a:r>
          </a:p>
        </p:txBody>
      </p:sp>
      <p:sp>
        <p:nvSpPr>
          <p:cNvPr id="19" name="Parallelogram 18">
            <a:extLst>
              <a:ext uri="{FF2B5EF4-FFF2-40B4-BE49-F238E27FC236}">
                <a16:creationId xmlns:a16="http://schemas.microsoft.com/office/drawing/2014/main" id="{AE60B3B6-5B54-6BC3-C29E-92F75E5EBFD7}"/>
              </a:ext>
            </a:extLst>
          </p:cNvPr>
          <p:cNvSpPr/>
          <p:nvPr userDrawn="1"/>
        </p:nvSpPr>
        <p:spPr>
          <a:xfrm rot="10800000">
            <a:off x="585741" y="1366123"/>
            <a:ext cx="1378414" cy="175775"/>
          </a:xfrm>
          <a:prstGeom prst="parallelogram">
            <a:avLst>
              <a:gd name="adj" fmla="val 620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Semi Bold" panose="02000503000000020004" pitchFamily="2" charset="0"/>
              </a:rPr>
              <a:t>  </a:t>
            </a:r>
          </a:p>
        </p:txBody>
      </p:sp>
      <p:sp>
        <p:nvSpPr>
          <p:cNvPr id="20" name="Parallelogram 19">
            <a:extLst>
              <a:ext uri="{FF2B5EF4-FFF2-40B4-BE49-F238E27FC236}">
                <a16:creationId xmlns:a16="http://schemas.microsoft.com/office/drawing/2014/main" id="{65C8235D-D819-F512-50EF-C360F926FD16}"/>
              </a:ext>
            </a:extLst>
          </p:cNvPr>
          <p:cNvSpPr/>
          <p:nvPr userDrawn="1"/>
        </p:nvSpPr>
        <p:spPr>
          <a:xfrm rot="10800000">
            <a:off x="6313441" y="1366123"/>
            <a:ext cx="1378414" cy="175775"/>
          </a:xfrm>
          <a:prstGeom prst="parallelogram">
            <a:avLst>
              <a:gd name="adj" fmla="val 6204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Semi Bold" panose="02000503000000020004" pitchFamily="2" charset="0"/>
              </a:rPr>
              <a:t>  </a:t>
            </a:r>
          </a:p>
        </p:txBody>
      </p:sp>
      <p:sp>
        <p:nvSpPr>
          <p:cNvPr id="2" name="Slide Number Placeholder 5">
            <a:extLst>
              <a:ext uri="{FF2B5EF4-FFF2-40B4-BE49-F238E27FC236}">
                <a16:creationId xmlns:a16="http://schemas.microsoft.com/office/drawing/2014/main" id="{17900157-FBA8-8D56-3C1D-6A4520660AC5}"/>
              </a:ext>
            </a:extLst>
          </p:cNvPr>
          <p:cNvSpPr>
            <a:spLocks noGrp="1"/>
          </p:cNvSpPr>
          <p:nvPr>
            <p:ph type="sldNum" sz="quarter" idx="33"/>
          </p:nvPr>
        </p:nvSpPr>
        <p:spPr>
          <a:xfrm>
            <a:off x="11368344" y="6131063"/>
            <a:ext cx="436107" cy="432000"/>
          </a:xfrm>
          <a:prstGeom prst="rect">
            <a:avLst/>
          </a:prstGeom>
        </p:spPr>
        <p:txBody>
          <a:bodyPr anchor="ctr"/>
          <a:lstStyle>
            <a:lvl1pPr algn="r">
              <a:defRPr sz="1200">
                <a:latin typeface="Inter Medium" panose="02000503000000020004" pitchFamily="2" charset="0"/>
                <a:ea typeface="Inter Medium" panose="02000503000000020004" pitchFamily="2" charset="0"/>
                <a:cs typeface="Inter Medium" panose="02000503000000020004" pitchFamily="2" charset="0"/>
              </a:defRPr>
            </a:lvl1p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29820353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2E9E479-4835-8797-7C88-85CF8DA8C4FD}"/>
              </a:ext>
            </a:extLst>
          </p:cNvPr>
          <p:cNvSpPr>
            <a:spLocks noGrp="1"/>
          </p:cNvSpPr>
          <p:nvPr>
            <p:ph type="sldNum" sz="quarter" idx="4"/>
          </p:nvPr>
        </p:nvSpPr>
        <p:spPr>
          <a:xfrm>
            <a:off x="11368344" y="6131063"/>
            <a:ext cx="436107" cy="432000"/>
          </a:xfrm>
          <a:prstGeom prst="rect">
            <a:avLst/>
          </a:prstGeom>
        </p:spPr>
        <p:txBody>
          <a:bodyPr anchor="ctr"/>
          <a:lstStyle>
            <a:lvl1pPr algn="r">
              <a:defRPr lang="en-US" smtClean="0"/>
            </a:lvl1p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4265608002"/>
      </p:ext>
    </p:extLst>
  </p:cSld>
  <p:clrMap bg1="lt1" tx1="dk1" bg2="lt2" tx2="dk2" accent1="accent1" accent2="accent2" accent3="accent3" accent4="accent4" accent5="accent5" accent6="accent6" hlink="hlink" folHlink="folHlink"/>
  <p:sldLayoutIdLst>
    <p:sldLayoutId id="2147483650" r:id="rId1"/>
    <p:sldLayoutId id="2147483667"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49" r:id="rId18"/>
    <p:sldLayoutId id="2147483666"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ildcatpassword.cwu.edu/"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www.cwu.edu/general-education/directed-self-placement" TargetMode="External"/><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hyperlink" Target="mailto:William.Thelen@cwu.edu"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image" Target="../media/image26.png"/><Relationship Id="rId5" Type="http://schemas.openxmlformats.org/officeDocument/2006/relationships/diagramQuickStyle" Target="../diagrams/quickStyle1.xml"/><Relationship Id="rId10" Type="http://schemas.openxmlformats.org/officeDocument/2006/relationships/image" Target="../media/image25.png"/><Relationship Id="rId4" Type="http://schemas.openxmlformats.org/officeDocument/2006/relationships/diagramLayout" Target="../diagrams/layout1.xml"/><Relationship Id="rId9"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hyperlink" Target="https://www.cwu.edu/academics/specialized-programs/college-high-school/program-resources/drop-withdrawal-policy-and-deadlines.php"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cwu.edu/academics/specialized-programs/college-high-school/program-resources/process-deadlines/deadlines.php"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s://www.cwu.edu/academics/specialized-programs/college-high-school/" TargetMode="External"/><Relationship Id="rId7" Type="http://schemas.openxmlformats.org/officeDocument/2006/relationships/hyperlink" Target="mailto:CWUServiceDesk@cwu.edu"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hyperlink" Target="https://wildcatpassword.cwu.edu/" TargetMode="External"/><Relationship Id="rId5" Type="http://schemas.openxmlformats.org/officeDocument/2006/relationships/hyperlink" Target="https://my.cwu.edu/" TargetMode="External"/><Relationship Id="rId4" Type="http://schemas.openxmlformats.org/officeDocument/2006/relationships/hyperlink" Target="https://cihs.cwu.edu/"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hyperlink" Target="mailto:HSPartnerships@cwu.edu"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hyperlink" Target="mailto:Jonathan.Salazar@cwu.edu" TargetMode="External"/><Relationship Id="rId5" Type="http://schemas.openxmlformats.org/officeDocument/2006/relationships/hyperlink" Target="mailto:Zane.Morrison@cwu.edu" TargetMode="External"/><Relationship Id="rId4" Type="http://schemas.openxmlformats.org/officeDocument/2006/relationships/hyperlink" Target="mailto:Sarah.Maes@cwu.edu"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jpeg"/><Relationship Id="rId7" Type="http://schemas.openxmlformats.org/officeDocument/2006/relationships/image" Target="../media/image33.sv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hyperlink" Target="mailto:hspartnerships@cwu.edu" TargetMode="External"/><Relationship Id="rId10" Type="http://schemas.openxmlformats.org/officeDocument/2006/relationships/image" Target="../media/image36.png"/><Relationship Id="rId4" Type="http://schemas.openxmlformats.org/officeDocument/2006/relationships/hyperlink" Target="http://www.cwu.edu/college-hs" TargetMode="External"/><Relationship Id="rId9" Type="http://schemas.openxmlformats.org/officeDocument/2006/relationships/image" Target="../media/image35.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hyperlink" Target="mailto:Maury.Webber@cwu.edu"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8.sv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B2A5014-2E10-E635-16E6-7706F91F69C0}"/>
              </a:ext>
            </a:extLst>
          </p:cNvPr>
          <p:cNvSpPr/>
          <p:nvPr/>
        </p:nvSpPr>
        <p:spPr>
          <a:xfrm>
            <a:off x="1033431" y="-5080"/>
            <a:ext cx="11158569" cy="6863080"/>
          </a:xfrm>
          <a:custGeom>
            <a:avLst/>
            <a:gdLst>
              <a:gd name="connsiteX0" fmla="*/ 0 w 11158569"/>
              <a:gd name="connsiteY0" fmla="*/ 0 h 6858000"/>
              <a:gd name="connsiteX1" fmla="*/ 11158569 w 11158569"/>
              <a:gd name="connsiteY1" fmla="*/ 0 h 6858000"/>
              <a:gd name="connsiteX2" fmla="*/ 11158569 w 11158569"/>
              <a:gd name="connsiteY2" fmla="*/ 6858000 h 6858000"/>
              <a:gd name="connsiteX3" fmla="*/ 0 w 11158569"/>
              <a:gd name="connsiteY3" fmla="*/ 6858000 h 6858000"/>
              <a:gd name="connsiteX4" fmla="*/ 0 w 11158569"/>
              <a:gd name="connsiteY4" fmla="*/ 0 h 6858000"/>
              <a:gd name="connsiteX0" fmla="*/ 3657600 w 11158569"/>
              <a:gd name="connsiteY0" fmla="*/ 0 h 6858000"/>
              <a:gd name="connsiteX1" fmla="*/ 11158569 w 11158569"/>
              <a:gd name="connsiteY1" fmla="*/ 0 h 6858000"/>
              <a:gd name="connsiteX2" fmla="*/ 11158569 w 11158569"/>
              <a:gd name="connsiteY2" fmla="*/ 6858000 h 6858000"/>
              <a:gd name="connsiteX3" fmla="*/ 0 w 11158569"/>
              <a:gd name="connsiteY3" fmla="*/ 6858000 h 6858000"/>
              <a:gd name="connsiteX4" fmla="*/ 3657600 w 11158569"/>
              <a:gd name="connsiteY4" fmla="*/ 0 h 6858000"/>
              <a:gd name="connsiteX0" fmla="*/ 3886200 w 11158569"/>
              <a:gd name="connsiteY0" fmla="*/ 0 h 6858000"/>
              <a:gd name="connsiteX1" fmla="*/ 11158569 w 11158569"/>
              <a:gd name="connsiteY1" fmla="*/ 0 h 6858000"/>
              <a:gd name="connsiteX2" fmla="*/ 11158569 w 11158569"/>
              <a:gd name="connsiteY2" fmla="*/ 6858000 h 6858000"/>
              <a:gd name="connsiteX3" fmla="*/ 0 w 11158569"/>
              <a:gd name="connsiteY3" fmla="*/ 6858000 h 6858000"/>
              <a:gd name="connsiteX4" fmla="*/ 3886200 w 11158569"/>
              <a:gd name="connsiteY4" fmla="*/ 0 h 6858000"/>
              <a:gd name="connsiteX0" fmla="*/ 3703320 w 11158569"/>
              <a:gd name="connsiteY0" fmla="*/ 10160 h 6858000"/>
              <a:gd name="connsiteX1" fmla="*/ 11158569 w 11158569"/>
              <a:gd name="connsiteY1" fmla="*/ 0 h 6858000"/>
              <a:gd name="connsiteX2" fmla="*/ 11158569 w 11158569"/>
              <a:gd name="connsiteY2" fmla="*/ 6858000 h 6858000"/>
              <a:gd name="connsiteX3" fmla="*/ 0 w 11158569"/>
              <a:gd name="connsiteY3" fmla="*/ 6858000 h 6858000"/>
              <a:gd name="connsiteX4" fmla="*/ 3703320 w 11158569"/>
              <a:gd name="connsiteY4" fmla="*/ 10160 h 6858000"/>
              <a:gd name="connsiteX0" fmla="*/ 3672840 w 11158569"/>
              <a:gd name="connsiteY0" fmla="*/ 45720 h 6858000"/>
              <a:gd name="connsiteX1" fmla="*/ 11158569 w 11158569"/>
              <a:gd name="connsiteY1" fmla="*/ 0 h 6858000"/>
              <a:gd name="connsiteX2" fmla="*/ 11158569 w 11158569"/>
              <a:gd name="connsiteY2" fmla="*/ 6858000 h 6858000"/>
              <a:gd name="connsiteX3" fmla="*/ 0 w 11158569"/>
              <a:gd name="connsiteY3" fmla="*/ 6858000 h 6858000"/>
              <a:gd name="connsiteX4" fmla="*/ 3672840 w 11158569"/>
              <a:gd name="connsiteY4" fmla="*/ 45720 h 6858000"/>
              <a:gd name="connsiteX0" fmla="*/ 3733800 w 11158569"/>
              <a:gd name="connsiteY0" fmla="*/ 66040 h 6858000"/>
              <a:gd name="connsiteX1" fmla="*/ 11158569 w 11158569"/>
              <a:gd name="connsiteY1" fmla="*/ 0 h 6858000"/>
              <a:gd name="connsiteX2" fmla="*/ 11158569 w 11158569"/>
              <a:gd name="connsiteY2" fmla="*/ 6858000 h 6858000"/>
              <a:gd name="connsiteX3" fmla="*/ 0 w 11158569"/>
              <a:gd name="connsiteY3" fmla="*/ 6858000 h 6858000"/>
              <a:gd name="connsiteX4" fmla="*/ 3733800 w 11158569"/>
              <a:gd name="connsiteY4" fmla="*/ 66040 h 6858000"/>
              <a:gd name="connsiteX0" fmla="*/ 3688080 w 11158569"/>
              <a:gd name="connsiteY0" fmla="*/ 0 h 6863080"/>
              <a:gd name="connsiteX1" fmla="*/ 11158569 w 11158569"/>
              <a:gd name="connsiteY1" fmla="*/ 5080 h 6863080"/>
              <a:gd name="connsiteX2" fmla="*/ 11158569 w 11158569"/>
              <a:gd name="connsiteY2" fmla="*/ 6863080 h 6863080"/>
              <a:gd name="connsiteX3" fmla="*/ 0 w 11158569"/>
              <a:gd name="connsiteY3" fmla="*/ 6863080 h 6863080"/>
              <a:gd name="connsiteX4" fmla="*/ 3688080 w 11158569"/>
              <a:gd name="connsiteY4" fmla="*/ 0 h 6863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58569" h="6863080">
                <a:moveTo>
                  <a:pt x="3688080" y="0"/>
                </a:moveTo>
                <a:lnTo>
                  <a:pt x="11158569" y="5080"/>
                </a:lnTo>
                <a:lnTo>
                  <a:pt x="11158569" y="6863080"/>
                </a:lnTo>
                <a:lnTo>
                  <a:pt x="0" y="6863080"/>
                </a:lnTo>
                <a:lnTo>
                  <a:pt x="3688080" y="0"/>
                </a:lnTo>
                <a:close/>
              </a:path>
            </a:pathLst>
          </a:cu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DEB6E584-B0F7-4E32-DDEE-58AF534F7159}"/>
              </a:ext>
            </a:extLst>
          </p:cNvPr>
          <p:cNvSpPr>
            <a:spLocks noGrp="1"/>
          </p:cNvSpPr>
          <p:nvPr>
            <p:ph type="title"/>
          </p:nvPr>
        </p:nvSpPr>
        <p:spPr>
          <a:xfrm>
            <a:off x="-1" y="1736355"/>
            <a:ext cx="7406641" cy="2843855"/>
          </a:xfrm>
        </p:spPr>
        <p:txBody>
          <a:bodyPr/>
          <a:lstStyle/>
          <a:p>
            <a:r>
              <a:rPr lang="en-US" sz="4000" dirty="0"/>
              <a:t>CWU CiHS: New Partner Orientation 2025</a:t>
            </a:r>
            <a:br>
              <a:rPr lang="en-US" sz="4000" dirty="0"/>
            </a:br>
            <a:br>
              <a:rPr lang="en-US" sz="4000" dirty="0"/>
            </a:br>
            <a:r>
              <a:rPr lang="en-US" sz="3200" dirty="0"/>
              <a:t>Presented By: Jon Salazar </a:t>
            </a:r>
            <a:endParaRPr lang="en-US" sz="4000" dirty="0"/>
          </a:p>
        </p:txBody>
      </p:sp>
      <p:sp>
        <p:nvSpPr>
          <p:cNvPr id="2" name="Parallelogram 1">
            <a:extLst>
              <a:ext uri="{FF2B5EF4-FFF2-40B4-BE49-F238E27FC236}">
                <a16:creationId xmlns:a16="http://schemas.microsoft.com/office/drawing/2014/main" id="{C7BB84EC-1154-92EA-C16D-08827B9C6878}"/>
              </a:ext>
            </a:extLst>
          </p:cNvPr>
          <p:cNvSpPr/>
          <p:nvPr/>
        </p:nvSpPr>
        <p:spPr>
          <a:xfrm rot="10800000">
            <a:off x="951534" y="4967620"/>
            <a:ext cx="2043952" cy="369591"/>
          </a:xfrm>
          <a:prstGeom prst="parallelogram">
            <a:avLst>
              <a:gd name="adj" fmla="val 5517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Semi Bold" panose="02000503000000020004" pitchFamily="2" charset="0"/>
              </a:rPr>
              <a:t>  </a:t>
            </a:r>
          </a:p>
        </p:txBody>
      </p:sp>
    </p:spTree>
    <p:extLst>
      <p:ext uri="{BB962C8B-B14F-4D97-AF65-F5344CB8AC3E}">
        <p14:creationId xmlns:p14="http://schemas.microsoft.com/office/powerpoint/2010/main" val="30965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43FFED-A1A2-B70A-55DD-649840DFCF94}"/>
              </a:ext>
            </a:extLst>
          </p:cNvPr>
          <p:cNvSpPr>
            <a:spLocks noGrp="1"/>
          </p:cNvSpPr>
          <p:nvPr>
            <p:ph type="body" idx="1"/>
          </p:nvPr>
        </p:nvSpPr>
        <p:spPr/>
        <p:txBody>
          <a:bodyPr/>
          <a:lstStyle/>
          <a:p>
            <a:r>
              <a:rPr lang="en-US" dirty="0"/>
              <a:t>CiHS.CWU.edu</a:t>
            </a:r>
          </a:p>
        </p:txBody>
      </p:sp>
      <p:sp>
        <p:nvSpPr>
          <p:cNvPr id="3" name="Content Placeholder 2">
            <a:extLst>
              <a:ext uri="{FF2B5EF4-FFF2-40B4-BE49-F238E27FC236}">
                <a16:creationId xmlns:a16="http://schemas.microsoft.com/office/drawing/2014/main" id="{D210B1D2-6C3A-6CE7-6D18-5D7D7700E059}"/>
              </a:ext>
            </a:extLst>
          </p:cNvPr>
          <p:cNvSpPr>
            <a:spLocks noGrp="1"/>
          </p:cNvSpPr>
          <p:nvPr>
            <p:ph sz="half" idx="2"/>
          </p:nvPr>
        </p:nvSpPr>
        <p:spPr>
          <a:xfrm>
            <a:off x="585740" y="2227108"/>
            <a:ext cx="5318260" cy="3317907"/>
          </a:xfrm>
        </p:spPr>
        <p:txBody>
          <a:bodyPr>
            <a:normAutofit fontScale="92500" lnSpcReduction="10000"/>
          </a:bodyPr>
          <a:lstStyle/>
          <a:p>
            <a:pPr marL="0" indent="0" defTabSz="813816">
              <a:spcAft>
                <a:spcPts val="600"/>
              </a:spcAft>
              <a:buNone/>
            </a:pPr>
            <a:r>
              <a:rPr lang="en-US" sz="2400" kern="1200" dirty="0">
                <a:solidFill>
                  <a:schemeClr val="tx1"/>
                </a:solidFill>
                <a:latin typeface="+mn-lt"/>
                <a:ea typeface="+mn-ea"/>
                <a:cs typeface="+mn-cs"/>
              </a:rPr>
              <a:t>Registration platform and where you applied to join the team</a:t>
            </a:r>
          </a:p>
          <a:p>
            <a:pPr marL="406908" indent="-406908" defTabSz="813816">
              <a:spcAft>
                <a:spcPts val="600"/>
              </a:spcAft>
              <a:buFont typeface="Arial" panose="020B0604020202020204" pitchFamily="34" charset="0"/>
              <a:buChar char="•"/>
            </a:pPr>
            <a:r>
              <a:rPr lang="en-US" sz="2400" kern="1200" dirty="0">
                <a:solidFill>
                  <a:schemeClr val="tx1"/>
                </a:solidFill>
                <a:latin typeface="+mn-lt"/>
                <a:ea typeface="+mn-ea"/>
                <a:cs typeface="+mn-cs"/>
              </a:rPr>
              <a:t>View all students who </a:t>
            </a:r>
            <a:r>
              <a:rPr lang="en-US" sz="2400" i="1" kern="1200" dirty="0">
                <a:solidFill>
                  <a:schemeClr val="tx1"/>
                </a:solidFill>
                <a:latin typeface="+mn-lt"/>
                <a:ea typeface="+mn-ea"/>
                <a:cs typeface="+mn-cs"/>
              </a:rPr>
              <a:t>applied</a:t>
            </a:r>
            <a:r>
              <a:rPr lang="en-US" sz="2400" kern="1200" dirty="0">
                <a:solidFill>
                  <a:schemeClr val="tx1"/>
                </a:solidFill>
                <a:latin typeface="+mn-lt"/>
                <a:ea typeface="+mn-ea"/>
                <a:cs typeface="+mn-cs"/>
              </a:rPr>
              <a:t> for your class(es). </a:t>
            </a:r>
          </a:p>
          <a:p>
            <a:pPr marL="406908" indent="-406908" defTabSz="813816">
              <a:spcAft>
                <a:spcPts val="600"/>
              </a:spcAft>
              <a:buFont typeface="Arial" panose="020B0604020202020204" pitchFamily="34" charset="0"/>
              <a:buChar char="•"/>
            </a:pPr>
            <a:r>
              <a:rPr lang="en-US" sz="2400" kern="1200" dirty="0">
                <a:solidFill>
                  <a:schemeClr val="tx1"/>
                </a:solidFill>
                <a:latin typeface="+mn-lt"/>
                <a:ea typeface="+mn-ea"/>
                <a:cs typeface="+mn-cs"/>
              </a:rPr>
              <a:t>Submit withdrawal requests</a:t>
            </a:r>
          </a:p>
          <a:p>
            <a:pPr marL="406908" indent="-406908" defTabSz="813816">
              <a:spcAft>
                <a:spcPts val="600"/>
              </a:spcAft>
              <a:buFont typeface="Arial" panose="020B0604020202020204" pitchFamily="34" charset="0"/>
              <a:buChar char="•"/>
            </a:pPr>
            <a:r>
              <a:rPr lang="en-US" sz="2400" dirty="0"/>
              <a:t>Upload course syllabi</a:t>
            </a:r>
          </a:p>
          <a:p>
            <a:pPr marL="406908" indent="-406908" defTabSz="813816">
              <a:spcAft>
                <a:spcPts val="600"/>
              </a:spcAft>
              <a:buFont typeface="Arial" panose="020B0604020202020204" pitchFamily="34" charset="0"/>
              <a:buChar char="•"/>
            </a:pPr>
            <a:r>
              <a:rPr lang="en-US" sz="2400" kern="1200" dirty="0">
                <a:solidFill>
                  <a:schemeClr val="tx1"/>
                </a:solidFill>
                <a:latin typeface="+mn-lt"/>
                <a:ea typeface="+mn-ea"/>
                <a:cs typeface="+mn-cs"/>
              </a:rPr>
              <a:t>Add class schedule and section request</a:t>
            </a:r>
            <a:endParaRPr lang="en-US" sz="2400" dirty="0"/>
          </a:p>
        </p:txBody>
      </p:sp>
      <p:sp>
        <p:nvSpPr>
          <p:cNvPr id="4" name="Text Placeholder 3">
            <a:extLst>
              <a:ext uri="{FF2B5EF4-FFF2-40B4-BE49-F238E27FC236}">
                <a16:creationId xmlns:a16="http://schemas.microsoft.com/office/drawing/2014/main" id="{BC1A7680-9F6E-904A-AD65-D93AEF94023C}"/>
              </a:ext>
            </a:extLst>
          </p:cNvPr>
          <p:cNvSpPr>
            <a:spLocks noGrp="1"/>
          </p:cNvSpPr>
          <p:nvPr>
            <p:ph type="body" sz="quarter" idx="13"/>
          </p:nvPr>
        </p:nvSpPr>
        <p:spPr/>
        <p:txBody>
          <a:bodyPr/>
          <a:lstStyle/>
          <a:p>
            <a:r>
              <a:rPr lang="en-US" dirty="0"/>
              <a:t>My.CWU.edu</a:t>
            </a:r>
          </a:p>
        </p:txBody>
      </p:sp>
      <p:sp>
        <p:nvSpPr>
          <p:cNvPr id="5" name="Text Placeholder 4">
            <a:extLst>
              <a:ext uri="{FF2B5EF4-FFF2-40B4-BE49-F238E27FC236}">
                <a16:creationId xmlns:a16="http://schemas.microsoft.com/office/drawing/2014/main" id="{9D7FC2F2-7383-AF97-459F-AE74927E751C}"/>
              </a:ext>
            </a:extLst>
          </p:cNvPr>
          <p:cNvSpPr>
            <a:spLocks noGrp="1"/>
          </p:cNvSpPr>
          <p:nvPr>
            <p:ph type="body" sz="quarter" idx="12"/>
          </p:nvPr>
        </p:nvSpPr>
        <p:spPr>
          <a:xfrm>
            <a:off x="6102054" y="2227108"/>
            <a:ext cx="5714149" cy="3188954"/>
          </a:xfrm>
        </p:spPr>
        <p:txBody>
          <a:bodyPr>
            <a:normAutofit/>
          </a:bodyPr>
          <a:lstStyle/>
          <a:p>
            <a:pPr marL="0" indent="0" defTabSz="813816">
              <a:spcBef>
                <a:spcPts val="890"/>
              </a:spcBef>
              <a:buFont typeface="Arial" panose="020B0604020202020204" pitchFamily="34" charset="0"/>
              <a:buNone/>
            </a:pPr>
            <a:r>
              <a:rPr lang="en-US" sz="2492" dirty="0"/>
              <a:t>Your Faculty MyCWU for official and permanent records </a:t>
            </a:r>
          </a:p>
          <a:p>
            <a:pPr defTabSz="813816">
              <a:spcBef>
                <a:spcPts val="890"/>
              </a:spcBef>
            </a:pPr>
            <a:r>
              <a:rPr lang="en-US" sz="2492" dirty="0"/>
              <a:t>Only active while course is running</a:t>
            </a:r>
          </a:p>
          <a:p>
            <a:pPr marL="661226" lvl="1" indent="-254318" defTabSz="813816">
              <a:spcBef>
                <a:spcPts val="445"/>
              </a:spcBef>
            </a:pPr>
            <a:r>
              <a:rPr lang="en-US" sz="2492" dirty="0"/>
              <a:t>Students in this roster will receive CWU credit &amp; grade. </a:t>
            </a:r>
          </a:p>
          <a:p>
            <a:pPr marL="661226" lvl="1" indent="-254318" defTabSz="813816">
              <a:spcBef>
                <a:spcPts val="445"/>
              </a:spcBef>
            </a:pPr>
            <a:r>
              <a:rPr lang="en-US" sz="2492" dirty="0"/>
              <a:t>Enter grades by deadline </a:t>
            </a:r>
          </a:p>
          <a:p>
            <a:pPr marL="1068134" lvl="2" indent="-254318" defTabSz="813816">
              <a:spcBef>
                <a:spcPts val="445"/>
              </a:spcBef>
            </a:pPr>
            <a:r>
              <a:rPr lang="en-US" sz="2136" dirty="0"/>
              <a:t>Graduating Seniors &amp; transcripts</a:t>
            </a:r>
          </a:p>
          <a:p>
            <a:pPr marL="1068134" lvl="2" indent="-254318" defTabSz="813816">
              <a:spcBef>
                <a:spcPts val="445"/>
              </a:spcBef>
            </a:pPr>
            <a:r>
              <a:rPr lang="en-US" sz="2136" dirty="0">
                <a:hlinkClick r:id="rId3"/>
              </a:rPr>
              <a:t>https://wildcatpassword.cwu.edu</a:t>
            </a:r>
            <a:endParaRPr lang="en-US" sz="2136" dirty="0"/>
          </a:p>
          <a:p>
            <a:endParaRPr lang="en-US" dirty="0"/>
          </a:p>
        </p:txBody>
      </p:sp>
      <p:sp>
        <p:nvSpPr>
          <p:cNvPr id="6" name="Title 5">
            <a:extLst>
              <a:ext uri="{FF2B5EF4-FFF2-40B4-BE49-F238E27FC236}">
                <a16:creationId xmlns:a16="http://schemas.microsoft.com/office/drawing/2014/main" id="{FAEEFD2A-924C-D896-9513-FC50517AECA4}"/>
              </a:ext>
            </a:extLst>
          </p:cNvPr>
          <p:cNvSpPr>
            <a:spLocks noGrp="1"/>
          </p:cNvSpPr>
          <p:nvPr>
            <p:ph type="title"/>
          </p:nvPr>
        </p:nvSpPr>
        <p:spPr/>
        <p:txBody>
          <a:bodyPr/>
          <a:lstStyle/>
          <a:p>
            <a:r>
              <a:rPr lang="en-US" dirty="0"/>
              <a:t>Faculty CiHS Account vs Faculty </a:t>
            </a:r>
            <a:r>
              <a:rPr lang="en-US" dirty="0" err="1"/>
              <a:t>MyCWU</a:t>
            </a:r>
            <a:endParaRPr lang="en-US" dirty="0"/>
          </a:p>
        </p:txBody>
      </p:sp>
      <p:sp>
        <p:nvSpPr>
          <p:cNvPr id="7" name="TextBox 6">
            <a:extLst>
              <a:ext uri="{FF2B5EF4-FFF2-40B4-BE49-F238E27FC236}">
                <a16:creationId xmlns:a16="http://schemas.microsoft.com/office/drawing/2014/main" id="{390A169A-0A86-146B-3005-85813F5D5403}"/>
              </a:ext>
            </a:extLst>
          </p:cNvPr>
          <p:cNvSpPr txBox="1"/>
          <p:nvPr/>
        </p:nvSpPr>
        <p:spPr>
          <a:xfrm>
            <a:off x="429322" y="5695935"/>
            <a:ext cx="10949353" cy="926407"/>
          </a:xfrm>
          <a:prstGeom prst="rect">
            <a:avLst/>
          </a:prstGeom>
          <a:noFill/>
        </p:spPr>
        <p:txBody>
          <a:bodyPr wrap="square" rtlCol="0">
            <a:spAutoFit/>
          </a:bodyPr>
          <a:lstStyle/>
          <a:p>
            <a:pPr algn="ctr">
              <a:lnSpc>
                <a:spcPct val="90000"/>
              </a:lnSpc>
              <a:spcAft>
                <a:spcPts val="600"/>
              </a:spcAft>
            </a:pPr>
            <a:r>
              <a:rPr lang="en-US" sz="2800" b="1" dirty="0">
                <a:solidFill>
                  <a:srgbClr val="00B0F0"/>
                </a:solidFill>
              </a:rPr>
              <a:t>Two accounts with single sign-on and different purposes</a:t>
            </a:r>
          </a:p>
          <a:p>
            <a:pPr algn="ctr"/>
            <a:endParaRPr lang="en-US" sz="2400" dirty="0"/>
          </a:p>
        </p:txBody>
      </p:sp>
    </p:spTree>
    <p:extLst>
      <p:ext uri="{BB962C8B-B14F-4D97-AF65-F5344CB8AC3E}">
        <p14:creationId xmlns:p14="http://schemas.microsoft.com/office/powerpoint/2010/main" val="2058882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DEC99-EA2D-1796-5538-2ACD9818197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F00881C-6030-3E87-17E2-AD2A957760B8}"/>
              </a:ext>
            </a:extLst>
          </p:cNvPr>
          <p:cNvSpPr>
            <a:spLocks noGrp="1"/>
          </p:cNvSpPr>
          <p:nvPr>
            <p:ph type="body" idx="1"/>
          </p:nvPr>
        </p:nvSpPr>
        <p:spPr/>
        <p:txBody>
          <a:bodyPr/>
          <a:lstStyle/>
          <a:p>
            <a:r>
              <a:rPr lang="en-US" dirty="0"/>
              <a:t>CiHS.CWU.edu (Active Roster)</a:t>
            </a:r>
          </a:p>
        </p:txBody>
      </p:sp>
      <p:sp>
        <p:nvSpPr>
          <p:cNvPr id="3" name="Content Placeholder 2">
            <a:extLst>
              <a:ext uri="{FF2B5EF4-FFF2-40B4-BE49-F238E27FC236}">
                <a16:creationId xmlns:a16="http://schemas.microsoft.com/office/drawing/2014/main" id="{4492FE10-84F5-7828-51CD-A1C3497F6892}"/>
              </a:ext>
            </a:extLst>
          </p:cNvPr>
          <p:cNvSpPr>
            <a:spLocks noGrp="1"/>
          </p:cNvSpPr>
          <p:nvPr>
            <p:ph sz="half" idx="2"/>
          </p:nvPr>
        </p:nvSpPr>
        <p:spPr>
          <a:xfrm>
            <a:off x="585740" y="2266603"/>
            <a:ext cx="5318260" cy="3317907"/>
          </a:xfrm>
        </p:spPr>
        <p:txBody>
          <a:bodyPr>
            <a:normAutofit lnSpcReduction="10000"/>
          </a:bodyPr>
          <a:lstStyle/>
          <a:p>
            <a:pPr marL="0" indent="0" defTabSz="813816">
              <a:spcAft>
                <a:spcPts val="600"/>
              </a:spcAft>
              <a:buNone/>
            </a:pPr>
            <a:r>
              <a:rPr lang="en-US" sz="2400" kern="1200" dirty="0">
                <a:solidFill>
                  <a:schemeClr val="tx1"/>
                </a:solidFill>
                <a:latin typeface="+mn-lt"/>
                <a:ea typeface="+mn-ea"/>
                <a:cs typeface="+mn-cs"/>
              </a:rPr>
              <a:t>All students who applied</a:t>
            </a:r>
          </a:p>
          <a:p>
            <a:pPr marL="406908" indent="-406908" defTabSz="813816">
              <a:spcAft>
                <a:spcPts val="600"/>
              </a:spcAft>
              <a:buFont typeface="Arial" panose="020B0604020202020204" pitchFamily="34" charset="0"/>
              <a:buChar char="•"/>
            </a:pPr>
            <a:r>
              <a:rPr lang="en-US" sz="2400" kern="1200" dirty="0">
                <a:solidFill>
                  <a:schemeClr val="tx1"/>
                </a:solidFill>
                <a:latin typeface="+mn-lt"/>
                <a:ea typeface="+mn-ea"/>
                <a:cs typeface="+mn-cs"/>
              </a:rPr>
              <a:t>May not be Approved</a:t>
            </a:r>
          </a:p>
          <a:p>
            <a:pPr marL="406908" indent="-406908" defTabSz="813816">
              <a:spcAft>
                <a:spcPts val="600"/>
              </a:spcAft>
            </a:pPr>
            <a:r>
              <a:rPr lang="en-US" sz="2400" kern="1200" dirty="0">
                <a:solidFill>
                  <a:schemeClr val="tx1"/>
                </a:solidFill>
                <a:latin typeface="+mn-lt"/>
                <a:ea typeface="+mn-ea"/>
                <a:cs typeface="+mn-cs"/>
              </a:rPr>
              <a:t>Students in App Not Processed, Drop, Not Approved &amp; Withdrawal will not earn CWU credit or grade</a:t>
            </a:r>
          </a:p>
          <a:p>
            <a:pPr marL="406908" indent="-406908" defTabSz="813816">
              <a:spcAft>
                <a:spcPts val="600"/>
              </a:spcAft>
            </a:pPr>
            <a:r>
              <a:rPr lang="en-US" sz="2400" b="1" dirty="0"/>
              <a:t>Check during registration windows. </a:t>
            </a:r>
          </a:p>
        </p:txBody>
      </p:sp>
      <p:sp>
        <p:nvSpPr>
          <p:cNvPr id="4" name="Text Placeholder 3">
            <a:extLst>
              <a:ext uri="{FF2B5EF4-FFF2-40B4-BE49-F238E27FC236}">
                <a16:creationId xmlns:a16="http://schemas.microsoft.com/office/drawing/2014/main" id="{BBCC7478-78AE-5FE0-3955-1E36BEF56104}"/>
              </a:ext>
            </a:extLst>
          </p:cNvPr>
          <p:cNvSpPr>
            <a:spLocks noGrp="1"/>
          </p:cNvSpPr>
          <p:nvPr>
            <p:ph type="body" sz="quarter" idx="13"/>
          </p:nvPr>
        </p:nvSpPr>
        <p:spPr/>
        <p:txBody>
          <a:bodyPr/>
          <a:lstStyle/>
          <a:p>
            <a:r>
              <a:rPr lang="en-US" dirty="0"/>
              <a:t>My.CWU.edu (Permanent Roster)</a:t>
            </a:r>
          </a:p>
        </p:txBody>
      </p:sp>
      <p:sp>
        <p:nvSpPr>
          <p:cNvPr id="5" name="Text Placeholder 4">
            <a:extLst>
              <a:ext uri="{FF2B5EF4-FFF2-40B4-BE49-F238E27FC236}">
                <a16:creationId xmlns:a16="http://schemas.microsoft.com/office/drawing/2014/main" id="{E97162AC-4080-47C3-A8B7-75F6BF3527CC}"/>
              </a:ext>
            </a:extLst>
          </p:cNvPr>
          <p:cNvSpPr>
            <a:spLocks noGrp="1"/>
          </p:cNvSpPr>
          <p:nvPr>
            <p:ph type="body" sz="quarter" idx="12"/>
          </p:nvPr>
        </p:nvSpPr>
        <p:spPr>
          <a:xfrm>
            <a:off x="6096000" y="2227108"/>
            <a:ext cx="5766816" cy="3844508"/>
          </a:xfrm>
        </p:spPr>
        <p:txBody>
          <a:bodyPr>
            <a:normAutofit/>
          </a:bodyPr>
          <a:lstStyle/>
          <a:p>
            <a:pPr marL="0" indent="0" defTabSz="813816">
              <a:spcBef>
                <a:spcPts val="890"/>
              </a:spcBef>
              <a:buFont typeface="Arial" panose="020B0604020202020204" pitchFamily="34" charset="0"/>
              <a:buNone/>
            </a:pPr>
            <a:r>
              <a:rPr lang="en-US" sz="2492" dirty="0"/>
              <a:t>Students are </a:t>
            </a:r>
            <a:r>
              <a:rPr lang="en-US" sz="2492" b="1" u="sng" dirty="0"/>
              <a:t>Registered </a:t>
            </a:r>
          </a:p>
          <a:p>
            <a:pPr defTabSz="813816">
              <a:spcBef>
                <a:spcPts val="890"/>
              </a:spcBef>
            </a:pPr>
            <a:r>
              <a:rPr lang="en-US" sz="2400" dirty="0"/>
              <a:t>Students will receive college credit &amp; grade. </a:t>
            </a:r>
          </a:p>
          <a:p>
            <a:pPr lvl="1" defTabSz="813816">
              <a:spcBef>
                <a:spcPts val="890"/>
              </a:spcBef>
            </a:pPr>
            <a:r>
              <a:rPr lang="en-US" sz="2200" dirty="0"/>
              <a:t>Exception: Withdrawal.</a:t>
            </a:r>
            <a:endParaRPr lang="en-US" sz="2092" dirty="0"/>
          </a:p>
          <a:p>
            <a:pPr defTabSz="813816">
              <a:spcBef>
                <a:spcPts val="890"/>
              </a:spcBef>
            </a:pPr>
            <a:r>
              <a:rPr lang="en-US" sz="2492" dirty="0"/>
              <a:t>Enter grades by deadline</a:t>
            </a:r>
          </a:p>
          <a:p>
            <a:pPr lvl="1" defTabSz="813816">
              <a:spcBef>
                <a:spcPts val="890"/>
              </a:spcBef>
            </a:pPr>
            <a:r>
              <a:rPr lang="en-US" sz="2000" dirty="0"/>
              <a:t>Seniors &amp; transcripts</a:t>
            </a:r>
            <a:endParaRPr lang="en-US" sz="2292" dirty="0"/>
          </a:p>
          <a:p>
            <a:pPr defTabSz="813816">
              <a:spcBef>
                <a:spcPts val="890"/>
              </a:spcBef>
            </a:pPr>
            <a:r>
              <a:rPr lang="en-US" sz="2492" b="1" dirty="0"/>
              <a:t>Check before upcoming deadlines </a:t>
            </a:r>
            <a:endParaRPr lang="en-US" sz="2136" dirty="0"/>
          </a:p>
          <a:p>
            <a:pPr marL="2439734" lvl="5" indent="-254318" defTabSz="813816">
              <a:spcBef>
                <a:spcPts val="445"/>
              </a:spcBef>
            </a:pPr>
            <a:endParaRPr lang="en-US" sz="2336" dirty="0"/>
          </a:p>
          <a:p>
            <a:pPr marL="2439734" lvl="5" indent="-254318" defTabSz="813816">
              <a:spcBef>
                <a:spcPts val="445"/>
              </a:spcBef>
            </a:pPr>
            <a:endParaRPr lang="en-US" sz="2336" dirty="0"/>
          </a:p>
          <a:p>
            <a:endParaRPr lang="en-US" dirty="0"/>
          </a:p>
        </p:txBody>
      </p:sp>
      <p:sp>
        <p:nvSpPr>
          <p:cNvPr id="6" name="Title 5">
            <a:extLst>
              <a:ext uri="{FF2B5EF4-FFF2-40B4-BE49-F238E27FC236}">
                <a16:creationId xmlns:a16="http://schemas.microsoft.com/office/drawing/2014/main" id="{BC464849-5C26-1144-C082-CD3E6E0B8E7E}"/>
              </a:ext>
            </a:extLst>
          </p:cNvPr>
          <p:cNvSpPr>
            <a:spLocks noGrp="1"/>
          </p:cNvSpPr>
          <p:nvPr>
            <p:ph type="title"/>
          </p:nvPr>
        </p:nvSpPr>
        <p:spPr/>
        <p:txBody>
          <a:bodyPr/>
          <a:lstStyle/>
          <a:p>
            <a:r>
              <a:rPr lang="en-US" dirty="0"/>
              <a:t>Know the Difference Between Two Rosters</a:t>
            </a:r>
          </a:p>
        </p:txBody>
      </p:sp>
      <p:sp>
        <p:nvSpPr>
          <p:cNvPr id="7" name="TextBox 6">
            <a:extLst>
              <a:ext uri="{FF2B5EF4-FFF2-40B4-BE49-F238E27FC236}">
                <a16:creationId xmlns:a16="http://schemas.microsoft.com/office/drawing/2014/main" id="{24CCF703-D249-F64B-2E88-8C3E00C0C5D9}"/>
              </a:ext>
            </a:extLst>
          </p:cNvPr>
          <p:cNvSpPr txBox="1"/>
          <p:nvPr/>
        </p:nvSpPr>
        <p:spPr>
          <a:xfrm>
            <a:off x="478091" y="6267866"/>
            <a:ext cx="9238934" cy="871008"/>
          </a:xfrm>
          <a:prstGeom prst="rect">
            <a:avLst/>
          </a:prstGeom>
          <a:noFill/>
        </p:spPr>
        <p:txBody>
          <a:bodyPr wrap="square" rtlCol="0">
            <a:spAutoFit/>
          </a:bodyPr>
          <a:lstStyle/>
          <a:p>
            <a:pPr algn="ctr">
              <a:lnSpc>
                <a:spcPct val="90000"/>
              </a:lnSpc>
              <a:spcAft>
                <a:spcPts val="600"/>
              </a:spcAft>
            </a:pPr>
            <a:r>
              <a:rPr lang="en-US" sz="2400" b="1" dirty="0">
                <a:solidFill>
                  <a:srgbClr val="00B0F0"/>
                </a:solidFill>
              </a:rPr>
              <a:t>Two accounts with single sign-on and different purposes</a:t>
            </a:r>
          </a:p>
          <a:p>
            <a:pPr algn="ctr"/>
            <a:endParaRPr lang="en-US" sz="2400" dirty="0"/>
          </a:p>
        </p:txBody>
      </p:sp>
    </p:spTree>
    <p:extLst>
      <p:ext uri="{BB962C8B-B14F-4D97-AF65-F5344CB8AC3E}">
        <p14:creationId xmlns:p14="http://schemas.microsoft.com/office/powerpoint/2010/main" val="3639629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C4D3F-D5F6-CABF-429F-C2BE3F15BC6F}"/>
              </a:ext>
            </a:extLst>
          </p:cNvPr>
          <p:cNvSpPr>
            <a:spLocks noGrp="1"/>
          </p:cNvSpPr>
          <p:nvPr>
            <p:ph type="title"/>
          </p:nvPr>
        </p:nvSpPr>
        <p:spPr>
          <a:xfrm>
            <a:off x="0" y="1779546"/>
            <a:ext cx="5486400" cy="2955291"/>
          </a:xfrm>
        </p:spPr>
        <p:txBody>
          <a:bodyPr/>
          <a:lstStyle/>
          <a:p>
            <a:r>
              <a:rPr lang="en-US" dirty="0" err="1"/>
              <a:t>CiHS</a:t>
            </a:r>
            <a:r>
              <a:rPr lang="en-US" dirty="0"/>
              <a:t> in your classroom</a:t>
            </a:r>
          </a:p>
        </p:txBody>
      </p:sp>
      <p:sp>
        <p:nvSpPr>
          <p:cNvPr id="3" name="Subtitle 2">
            <a:extLst>
              <a:ext uri="{FF2B5EF4-FFF2-40B4-BE49-F238E27FC236}">
                <a16:creationId xmlns:a16="http://schemas.microsoft.com/office/drawing/2014/main" id="{C87EE60C-A9C3-2D3D-939E-5D97D5828B3D}"/>
              </a:ext>
            </a:extLst>
          </p:cNvPr>
          <p:cNvSpPr>
            <a:spLocks noGrp="1"/>
          </p:cNvSpPr>
          <p:nvPr>
            <p:ph type="subTitle" idx="4294967295"/>
          </p:nvPr>
        </p:nvSpPr>
        <p:spPr>
          <a:xfrm>
            <a:off x="663879" y="3777553"/>
            <a:ext cx="3206663" cy="844550"/>
          </a:xfrm>
          <a:prstGeom prst="rect">
            <a:avLst/>
          </a:prstGeom>
        </p:spPr>
        <p:txBody>
          <a:bodyPr/>
          <a:lstStyle/>
          <a:p>
            <a:pPr marL="0" indent="0">
              <a:buNone/>
            </a:pPr>
            <a:r>
              <a:rPr lang="en-US" dirty="0"/>
              <a:t>A Year at Glance</a:t>
            </a:r>
          </a:p>
        </p:txBody>
      </p:sp>
      <p:pic>
        <p:nvPicPr>
          <p:cNvPr id="5" name="Picture 4" descr="A close-up of a calendar&#10;&#10;Description automatically generated">
            <a:extLst>
              <a:ext uri="{FF2B5EF4-FFF2-40B4-BE49-F238E27FC236}">
                <a16:creationId xmlns:a16="http://schemas.microsoft.com/office/drawing/2014/main" id="{CE9B0B08-9FC9-4378-CABF-F3F677D447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1900" y="1241457"/>
            <a:ext cx="5070970" cy="3380646"/>
          </a:xfrm>
          <a:prstGeom prst="rect">
            <a:avLst/>
          </a:prstGeom>
        </p:spPr>
      </p:pic>
    </p:spTree>
    <p:extLst>
      <p:ext uri="{BB962C8B-B14F-4D97-AF65-F5344CB8AC3E}">
        <p14:creationId xmlns:p14="http://schemas.microsoft.com/office/powerpoint/2010/main" val="4122718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002691-FF55-5314-6F83-8712D1D1D7A2}"/>
              </a:ext>
            </a:extLst>
          </p:cNvPr>
          <p:cNvSpPr>
            <a:spLocks noGrp="1"/>
          </p:cNvSpPr>
          <p:nvPr>
            <p:ph type="title"/>
          </p:nvPr>
        </p:nvSpPr>
        <p:spPr/>
        <p:txBody>
          <a:bodyPr/>
          <a:lstStyle/>
          <a:p>
            <a:r>
              <a:rPr lang="en-US" dirty="0"/>
              <a:t>Next Steps for New Instructors (1)</a:t>
            </a:r>
          </a:p>
        </p:txBody>
      </p:sp>
      <p:pic>
        <p:nvPicPr>
          <p:cNvPr id="6" name="Content Placeholder 5" descr="A screenshot of a computer screen&#10;&#10;AI-generated content may be incorrect.">
            <a:extLst>
              <a:ext uri="{FF2B5EF4-FFF2-40B4-BE49-F238E27FC236}">
                <a16:creationId xmlns:a16="http://schemas.microsoft.com/office/drawing/2014/main" id="{07C49127-CD71-A72C-1DE5-0D1021F00FC5}"/>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2841" t="4568" r="5766" b="19408"/>
          <a:stretch/>
        </p:blipFill>
        <p:spPr>
          <a:xfrm>
            <a:off x="694944" y="1292352"/>
            <a:ext cx="10210136" cy="4777404"/>
          </a:xfrm>
        </p:spPr>
      </p:pic>
    </p:spTree>
    <p:extLst>
      <p:ext uri="{BB962C8B-B14F-4D97-AF65-F5344CB8AC3E}">
        <p14:creationId xmlns:p14="http://schemas.microsoft.com/office/powerpoint/2010/main" val="4162561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894CB-3172-10E6-053E-2EF98BFD212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6B24F6-6912-6FFD-E342-B4A4624635FD}"/>
              </a:ext>
            </a:extLst>
          </p:cNvPr>
          <p:cNvSpPr>
            <a:spLocks noGrp="1"/>
          </p:cNvSpPr>
          <p:nvPr>
            <p:ph sz="half" idx="1"/>
          </p:nvPr>
        </p:nvSpPr>
        <p:spPr/>
        <p:txBody>
          <a:bodyPr/>
          <a:lstStyle/>
          <a:p>
            <a:pPr marL="0" indent="0">
              <a:buNone/>
            </a:pPr>
            <a:endParaRPr lang="en-US" sz="3600" dirty="0"/>
          </a:p>
          <a:p>
            <a:endParaRPr lang="en-US" dirty="0"/>
          </a:p>
        </p:txBody>
      </p:sp>
      <p:sp>
        <p:nvSpPr>
          <p:cNvPr id="3" name="Title 2">
            <a:extLst>
              <a:ext uri="{FF2B5EF4-FFF2-40B4-BE49-F238E27FC236}">
                <a16:creationId xmlns:a16="http://schemas.microsoft.com/office/drawing/2014/main" id="{BD356C85-568A-2C77-993E-F25B795E7556}"/>
              </a:ext>
            </a:extLst>
          </p:cNvPr>
          <p:cNvSpPr>
            <a:spLocks noGrp="1"/>
          </p:cNvSpPr>
          <p:nvPr>
            <p:ph type="title"/>
          </p:nvPr>
        </p:nvSpPr>
        <p:spPr/>
        <p:txBody>
          <a:bodyPr/>
          <a:lstStyle/>
          <a:p>
            <a:r>
              <a:rPr lang="en-US" dirty="0"/>
              <a:t>Next Steps for New Instructors (2a)</a:t>
            </a:r>
          </a:p>
        </p:txBody>
      </p:sp>
      <p:pic>
        <p:nvPicPr>
          <p:cNvPr id="5" name="Picture 4" descr="A screen shot of a computer&#10;&#10;AI-generated content may be incorrect.">
            <a:extLst>
              <a:ext uri="{FF2B5EF4-FFF2-40B4-BE49-F238E27FC236}">
                <a16:creationId xmlns:a16="http://schemas.microsoft.com/office/drawing/2014/main" id="{E56D1805-ECE1-5E3B-6B3A-211F77208CE2}"/>
              </a:ext>
            </a:extLst>
          </p:cNvPr>
          <p:cNvPicPr>
            <a:picLocks noChangeAspect="1"/>
          </p:cNvPicPr>
          <p:nvPr/>
        </p:nvPicPr>
        <p:blipFill>
          <a:blip r:embed="rId3">
            <a:extLst>
              <a:ext uri="{28A0092B-C50C-407E-A947-70E740481C1C}">
                <a14:useLocalDpi xmlns:a14="http://schemas.microsoft.com/office/drawing/2010/main" val="0"/>
              </a:ext>
            </a:extLst>
          </a:blip>
          <a:srcRect l="3100" t="6298" r="6600" b="13334"/>
          <a:stretch/>
        </p:blipFill>
        <p:spPr>
          <a:xfrm>
            <a:off x="938784" y="1388819"/>
            <a:ext cx="9509760" cy="4760853"/>
          </a:xfrm>
          <a:prstGeom prst="rect">
            <a:avLst/>
          </a:prstGeom>
        </p:spPr>
      </p:pic>
    </p:spTree>
    <p:extLst>
      <p:ext uri="{BB962C8B-B14F-4D97-AF65-F5344CB8AC3E}">
        <p14:creationId xmlns:p14="http://schemas.microsoft.com/office/powerpoint/2010/main" val="4218746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0435AD-FF29-90BB-42B3-EBE23D13F87A}"/>
              </a:ext>
            </a:extLst>
          </p:cNvPr>
          <p:cNvSpPr>
            <a:spLocks noGrp="1"/>
          </p:cNvSpPr>
          <p:nvPr>
            <p:ph type="title"/>
          </p:nvPr>
        </p:nvSpPr>
        <p:spPr/>
        <p:txBody>
          <a:bodyPr/>
          <a:lstStyle/>
          <a:p>
            <a:r>
              <a:rPr kumimoji="0" lang="en-US" sz="4000" b="1" i="0" u="none" strike="noStrike" kern="1200" cap="none" spc="0" normalizeH="0" baseline="0" noProof="0" dirty="0">
                <a:ln>
                  <a:noFill/>
                </a:ln>
                <a:solidFill>
                  <a:prstClr val="black"/>
                </a:solidFill>
                <a:effectLst/>
                <a:uLnTx/>
                <a:uFillTx/>
                <a:latin typeface="+mj-lt"/>
                <a:cs typeface="Arial" panose="020B0604020202020204" pitchFamily="34" charset="0"/>
              </a:rPr>
              <a:t>Prerequisite Requirements </a:t>
            </a:r>
            <a:endParaRPr lang="en-US" dirty="0"/>
          </a:p>
        </p:txBody>
      </p:sp>
      <p:sp>
        <p:nvSpPr>
          <p:cNvPr id="4" name="TextBox 3">
            <a:extLst>
              <a:ext uri="{FF2B5EF4-FFF2-40B4-BE49-F238E27FC236}">
                <a16:creationId xmlns:a16="http://schemas.microsoft.com/office/drawing/2014/main" id="{F16F40D2-87FC-717E-75EE-BDFBD36A39F0}"/>
              </a:ext>
            </a:extLst>
          </p:cNvPr>
          <p:cNvSpPr txBox="1"/>
          <p:nvPr/>
        </p:nvSpPr>
        <p:spPr>
          <a:xfrm>
            <a:off x="585742" y="4117677"/>
            <a:ext cx="11123657" cy="3194721"/>
          </a:xfrm>
          <a:prstGeom prst="rect">
            <a:avLst/>
          </a:prstGeom>
          <a:noFill/>
        </p:spPr>
        <p:txBody>
          <a:bodyPr wrap="square" rtlCol="0">
            <a:spAutoFit/>
          </a:bodyPr>
          <a:lstStyle/>
          <a:p>
            <a:pPr marL="0" marR="0" lvl="0" indent="0" algn="l" defTabSz="457200" rtl="0" eaLnBrk="1" fontAlgn="auto" latinLnBrk="0" hangingPunct="1">
              <a:lnSpc>
                <a:spcPct val="100000"/>
              </a:lnSpc>
              <a:spcBef>
                <a:spcPct val="20000"/>
              </a:spcBef>
              <a:spcAft>
                <a:spcPts val="0"/>
              </a:spcAft>
              <a:buClrTx/>
              <a:buSzTx/>
              <a:buNone/>
              <a:tabLst/>
              <a:defRPr/>
            </a:pPr>
            <a:r>
              <a:rPr kumimoji="0" lang="en-US" sz="2800" b="1" i="0" u="none" strike="noStrike" kern="1200" cap="none" spc="0" normalizeH="0" baseline="0" noProof="0" dirty="0">
                <a:ln>
                  <a:noFill/>
                </a:ln>
                <a:solidFill>
                  <a:prstClr val="black"/>
                </a:solidFill>
                <a:effectLst/>
                <a:uLnTx/>
                <a:uFillTx/>
                <a:cs typeface="Calibri" panose="020F0502020204030204" pitchFamily="34" charset="0"/>
              </a:rPr>
              <a:t>Prior Course Grade</a:t>
            </a:r>
          </a:p>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2000" dirty="0">
                <a:solidFill>
                  <a:prstClr val="black"/>
                </a:solidFill>
                <a:cs typeface="Calibri" panose="020F0502020204030204" pitchFamily="34" charset="0"/>
              </a:rPr>
              <a:t>Students must maintain a 2.0 GPA (C average) in their CWU classes to be in good academic standing</a:t>
            </a:r>
          </a:p>
          <a:p>
            <a:pPr marR="0" lvl="0" algn="l" defTabSz="457200" rtl="0" eaLnBrk="1" fontAlgn="auto" latinLnBrk="0" hangingPunct="1">
              <a:lnSpc>
                <a:spcPct val="100000"/>
              </a:lnSpc>
              <a:spcBef>
                <a:spcPct val="20000"/>
              </a:spcBef>
              <a:spcAft>
                <a:spcPts val="0"/>
              </a:spcAft>
              <a:buClrTx/>
              <a:buSzTx/>
              <a:tabLst/>
              <a:defRPr/>
            </a:pPr>
            <a:r>
              <a:rPr kumimoji="0" lang="en-US" sz="2800" b="1" i="0" u="none" strike="noStrike" kern="1200" cap="none" spc="0" normalizeH="0" baseline="0" noProof="0" dirty="0">
                <a:ln>
                  <a:noFill/>
                </a:ln>
                <a:solidFill>
                  <a:schemeClr val="bg2">
                    <a:lumMod val="85000"/>
                  </a:schemeClr>
                </a:solidFill>
                <a:effectLst/>
                <a:highlight>
                  <a:srgbClr val="A30F32"/>
                </a:highlight>
                <a:uLnTx/>
                <a:uFillTx/>
                <a:cs typeface="Calibri" panose="020F0502020204030204" pitchFamily="34" charset="0"/>
              </a:rPr>
              <a:t>Contract of Understanding (COU)</a:t>
            </a:r>
          </a:p>
          <a:p>
            <a:pPr marL="457200" marR="0" lvl="0" indent="-4572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2000" dirty="0">
                <a:solidFill>
                  <a:prstClr val="black"/>
                </a:solidFill>
                <a:cs typeface="Calibri" panose="020F0502020204030204" pitchFamily="34" charset="0"/>
              </a:rPr>
              <a:t>Instructors can waive some prerequisites by using a COU. </a:t>
            </a:r>
          </a:p>
          <a:p>
            <a:pPr marL="457200" marR="0" lvl="0" indent="-4572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2000" dirty="0">
                <a:solidFill>
                  <a:prstClr val="black"/>
                </a:solidFill>
                <a:cs typeface="Calibri" panose="020F0502020204030204" pitchFamily="34" charset="0"/>
              </a:rPr>
              <a:t>Ask liaison about specific requirements. </a:t>
            </a:r>
          </a:p>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sz="2000" dirty="0">
              <a:solidFill>
                <a:prstClr val="black"/>
              </a:solidFill>
              <a:cs typeface="Calibri" panose="020F0502020204030204" pitchFamily="34" charset="0"/>
            </a:endParaRPr>
          </a:p>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cs typeface="Calibri" panose="020F0502020204030204" pitchFamily="34" charset="0"/>
            </a:endParaRPr>
          </a:p>
        </p:txBody>
      </p:sp>
      <p:pic>
        <p:nvPicPr>
          <p:cNvPr id="14" name="Content Placeholder 13" descr="A group of black and red rectangular signs&#10;&#10;Description automatically generated">
            <a:extLst>
              <a:ext uri="{FF2B5EF4-FFF2-40B4-BE49-F238E27FC236}">
                <a16:creationId xmlns:a16="http://schemas.microsoft.com/office/drawing/2014/main" id="{ED01B5DF-DF15-A4DD-D74D-AD846965716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5342" t="17458" r="2248" b="43902"/>
          <a:stretch/>
        </p:blipFill>
        <p:spPr>
          <a:xfrm>
            <a:off x="219456" y="1358140"/>
            <a:ext cx="11753088" cy="2764365"/>
          </a:xfrm>
        </p:spPr>
      </p:pic>
    </p:spTree>
    <p:extLst>
      <p:ext uri="{BB962C8B-B14F-4D97-AF65-F5344CB8AC3E}">
        <p14:creationId xmlns:p14="http://schemas.microsoft.com/office/powerpoint/2010/main" val="1238842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7DD9821-B326-97CB-8396-A2A9BD900681}"/>
              </a:ext>
            </a:extLst>
          </p:cNvPr>
          <p:cNvSpPr txBox="1"/>
          <p:nvPr/>
        </p:nvSpPr>
        <p:spPr>
          <a:xfrm>
            <a:off x="573741" y="1686726"/>
            <a:ext cx="5318260" cy="2425339"/>
          </a:xfrm>
          <a:prstGeom prst="rect">
            <a:avLst/>
          </a:prstGeom>
        </p:spPr>
        <p:txBody>
          <a:bodyPr rtlCol="0">
            <a:normAutofit/>
          </a:bodyPr>
          <a:lstStyle/>
          <a:p>
            <a:pPr marL="228600" indent="-228600">
              <a:lnSpc>
                <a:spcPct val="90000"/>
              </a:lnSpc>
              <a:spcBef>
                <a:spcPts val="1000"/>
              </a:spcBef>
              <a:buFont typeface="Arial" panose="020B0604020202020204" pitchFamily="34" charset="0"/>
              <a:buChar char="•"/>
            </a:pPr>
            <a:r>
              <a:rPr lang="en-US" sz="2000" dirty="0"/>
              <a:t>Students must take survey </a:t>
            </a:r>
            <a:r>
              <a:rPr lang="en-US" sz="2000" u="sng" dirty="0"/>
              <a:t>BEFORE</a:t>
            </a:r>
            <a:r>
              <a:rPr lang="en-US" sz="2000" dirty="0"/>
              <a:t> applying for ENG 101</a:t>
            </a:r>
          </a:p>
          <a:p>
            <a:pPr marL="228600" indent="-228600">
              <a:lnSpc>
                <a:spcPct val="90000"/>
              </a:lnSpc>
              <a:spcBef>
                <a:spcPts val="1000"/>
              </a:spcBef>
              <a:buFont typeface="Arial" panose="020B0604020202020204" pitchFamily="34" charset="0"/>
              <a:buChar char="•"/>
            </a:pPr>
            <a:r>
              <a:rPr lang="en-US" sz="2000" dirty="0"/>
              <a:t>Conversation with students about results to ensure readiness</a:t>
            </a:r>
          </a:p>
          <a:p>
            <a:pPr marL="228600" indent="-228600">
              <a:lnSpc>
                <a:spcPct val="90000"/>
              </a:lnSpc>
              <a:spcBef>
                <a:spcPts val="1000"/>
              </a:spcBef>
              <a:buFont typeface="Arial" panose="020B0604020202020204" pitchFamily="34" charset="0"/>
              <a:buChar char="•"/>
            </a:pPr>
            <a:r>
              <a:rPr lang="en-US" sz="2000" dirty="0"/>
              <a:t>Contact Josh or Austin with any questions on self-placement</a:t>
            </a:r>
          </a:p>
          <a:p>
            <a:pPr marL="228600" indent="-228600">
              <a:lnSpc>
                <a:spcPct val="90000"/>
              </a:lnSpc>
              <a:spcBef>
                <a:spcPts val="1000"/>
              </a:spcBef>
              <a:buFont typeface="Arial" panose="020B0604020202020204" pitchFamily="34" charset="0"/>
              <a:buChar char="•"/>
            </a:pPr>
            <a:r>
              <a:rPr lang="en-US" sz="2000" dirty="0"/>
              <a:t>Do not use Accuplacer Testing for ENG</a:t>
            </a:r>
          </a:p>
        </p:txBody>
      </p:sp>
      <p:sp>
        <p:nvSpPr>
          <p:cNvPr id="3" name="Title 2">
            <a:extLst>
              <a:ext uri="{FF2B5EF4-FFF2-40B4-BE49-F238E27FC236}">
                <a16:creationId xmlns:a16="http://schemas.microsoft.com/office/drawing/2014/main" id="{A321C9AC-AD47-6D29-2245-5C8FF7A9771E}"/>
              </a:ext>
            </a:extLst>
          </p:cNvPr>
          <p:cNvSpPr>
            <a:spLocks noGrp="1"/>
          </p:cNvSpPr>
          <p:nvPr>
            <p:ph type="title"/>
          </p:nvPr>
        </p:nvSpPr>
        <p:spPr>
          <a:xfrm>
            <a:off x="585740" y="431999"/>
            <a:ext cx="11123659" cy="506699"/>
          </a:xfrm>
        </p:spPr>
        <p:txBody>
          <a:bodyPr>
            <a:normAutofit/>
          </a:bodyPr>
          <a:lstStyle/>
          <a:p>
            <a:r>
              <a:rPr lang="en-US" sz="2800" kern="1200">
                <a:latin typeface="Inter Black" panose="02000503000000020004" pitchFamily="50" charset="0"/>
                <a:ea typeface="Inter Black" panose="02000503000000020004" pitchFamily="50" charset="0"/>
                <a:cs typeface="Inter Black" panose="02000503000000020004" pitchFamily="50" charset="0"/>
              </a:rPr>
              <a:t>CWU English 101 eligibility</a:t>
            </a:r>
          </a:p>
        </p:txBody>
      </p:sp>
      <p:sp>
        <p:nvSpPr>
          <p:cNvPr id="5" name="TextBox 4">
            <a:extLst>
              <a:ext uri="{FF2B5EF4-FFF2-40B4-BE49-F238E27FC236}">
                <a16:creationId xmlns:a16="http://schemas.microsoft.com/office/drawing/2014/main" id="{7C0A1FE2-5671-BD3D-4110-8A96B545C1DD}"/>
              </a:ext>
            </a:extLst>
          </p:cNvPr>
          <p:cNvSpPr txBox="1"/>
          <p:nvPr/>
        </p:nvSpPr>
        <p:spPr>
          <a:xfrm>
            <a:off x="585741" y="1326726"/>
            <a:ext cx="11032518" cy="360000"/>
          </a:xfrm>
          <a:prstGeom prst="rect">
            <a:avLst/>
          </a:prstGeom>
        </p:spPr>
        <p:txBody>
          <a:bodyPr rtlCol="0">
            <a:normAutofit fontScale="25000" lnSpcReduction="20000"/>
          </a:bodyPr>
          <a:lstStyle/>
          <a:p>
            <a:pPr>
              <a:lnSpc>
                <a:spcPct val="90000"/>
              </a:lnSpc>
              <a:spcBef>
                <a:spcPts val="1000"/>
              </a:spcBef>
            </a:pPr>
            <a:r>
              <a:rPr lang="en-US" sz="500" b="0" i="0" kern="1200">
                <a:latin typeface="Inter Medium" panose="02000503000000020004" pitchFamily="2" charset="0"/>
                <a:ea typeface="Inter Medium" panose="02000503000000020004" pitchFamily="2" charset="0"/>
                <a:cs typeface="Inter Medium" panose="02000503000000020004" pitchFamily="2" charset="0"/>
              </a:rPr>
              <a:t>English Directed Self-Placement is the only way to get into ENG 101. </a:t>
            </a:r>
          </a:p>
          <a:p>
            <a:pPr>
              <a:lnSpc>
                <a:spcPct val="90000"/>
              </a:lnSpc>
              <a:spcBef>
                <a:spcPts val="1000"/>
              </a:spcBef>
            </a:pPr>
            <a:endParaRPr lang="en-US" sz="500" b="0" i="0" kern="1200">
              <a:latin typeface="Inter Medium" panose="02000503000000020004" pitchFamily="2" charset="0"/>
              <a:ea typeface="Inter Medium" panose="02000503000000020004" pitchFamily="2" charset="0"/>
              <a:cs typeface="Inter Medium" panose="02000503000000020004" pitchFamily="2" charset="0"/>
              <a:hlinkClick r:id="rId3">
                <a:extLst>
                  <a:ext uri="{A12FA001-AC4F-418D-AE19-62706E023703}">
                    <ahyp:hlinkClr xmlns:ahyp="http://schemas.microsoft.com/office/drawing/2018/hyperlinkcolor" val="tx"/>
                  </a:ext>
                </a:extLst>
              </a:hlinkClick>
            </a:endParaRPr>
          </a:p>
          <a:p>
            <a:pPr>
              <a:lnSpc>
                <a:spcPct val="90000"/>
              </a:lnSpc>
              <a:spcBef>
                <a:spcPts val="1000"/>
              </a:spcBef>
            </a:pPr>
            <a:r>
              <a:rPr lang="en-US" sz="500" b="0" i="0" kern="1200">
                <a:latin typeface="Inter Medium" panose="02000503000000020004" pitchFamily="2" charset="0"/>
                <a:ea typeface="Inter Medium" panose="02000503000000020004" pitchFamily="2" charset="0"/>
                <a:cs typeface="Inter Medium" panose="02000503000000020004" pitchFamily="2" charset="0"/>
                <a:hlinkClick r:id="rId3">
                  <a:extLst>
                    <a:ext uri="{A12FA001-AC4F-418D-AE19-62706E023703}">
                      <ahyp:hlinkClr xmlns:ahyp="http://schemas.microsoft.com/office/drawing/2018/hyperlinkcolor" val="tx"/>
                    </a:ext>
                  </a:extLst>
                </a:hlinkClick>
              </a:rPr>
              <a:t>https://www.cwu.edu/general-education/directed-self-placement</a:t>
            </a:r>
            <a:r>
              <a:rPr lang="en-US" sz="500" b="0" i="0" kern="1200">
                <a:latin typeface="Inter Medium" panose="02000503000000020004" pitchFamily="2" charset="0"/>
                <a:ea typeface="Inter Medium" panose="02000503000000020004" pitchFamily="2" charset="0"/>
                <a:cs typeface="Inter Medium" panose="02000503000000020004" pitchFamily="2" charset="0"/>
              </a:rPr>
              <a:t>  </a:t>
            </a:r>
            <a:br>
              <a:rPr lang="en-US" sz="500" b="0" i="0" kern="1200">
                <a:latin typeface="Inter Medium" panose="02000503000000020004" pitchFamily="2" charset="0"/>
                <a:ea typeface="Inter Medium" panose="02000503000000020004" pitchFamily="2" charset="0"/>
                <a:cs typeface="Inter Medium" panose="02000503000000020004" pitchFamily="2" charset="0"/>
              </a:rPr>
            </a:br>
            <a:endParaRPr lang="en-US" sz="500" b="0" i="0" kern="1200">
              <a:latin typeface="Inter Medium" panose="02000503000000020004" pitchFamily="2" charset="0"/>
              <a:ea typeface="Inter Medium" panose="02000503000000020004" pitchFamily="2" charset="0"/>
              <a:cs typeface="Inter Medium" panose="02000503000000020004" pitchFamily="2" charset="0"/>
            </a:endParaRPr>
          </a:p>
        </p:txBody>
      </p:sp>
      <p:pic>
        <p:nvPicPr>
          <p:cNvPr id="4" name="Picture 3" descr="A screenshot of a computer&#10;&#10;AI-generated content may be incorrect.">
            <a:extLst>
              <a:ext uri="{FF2B5EF4-FFF2-40B4-BE49-F238E27FC236}">
                <a16:creationId xmlns:a16="http://schemas.microsoft.com/office/drawing/2014/main" id="{9EC86BCE-81B6-05A8-FE02-C2888CC51ACF}"/>
              </a:ext>
            </a:extLst>
          </p:cNvPr>
          <p:cNvPicPr>
            <a:picLocks noChangeAspect="1"/>
          </p:cNvPicPr>
          <p:nvPr/>
        </p:nvPicPr>
        <p:blipFill>
          <a:blip r:embed="rId4">
            <a:extLst>
              <a:ext uri="{28A0092B-C50C-407E-A947-70E740481C1C}">
                <a14:useLocalDpi xmlns:a14="http://schemas.microsoft.com/office/drawing/2010/main" val="0"/>
              </a:ext>
            </a:extLst>
          </a:blip>
          <a:srcRect r="54945"/>
          <a:stretch/>
        </p:blipFill>
        <p:spPr>
          <a:xfrm>
            <a:off x="5991682" y="410772"/>
            <a:ext cx="4755650" cy="5242291"/>
          </a:xfrm>
          <a:prstGeom prst="rect">
            <a:avLst/>
          </a:prstGeom>
        </p:spPr>
      </p:pic>
      <p:sp>
        <p:nvSpPr>
          <p:cNvPr id="7" name="Arrow: Chevron 6">
            <a:extLst>
              <a:ext uri="{FF2B5EF4-FFF2-40B4-BE49-F238E27FC236}">
                <a16:creationId xmlns:a16="http://schemas.microsoft.com/office/drawing/2014/main" id="{6C2A2BDD-CDDC-D8DF-FD3A-69FA4FFCB759}"/>
              </a:ext>
            </a:extLst>
          </p:cNvPr>
          <p:cNvSpPr/>
          <p:nvPr/>
        </p:nvSpPr>
        <p:spPr>
          <a:xfrm rot="5400000">
            <a:off x="11291894" y="4835863"/>
            <a:ext cx="584516" cy="484632"/>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4430F685-B07E-6BDD-A812-857945D8E9F0}"/>
              </a:ext>
            </a:extLst>
          </p:cNvPr>
          <p:cNvSpPr txBox="1"/>
          <p:nvPr/>
        </p:nvSpPr>
        <p:spPr>
          <a:xfrm>
            <a:off x="9149781" y="4893513"/>
            <a:ext cx="2192055" cy="369332"/>
          </a:xfrm>
          <a:prstGeom prst="rect">
            <a:avLst/>
          </a:prstGeom>
          <a:noFill/>
        </p:spPr>
        <p:txBody>
          <a:bodyPr wrap="square" rtlCol="0">
            <a:spAutoFit/>
          </a:bodyPr>
          <a:lstStyle/>
          <a:p>
            <a:r>
              <a:rPr lang="en-US" b="1" dirty="0"/>
              <a:t>KEEP SCROLLING</a:t>
            </a:r>
          </a:p>
        </p:txBody>
      </p:sp>
      <p:pic>
        <p:nvPicPr>
          <p:cNvPr id="10" name="Picture 9" descr="A screenshot of a computer&#10;&#10;AI-generated content may be incorrect.">
            <a:extLst>
              <a:ext uri="{FF2B5EF4-FFF2-40B4-BE49-F238E27FC236}">
                <a16:creationId xmlns:a16="http://schemas.microsoft.com/office/drawing/2014/main" id="{57A725C0-84E3-1F86-E665-C256A2B811B5}"/>
              </a:ext>
            </a:extLst>
          </p:cNvPr>
          <p:cNvPicPr>
            <a:picLocks noChangeAspect="1"/>
          </p:cNvPicPr>
          <p:nvPr/>
        </p:nvPicPr>
        <p:blipFill>
          <a:blip r:embed="rId5">
            <a:extLst>
              <a:ext uri="{28A0092B-C50C-407E-A947-70E740481C1C}">
                <a14:useLocalDpi xmlns:a14="http://schemas.microsoft.com/office/drawing/2010/main" val="0"/>
              </a:ext>
            </a:extLst>
          </a:blip>
          <a:srcRect t="1" b="32241"/>
          <a:stretch/>
        </p:blipFill>
        <p:spPr>
          <a:xfrm>
            <a:off x="1134399" y="4462449"/>
            <a:ext cx="4020463" cy="2137648"/>
          </a:xfrm>
          <a:prstGeom prst="rect">
            <a:avLst/>
          </a:prstGeom>
          <a:effectLst>
            <a:glow rad="139700">
              <a:schemeClr val="accent1">
                <a:satMod val="175000"/>
                <a:alpha val="40000"/>
              </a:schemeClr>
            </a:glow>
          </a:effectLst>
        </p:spPr>
      </p:pic>
      <p:sp>
        <p:nvSpPr>
          <p:cNvPr id="12" name="TextBox 11">
            <a:extLst>
              <a:ext uri="{FF2B5EF4-FFF2-40B4-BE49-F238E27FC236}">
                <a16:creationId xmlns:a16="http://schemas.microsoft.com/office/drawing/2014/main" id="{1514715F-D7A8-CD1D-A44D-C3662CB3315E}"/>
              </a:ext>
            </a:extLst>
          </p:cNvPr>
          <p:cNvSpPr txBox="1"/>
          <p:nvPr/>
        </p:nvSpPr>
        <p:spPr>
          <a:xfrm>
            <a:off x="5571150" y="6043282"/>
            <a:ext cx="3816689" cy="400110"/>
          </a:xfrm>
          <a:prstGeom prst="rect">
            <a:avLst/>
          </a:prstGeom>
          <a:noFill/>
        </p:spPr>
        <p:txBody>
          <a:bodyPr wrap="square" rtlCol="0">
            <a:spAutoFit/>
          </a:bodyPr>
          <a:lstStyle/>
          <a:p>
            <a:r>
              <a:rPr lang="en-US" sz="2000" dirty="0"/>
              <a:t>&lt;&lt;Students MUST Complete </a:t>
            </a:r>
          </a:p>
        </p:txBody>
      </p:sp>
    </p:spTree>
    <p:extLst>
      <p:ext uri="{BB962C8B-B14F-4D97-AF65-F5344CB8AC3E}">
        <p14:creationId xmlns:p14="http://schemas.microsoft.com/office/powerpoint/2010/main" val="9587219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F2271F-0B61-4EAD-753D-74A395D4EFFF}"/>
              </a:ext>
            </a:extLst>
          </p:cNvPr>
          <p:cNvSpPr/>
          <p:nvPr/>
        </p:nvSpPr>
        <p:spPr>
          <a:xfrm>
            <a:off x="-32418" y="4893781"/>
            <a:ext cx="8161810" cy="196422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739A309D-CF83-2DE2-1BD3-67BA1C1FDEAA}"/>
              </a:ext>
            </a:extLst>
          </p:cNvPr>
          <p:cNvSpPr>
            <a:spLocks noGrp="1"/>
          </p:cNvSpPr>
          <p:nvPr>
            <p:ph type="title"/>
          </p:nvPr>
        </p:nvSpPr>
        <p:spPr/>
        <p:txBody>
          <a:bodyPr/>
          <a:lstStyle/>
          <a:p>
            <a:r>
              <a:rPr lang="en-US" dirty="0"/>
              <a:t>Accuplacer Math Exam NG</a:t>
            </a:r>
          </a:p>
        </p:txBody>
      </p:sp>
      <p:sp>
        <p:nvSpPr>
          <p:cNvPr id="5" name="TextBox 4">
            <a:extLst>
              <a:ext uri="{FF2B5EF4-FFF2-40B4-BE49-F238E27FC236}">
                <a16:creationId xmlns:a16="http://schemas.microsoft.com/office/drawing/2014/main" id="{41E28633-0480-5B7E-0698-CD3602E4ABAB}"/>
              </a:ext>
            </a:extLst>
          </p:cNvPr>
          <p:cNvSpPr txBox="1"/>
          <p:nvPr/>
        </p:nvSpPr>
        <p:spPr>
          <a:xfrm>
            <a:off x="697502" y="1383711"/>
            <a:ext cx="11011898" cy="35100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Inter Medium"/>
                <a:ea typeface="+mn-ea"/>
                <a:cs typeface="Arial" panose="020B0604020202020204" pitchFamily="34" charset="0"/>
              </a:rPr>
              <a:t>Benefits of using CWU Testing: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Inter Medium"/>
                <a:ea typeface="+mn-ea"/>
                <a:cs typeface="Arial" panose="020B0604020202020204" pitchFamily="34" charset="0"/>
              </a:rPr>
              <a:t>Costs covered by CWU CiHS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Inter Medium"/>
                <a:ea typeface="+mn-ea"/>
                <a:cs typeface="Arial" panose="020B0604020202020204" pitchFamily="34" charset="0"/>
              </a:rPr>
              <a:t>Two tests per year per student (Max 3 times in CWU Career)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Inter Medium"/>
                <a:ea typeface="+mn-ea"/>
                <a:cs typeface="Arial" panose="020B0604020202020204" pitchFamily="34" charset="0"/>
              </a:rPr>
              <a:t>Testing take place </a:t>
            </a:r>
            <a:r>
              <a:rPr lang="en-US" sz="2000" dirty="0">
                <a:solidFill>
                  <a:prstClr val="black"/>
                </a:solidFill>
                <a:latin typeface="Inter Medium"/>
                <a:cs typeface="Arial" panose="020B0604020202020204" pitchFamily="34" charset="0"/>
              </a:rPr>
              <a:t>a</a:t>
            </a:r>
            <a:r>
              <a:rPr kumimoji="0" lang="en-US" sz="2000" b="0" i="0" u="none" strike="noStrike" kern="1200" cap="none" spc="0" normalizeH="0" baseline="0" noProof="0" dirty="0">
                <a:ln>
                  <a:noFill/>
                </a:ln>
                <a:solidFill>
                  <a:prstClr val="black"/>
                </a:solidFill>
                <a:effectLst/>
                <a:uLnTx/>
                <a:uFillTx/>
                <a:latin typeface="Inter Medium"/>
                <a:ea typeface="+mn-ea"/>
                <a:cs typeface="Arial" panose="020B0604020202020204" pitchFamily="34" charset="0"/>
              </a:rPr>
              <a:t>t your high school</a:t>
            </a:r>
            <a:r>
              <a:rPr kumimoji="0" lang="en-US" sz="2000" b="0" i="0" u="sng" strike="noStrike" kern="1200" cap="none" spc="0" normalizeH="0" baseline="0" noProof="0" dirty="0">
                <a:ln>
                  <a:noFill/>
                </a:ln>
                <a:solidFill>
                  <a:prstClr val="black"/>
                </a:solidFill>
                <a:effectLst/>
                <a:uLnTx/>
                <a:uFillTx/>
                <a:latin typeface="Inter Medium"/>
                <a:ea typeface="+mn-ea"/>
                <a:cs typeface="Arial" panose="020B0604020202020204" pitchFamily="34" charset="0"/>
              </a:rPr>
              <a:t>. Math teachers CANNOT proctor test. </a:t>
            </a:r>
          </a:p>
          <a:p>
            <a:pPr marL="1200150" lvl="2" indent="-285750">
              <a:buFont typeface="Arial" panose="020B0604020202020204" pitchFamily="34" charset="0"/>
              <a:buChar char="•"/>
              <a:defRPr/>
            </a:pPr>
            <a:r>
              <a:rPr lang="en-US" sz="2000" dirty="0">
                <a:solidFill>
                  <a:prstClr val="black"/>
                </a:solidFill>
                <a:latin typeface="Inter Medium"/>
                <a:cs typeface="Arial" panose="020B0604020202020204" pitchFamily="34" charset="0"/>
              </a:rPr>
              <a:t>Who is your school’s testing coordinator and/or proctor? </a:t>
            </a:r>
            <a:endParaRPr kumimoji="0" lang="en-US" sz="2000" b="0" i="0" u="none" strike="noStrike" kern="1200" cap="none" spc="0" normalizeH="0" baseline="0" noProof="0" dirty="0">
              <a:ln>
                <a:noFill/>
              </a:ln>
              <a:solidFill>
                <a:prstClr val="black"/>
              </a:solidFill>
              <a:effectLst/>
              <a:uLnTx/>
              <a:uFillTx/>
              <a:latin typeface="Inter Medium"/>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solidFill>
                <a:prstClr val="black"/>
              </a:solidFill>
              <a:latin typeface="Inter Medium"/>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Inter Medium"/>
                <a:ea typeface="+mn-ea"/>
                <a:cs typeface="Arial" panose="020B0604020202020204" pitchFamily="34" charset="0"/>
              </a:rPr>
              <a:t>Helpful T</a:t>
            </a:r>
            <a:r>
              <a:rPr lang="en-US" sz="2800" b="1" dirty="0" err="1">
                <a:solidFill>
                  <a:prstClr val="black"/>
                </a:solidFill>
                <a:latin typeface="Inter Medium"/>
                <a:cs typeface="Arial" panose="020B0604020202020204" pitchFamily="34" charset="0"/>
              </a:rPr>
              <a:t>ips</a:t>
            </a:r>
            <a:r>
              <a:rPr kumimoji="0" lang="en-US" sz="2800" b="1" i="0" u="none" strike="noStrike" kern="1200" cap="none" spc="0" normalizeH="0" baseline="0" noProof="0" dirty="0">
                <a:ln>
                  <a:noFill/>
                </a:ln>
                <a:solidFill>
                  <a:prstClr val="black"/>
                </a:solidFill>
                <a:effectLst/>
                <a:uLnTx/>
                <a:uFillTx/>
                <a:latin typeface="Inter Medium"/>
                <a:ea typeface="+mn-ea"/>
                <a:cs typeface="Arial" panose="020B060402020202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Inter Medium"/>
                <a:ea typeface="+mn-ea"/>
                <a:cs typeface="Arial" panose="020B0604020202020204" pitchFamily="34" charset="0"/>
              </a:rPr>
              <a:t>Each test is valid for TWO years. Tests do not auto-save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Inter Medium"/>
                <a:ea typeface="+mn-ea"/>
                <a:cs typeface="Arial" panose="020B0604020202020204" pitchFamily="34" charset="0"/>
              </a:rPr>
              <a:t>Please save a copy of your student’s test score to use next year</a:t>
            </a:r>
          </a:p>
          <a:p>
            <a:pPr marL="1200150" lvl="2" indent="-285750">
              <a:buFont typeface="Arial" panose="020B0604020202020204" pitchFamily="34" charset="0"/>
              <a:buChar char="•"/>
              <a:defRPr/>
            </a:pPr>
            <a:r>
              <a:rPr kumimoji="0" lang="en-US" sz="2000" b="0" i="0" u="none" strike="noStrike" kern="1200" cap="none" spc="0" normalizeH="0" baseline="0" noProof="0" dirty="0">
                <a:ln>
                  <a:noFill/>
                </a:ln>
                <a:solidFill>
                  <a:prstClr val="black"/>
                </a:solidFill>
                <a:effectLst/>
                <a:uLnTx/>
                <a:uFillTx/>
                <a:latin typeface="Inter Medium"/>
                <a:ea typeface="+mn-ea"/>
                <a:cs typeface="Arial" panose="020B0604020202020204" pitchFamily="34" charset="0"/>
              </a:rPr>
              <a:t>Accuplacer Next Gen Math Exam will not auto save</a:t>
            </a:r>
          </a:p>
        </p:txBody>
      </p:sp>
      <p:sp>
        <p:nvSpPr>
          <p:cNvPr id="6" name="Rectangle 5">
            <a:extLst>
              <a:ext uri="{FF2B5EF4-FFF2-40B4-BE49-F238E27FC236}">
                <a16:creationId xmlns:a16="http://schemas.microsoft.com/office/drawing/2014/main" id="{E121496F-D1D3-B7FB-6DF1-1C822D32B879}"/>
              </a:ext>
            </a:extLst>
          </p:cNvPr>
          <p:cNvSpPr/>
          <p:nvPr/>
        </p:nvSpPr>
        <p:spPr>
          <a:xfrm>
            <a:off x="1282703" y="5025300"/>
            <a:ext cx="5214349"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lumMod val="95000"/>
                  </a:schemeClr>
                </a:solidFill>
                <a:effectLst/>
                <a:uLnTx/>
                <a:uFillTx/>
                <a:latin typeface="Inter" panose="02000503000000020004" pitchFamily="2" charset="0"/>
                <a:ea typeface="Inter" panose="02000503000000020004" pitchFamily="2" charset="0"/>
                <a:cs typeface="Inter" panose="02000503000000020004" pitchFamily="2" charset="0"/>
              </a:rPr>
              <a:t>Interested? Please contact: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95000"/>
                  </a:schemeClr>
                </a:solidFill>
                <a:effectLst/>
                <a:uLnTx/>
                <a:uFillTx/>
                <a:latin typeface="Inter" panose="02000503000000020004" pitchFamily="2" charset="0"/>
                <a:ea typeface="Inter" panose="02000503000000020004" pitchFamily="2" charset="0"/>
                <a:cs typeface="Inter" panose="02000503000000020004" pitchFamily="2" charset="0"/>
              </a:rPr>
              <a:t>William (Bill) Thelen</a:t>
            </a:r>
            <a:br>
              <a:rPr kumimoji="0" lang="en-US" sz="2400" b="0" i="0" u="none" strike="noStrike" kern="1200" cap="none" spc="0" normalizeH="0" baseline="0" noProof="0" dirty="0">
                <a:ln>
                  <a:noFill/>
                </a:ln>
                <a:solidFill>
                  <a:schemeClr val="bg1">
                    <a:lumMod val="95000"/>
                  </a:schemeClr>
                </a:solidFill>
                <a:effectLst/>
                <a:uLnTx/>
                <a:uFillTx/>
                <a:latin typeface="Inter" panose="02000503000000020004" pitchFamily="2" charset="0"/>
                <a:ea typeface="Inter" panose="02000503000000020004" pitchFamily="2" charset="0"/>
                <a:cs typeface="Inter" panose="02000503000000020004" pitchFamily="2" charset="0"/>
              </a:rPr>
            </a:br>
            <a:r>
              <a:rPr kumimoji="0" lang="en-US" sz="2400" b="0" i="0" u="none" strike="noStrike" kern="1200" cap="none" spc="0" normalizeH="0" baseline="0" noProof="0" dirty="0">
                <a:ln>
                  <a:noFill/>
                </a:ln>
                <a:solidFill>
                  <a:schemeClr val="bg1">
                    <a:lumMod val="95000"/>
                  </a:schemeClr>
                </a:solidFill>
                <a:effectLst/>
                <a:uLnTx/>
                <a:uFillTx/>
                <a:latin typeface="Inter" panose="02000503000000020004" pitchFamily="2" charset="0"/>
                <a:ea typeface="Inter" panose="02000503000000020004" pitchFamily="2" charset="0"/>
                <a:cs typeface="Inter" panose="02000503000000020004" pitchFamily="2" charset="0"/>
              </a:rPr>
              <a:t>Phone: (509) 963-1860</a:t>
            </a:r>
            <a:br>
              <a:rPr kumimoji="0" lang="en-US" sz="2400" b="0" i="0" u="none" strike="noStrike" kern="1200" cap="none" spc="0" normalizeH="0" baseline="0" noProof="0" dirty="0">
                <a:ln>
                  <a:noFill/>
                </a:ln>
                <a:solidFill>
                  <a:schemeClr val="bg1">
                    <a:lumMod val="95000"/>
                  </a:schemeClr>
                </a:solidFill>
                <a:effectLst/>
                <a:uLnTx/>
                <a:uFillTx/>
                <a:latin typeface="Inter" panose="02000503000000020004" pitchFamily="2" charset="0"/>
                <a:ea typeface="Inter" panose="02000503000000020004" pitchFamily="2" charset="0"/>
                <a:cs typeface="Inter" panose="02000503000000020004" pitchFamily="2" charset="0"/>
              </a:rPr>
            </a:br>
            <a:r>
              <a:rPr kumimoji="0" lang="en-US" sz="2400" b="1" i="0" u="none" strike="noStrike" kern="1200" cap="none" spc="0" normalizeH="0" baseline="0" noProof="0" dirty="0">
                <a:ln>
                  <a:noFill/>
                </a:ln>
                <a:solidFill>
                  <a:schemeClr val="bg1">
                    <a:lumMod val="95000"/>
                  </a:schemeClr>
                </a:solidFill>
                <a:effectLst/>
                <a:uLnTx/>
                <a:uFillTx/>
                <a:latin typeface="Inter" panose="02000503000000020004" pitchFamily="2" charset="0"/>
                <a:ea typeface="Inter" panose="02000503000000020004" pitchFamily="2" charset="0"/>
                <a:cs typeface="Inter" panose="02000503000000020004" pitchFamily="2" charset="0"/>
              </a:rPr>
              <a:t>E-mail:</a:t>
            </a:r>
            <a:r>
              <a:rPr kumimoji="0" lang="en-US" sz="2400" b="0" i="0" u="none" strike="noStrike" kern="1200" cap="none" spc="0" normalizeH="0" baseline="0" noProof="0" dirty="0">
                <a:ln>
                  <a:noFill/>
                </a:ln>
                <a:solidFill>
                  <a:srgbClr val="000000"/>
                </a:solidFill>
                <a:effectLst/>
                <a:uLnTx/>
                <a:uFillTx/>
                <a:latin typeface="Inter" panose="02000503000000020004" pitchFamily="2" charset="0"/>
                <a:ea typeface="Inter" panose="02000503000000020004" pitchFamily="2" charset="0"/>
                <a:cs typeface="Inter" panose="02000503000000020004" pitchFamily="2" charset="0"/>
              </a:rPr>
              <a:t> </a:t>
            </a:r>
            <a:r>
              <a:rPr kumimoji="0" lang="en-US" sz="2400" b="1" i="0" u="sng" strike="noStrike" kern="1200" cap="none" spc="0" normalizeH="0" baseline="0" noProof="0" dirty="0">
                <a:ln>
                  <a:noFill/>
                </a:ln>
                <a:solidFill>
                  <a:srgbClr val="A30F37"/>
                </a:solidFill>
                <a:effectLst/>
                <a:uLnTx/>
                <a:uFillTx/>
                <a:latin typeface="Inter" panose="02000503000000020004" pitchFamily="2" charset="0"/>
                <a:ea typeface="Inter" panose="02000503000000020004" pitchFamily="2" charset="0"/>
                <a:cs typeface="Inter" panose="02000503000000020004" pitchFamily="2" charset="0"/>
                <a:hlinkClick r:id="rId3"/>
              </a:rPr>
              <a:t>William.Thelen@cwu.edu</a:t>
            </a:r>
            <a:endParaRPr kumimoji="0" lang="en-US" sz="2400" b="0" i="0" u="none" strike="noStrike" kern="1200" cap="none" spc="0" normalizeH="0" baseline="0" noProof="0" dirty="0">
              <a:ln>
                <a:noFill/>
              </a:ln>
              <a:solidFill>
                <a:prstClr val="black"/>
              </a:solidFill>
              <a:effectLst/>
              <a:uLnTx/>
              <a:uFillTx/>
              <a:latin typeface="Inter" panose="02000503000000020004" pitchFamily="2" charset="0"/>
              <a:ea typeface="Inter" panose="02000503000000020004" pitchFamily="2" charset="0"/>
              <a:cs typeface="Inter" panose="02000503000000020004" pitchFamily="2" charset="0"/>
            </a:endParaRPr>
          </a:p>
        </p:txBody>
      </p:sp>
    </p:spTree>
    <p:extLst>
      <p:ext uri="{BB962C8B-B14F-4D97-AF65-F5344CB8AC3E}">
        <p14:creationId xmlns:p14="http://schemas.microsoft.com/office/powerpoint/2010/main" val="28731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D7FEE-3943-501B-1333-EDA60DDD9CC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CC4BB8-7518-6097-B41C-861CF06983B1}"/>
              </a:ext>
            </a:extLst>
          </p:cNvPr>
          <p:cNvSpPr>
            <a:spLocks noGrp="1"/>
          </p:cNvSpPr>
          <p:nvPr>
            <p:ph sz="half" idx="1"/>
          </p:nvPr>
        </p:nvSpPr>
        <p:spPr/>
        <p:txBody>
          <a:bodyPr/>
          <a:lstStyle/>
          <a:p>
            <a:pPr marL="0" indent="0">
              <a:buNone/>
            </a:pPr>
            <a:endParaRPr lang="en-US" sz="3600" dirty="0"/>
          </a:p>
          <a:p>
            <a:endParaRPr lang="en-US" dirty="0"/>
          </a:p>
        </p:txBody>
      </p:sp>
      <p:sp>
        <p:nvSpPr>
          <p:cNvPr id="3" name="Title 2">
            <a:extLst>
              <a:ext uri="{FF2B5EF4-FFF2-40B4-BE49-F238E27FC236}">
                <a16:creationId xmlns:a16="http://schemas.microsoft.com/office/drawing/2014/main" id="{85D69225-07A8-821E-61A3-27EDB62DE286}"/>
              </a:ext>
            </a:extLst>
          </p:cNvPr>
          <p:cNvSpPr>
            <a:spLocks noGrp="1"/>
          </p:cNvSpPr>
          <p:nvPr>
            <p:ph type="title"/>
          </p:nvPr>
        </p:nvSpPr>
        <p:spPr/>
        <p:txBody>
          <a:bodyPr/>
          <a:lstStyle/>
          <a:p>
            <a:r>
              <a:rPr lang="en-US" dirty="0"/>
              <a:t>Next Steps for New Instructors (2b)</a:t>
            </a:r>
          </a:p>
        </p:txBody>
      </p:sp>
      <p:pic>
        <p:nvPicPr>
          <p:cNvPr id="6" name="Picture 5" descr="A screen shot of a computer&#10;&#10;AI-generated content may be incorrect.">
            <a:extLst>
              <a:ext uri="{FF2B5EF4-FFF2-40B4-BE49-F238E27FC236}">
                <a16:creationId xmlns:a16="http://schemas.microsoft.com/office/drawing/2014/main" id="{0D7A6C9F-4521-7236-2432-FF52C2065F8F}"/>
              </a:ext>
            </a:extLst>
          </p:cNvPr>
          <p:cNvPicPr>
            <a:picLocks noChangeAspect="1"/>
          </p:cNvPicPr>
          <p:nvPr/>
        </p:nvPicPr>
        <p:blipFill>
          <a:blip r:embed="rId3">
            <a:extLst>
              <a:ext uri="{28A0092B-C50C-407E-A947-70E740481C1C}">
                <a14:useLocalDpi xmlns:a14="http://schemas.microsoft.com/office/drawing/2010/main" val="0"/>
              </a:ext>
            </a:extLst>
          </a:blip>
          <a:srcRect l="3200" t="6299" r="7100" b="21600"/>
          <a:stretch/>
        </p:blipFill>
        <p:spPr>
          <a:xfrm>
            <a:off x="585740" y="1388819"/>
            <a:ext cx="10383991" cy="4694989"/>
          </a:xfrm>
          <a:prstGeom prst="rect">
            <a:avLst/>
          </a:prstGeom>
        </p:spPr>
      </p:pic>
    </p:spTree>
    <p:extLst>
      <p:ext uri="{BB962C8B-B14F-4D97-AF65-F5344CB8AC3E}">
        <p14:creationId xmlns:p14="http://schemas.microsoft.com/office/powerpoint/2010/main" val="25661464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9DC42-D83A-EB67-9A0C-901E1B279A3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4D8A02-223D-3A96-31CD-646593382CC5}"/>
              </a:ext>
            </a:extLst>
          </p:cNvPr>
          <p:cNvSpPr>
            <a:spLocks noGrp="1"/>
          </p:cNvSpPr>
          <p:nvPr>
            <p:ph sz="half" idx="1"/>
          </p:nvPr>
        </p:nvSpPr>
        <p:spPr/>
        <p:txBody>
          <a:bodyPr>
            <a:normAutofit/>
          </a:bodyPr>
          <a:lstStyle/>
          <a:p>
            <a:pPr marL="0" indent="0">
              <a:buNone/>
            </a:pPr>
            <a:endParaRPr lang="en-US" sz="3600" dirty="0"/>
          </a:p>
          <a:p>
            <a:endParaRPr lang="en-US" sz="3600" dirty="0"/>
          </a:p>
        </p:txBody>
      </p:sp>
      <p:sp>
        <p:nvSpPr>
          <p:cNvPr id="3" name="Title 2">
            <a:extLst>
              <a:ext uri="{FF2B5EF4-FFF2-40B4-BE49-F238E27FC236}">
                <a16:creationId xmlns:a16="http://schemas.microsoft.com/office/drawing/2014/main" id="{62411A62-2C59-A893-1F22-CCF2D8010829}"/>
              </a:ext>
            </a:extLst>
          </p:cNvPr>
          <p:cNvSpPr>
            <a:spLocks noGrp="1"/>
          </p:cNvSpPr>
          <p:nvPr>
            <p:ph type="title"/>
          </p:nvPr>
        </p:nvSpPr>
        <p:spPr/>
        <p:txBody>
          <a:bodyPr/>
          <a:lstStyle/>
          <a:p>
            <a:r>
              <a:rPr lang="en-US" dirty="0"/>
              <a:t>Next Steps for New Instructors (3)</a:t>
            </a:r>
          </a:p>
        </p:txBody>
      </p:sp>
      <p:pic>
        <p:nvPicPr>
          <p:cNvPr id="6" name="Picture 5" descr="A screen shot of a registration form&#10;&#10;AI-generated content may be incorrect.">
            <a:extLst>
              <a:ext uri="{FF2B5EF4-FFF2-40B4-BE49-F238E27FC236}">
                <a16:creationId xmlns:a16="http://schemas.microsoft.com/office/drawing/2014/main" id="{35ADADE1-566E-DB1D-1D5B-414E138D0E33}"/>
              </a:ext>
            </a:extLst>
          </p:cNvPr>
          <p:cNvPicPr>
            <a:picLocks noChangeAspect="1"/>
          </p:cNvPicPr>
          <p:nvPr/>
        </p:nvPicPr>
        <p:blipFill>
          <a:blip r:embed="rId3">
            <a:extLst>
              <a:ext uri="{28A0092B-C50C-407E-A947-70E740481C1C}">
                <a14:useLocalDpi xmlns:a14="http://schemas.microsoft.com/office/drawing/2010/main" val="0"/>
              </a:ext>
            </a:extLst>
          </a:blip>
          <a:srcRect l="3100" t="6299" r="2500" b="12000"/>
          <a:stretch/>
        </p:blipFill>
        <p:spPr>
          <a:xfrm>
            <a:off x="853439" y="1388819"/>
            <a:ext cx="10107169" cy="4694922"/>
          </a:xfrm>
          <a:prstGeom prst="rect">
            <a:avLst/>
          </a:prstGeom>
        </p:spPr>
      </p:pic>
    </p:spTree>
    <p:extLst>
      <p:ext uri="{BB962C8B-B14F-4D97-AF65-F5344CB8AC3E}">
        <p14:creationId xmlns:p14="http://schemas.microsoft.com/office/powerpoint/2010/main" val="821737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90419BF-849A-B50C-4C73-F78BEEDED68B}"/>
              </a:ext>
            </a:extLst>
          </p:cNvPr>
          <p:cNvGraphicFramePr>
            <a:graphicFrameLocks noGrp="1"/>
          </p:cNvGraphicFramePr>
          <p:nvPr>
            <p:ph sz="half" idx="1"/>
            <p:extLst>
              <p:ext uri="{D42A27DB-BD31-4B8C-83A1-F6EECF244321}">
                <p14:modId xmlns:p14="http://schemas.microsoft.com/office/powerpoint/2010/main" val="3419614790"/>
              </p:ext>
            </p:extLst>
          </p:nvPr>
        </p:nvGraphicFramePr>
        <p:xfrm>
          <a:off x="585788" y="1389062"/>
          <a:ext cx="11123612" cy="5223772"/>
        </p:xfrm>
        <a:graphic>
          <a:graphicData uri="http://schemas.openxmlformats.org/drawingml/2006/table">
            <a:tbl>
              <a:tblPr firstRow="1" bandRow="1">
                <a:tableStyleId>{5C22544A-7EE6-4342-B048-85BDC9FD1C3A}</a:tableStyleId>
              </a:tblPr>
              <a:tblGrid>
                <a:gridCol w="3716581">
                  <a:extLst>
                    <a:ext uri="{9D8B030D-6E8A-4147-A177-3AD203B41FA5}">
                      <a16:colId xmlns:a16="http://schemas.microsoft.com/office/drawing/2014/main" val="3107290039"/>
                    </a:ext>
                  </a:extLst>
                </a:gridCol>
                <a:gridCol w="7407031">
                  <a:extLst>
                    <a:ext uri="{9D8B030D-6E8A-4147-A177-3AD203B41FA5}">
                      <a16:colId xmlns:a16="http://schemas.microsoft.com/office/drawing/2014/main" val="1015509108"/>
                    </a:ext>
                  </a:extLst>
                </a:gridCol>
              </a:tblGrid>
              <a:tr h="554595">
                <a:tc>
                  <a:txBody>
                    <a:bodyPr/>
                    <a:lstStyle/>
                    <a:p>
                      <a:r>
                        <a:rPr lang="en-US" dirty="0"/>
                        <a:t>Time</a:t>
                      </a:r>
                    </a:p>
                  </a:txBody>
                  <a:tcPr/>
                </a:tc>
                <a:tc>
                  <a:txBody>
                    <a:bodyPr/>
                    <a:lstStyle/>
                    <a:p>
                      <a:r>
                        <a:rPr lang="en-US" dirty="0"/>
                        <a:t>Subject</a:t>
                      </a:r>
                    </a:p>
                  </a:txBody>
                  <a:tcPr/>
                </a:tc>
                <a:extLst>
                  <a:ext uri="{0D108BD9-81ED-4DB2-BD59-A6C34878D82A}">
                    <a16:rowId xmlns:a16="http://schemas.microsoft.com/office/drawing/2014/main" val="2251893592"/>
                  </a:ext>
                </a:extLst>
              </a:tr>
              <a:tr h="554595">
                <a:tc>
                  <a:txBody>
                    <a:bodyPr/>
                    <a:lstStyle/>
                    <a:p>
                      <a:pPr algn="ctr"/>
                      <a:r>
                        <a:rPr lang="en-US" sz="2400" b="1" dirty="0"/>
                        <a:t>8:40 am – 9:25 am</a:t>
                      </a:r>
                    </a:p>
                  </a:txBody>
                  <a:tcPr/>
                </a:tc>
                <a:tc>
                  <a:txBody>
                    <a:bodyPr/>
                    <a:lstStyle/>
                    <a:p>
                      <a:r>
                        <a:rPr lang="en-US" sz="2400" b="1" dirty="0"/>
                        <a:t>New Partner Orientation</a:t>
                      </a:r>
                    </a:p>
                  </a:txBody>
                  <a:tcPr/>
                </a:tc>
                <a:extLst>
                  <a:ext uri="{0D108BD9-81ED-4DB2-BD59-A6C34878D82A}">
                    <a16:rowId xmlns:a16="http://schemas.microsoft.com/office/drawing/2014/main" val="4245936808"/>
                  </a:ext>
                </a:extLst>
              </a:tr>
              <a:tr h="554595">
                <a:tc>
                  <a:txBody>
                    <a:bodyPr/>
                    <a:lstStyle/>
                    <a:p>
                      <a:pPr algn="ctr"/>
                      <a:r>
                        <a:rPr lang="en-US" sz="2400" b="1" dirty="0"/>
                        <a:t>9:35 am – 10:10 am </a:t>
                      </a:r>
                    </a:p>
                  </a:txBody>
                  <a:tcPr/>
                </a:tc>
                <a:tc>
                  <a:txBody>
                    <a:bodyPr/>
                    <a:lstStyle/>
                    <a:p>
                      <a:r>
                        <a:rPr lang="en-US" sz="2400" b="1" dirty="0"/>
                        <a:t>Break Out #1</a:t>
                      </a:r>
                    </a:p>
                  </a:txBody>
                  <a:tcPr/>
                </a:tc>
                <a:extLst>
                  <a:ext uri="{0D108BD9-81ED-4DB2-BD59-A6C34878D82A}">
                    <a16:rowId xmlns:a16="http://schemas.microsoft.com/office/drawing/2014/main" val="2739233881"/>
                  </a:ext>
                </a:extLst>
              </a:tr>
              <a:tr h="554595">
                <a:tc>
                  <a:txBody>
                    <a:bodyPr/>
                    <a:lstStyle/>
                    <a:p>
                      <a:pPr algn="ctr"/>
                      <a:r>
                        <a:rPr lang="en-US" sz="2400" b="1" dirty="0"/>
                        <a:t>10:20 am – 10:55 am </a:t>
                      </a:r>
                    </a:p>
                  </a:txBody>
                  <a:tcPr/>
                </a:tc>
                <a:tc>
                  <a:txBody>
                    <a:bodyPr/>
                    <a:lstStyle/>
                    <a:p>
                      <a:r>
                        <a:rPr lang="en-US" sz="2400" b="1" dirty="0"/>
                        <a:t>Break Out #2</a:t>
                      </a:r>
                    </a:p>
                  </a:txBody>
                  <a:tcPr/>
                </a:tc>
                <a:extLst>
                  <a:ext uri="{0D108BD9-81ED-4DB2-BD59-A6C34878D82A}">
                    <a16:rowId xmlns:a16="http://schemas.microsoft.com/office/drawing/2014/main" val="984717171"/>
                  </a:ext>
                </a:extLst>
              </a:tr>
              <a:tr h="1602444">
                <a:tc>
                  <a:txBody>
                    <a:bodyPr/>
                    <a:lstStyle/>
                    <a:p>
                      <a:pPr algn="ctr"/>
                      <a:r>
                        <a:rPr lang="en-US" sz="2400" b="1" dirty="0"/>
                        <a:t>11:05 am – 12:00 pm</a:t>
                      </a:r>
                    </a:p>
                  </a:txBody>
                  <a:tcPr/>
                </a:tc>
                <a:tc>
                  <a:txBody>
                    <a:bodyPr/>
                    <a:lstStyle/>
                    <a:p>
                      <a:pPr marL="342900" indent="-342900">
                        <a:buFont typeface="Arial" panose="020B0604020202020204" pitchFamily="34" charset="0"/>
                        <a:buChar char="•"/>
                      </a:pPr>
                      <a:r>
                        <a:rPr lang="en-US" sz="2400" b="1" dirty="0"/>
                        <a:t>New Partners – Discipline Specific Orientation with Liaisons</a:t>
                      </a:r>
                    </a:p>
                    <a:p>
                      <a:pPr marL="342900" indent="-342900">
                        <a:buFont typeface="Arial" panose="020B0604020202020204" pitchFamily="34" charset="0"/>
                        <a:buChar char="•"/>
                      </a:pPr>
                      <a:r>
                        <a:rPr lang="en-US" sz="2400" b="1" dirty="0"/>
                        <a:t>Veterans &amp; Admins – Interactive Q &amp; A</a:t>
                      </a:r>
                    </a:p>
                  </a:txBody>
                  <a:tcPr/>
                </a:tc>
                <a:extLst>
                  <a:ext uri="{0D108BD9-81ED-4DB2-BD59-A6C34878D82A}">
                    <a16:rowId xmlns:a16="http://schemas.microsoft.com/office/drawing/2014/main" val="3095502325"/>
                  </a:ext>
                </a:extLst>
              </a:tr>
              <a:tr h="554595">
                <a:tc>
                  <a:txBody>
                    <a:bodyPr/>
                    <a:lstStyle/>
                    <a:p>
                      <a:pPr algn="ctr"/>
                      <a:r>
                        <a:rPr lang="en-US" sz="2400" b="1" dirty="0"/>
                        <a:t>12:00 pm – 12:45 pm</a:t>
                      </a:r>
                    </a:p>
                  </a:txBody>
                  <a:tcPr/>
                </a:tc>
                <a:tc>
                  <a:txBody>
                    <a:bodyPr/>
                    <a:lstStyle/>
                    <a:p>
                      <a:r>
                        <a:rPr lang="en-US" sz="2400" b="1" dirty="0"/>
                        <a:t>Lunch/New Partner cont.</a:t>
                      </a:r>
                    </a:p>
                  </a:txBody>
                  <a:tcPr/>
                </a:tc>
                <a:extLst>
                  <a:ext uri="{0D108BD9-81ED-4DB2-BD59-A6C34878D82A}">
                    <a16:rowId xmlns:a16="http://schemas.microsoft.com/office/drawing/2014/main" val="4276520543"/>
                  </a:ext>
                </a:extLst>
              </a:tr>
              <a:tr h="848353">
                <a:tc>
                  <a:txBody>
                    <a:bodyPr/>
                    <a:lstStyle/>
                    <a:p>
                      <a:pPr algn="ctr"/>
                      <a:r>
                        <a:rPr lang="en-US" sz="2400" b="1" dirty="0"/>
                        <a:t>12:45 pm – 3:00 pm</a:t>
                      </a:r>
                    </a:p>
                  </a:txBody>
                  <a:tcPr/>
                </a:tc>
                <a:tc>
                  <a:txBody>
                    <a:bodyPr/>
                    <a:lstStyle/>
                    <a:p>
                      <a:r>
                        <a:rPr lang="en-US" sz="2400" b="1" dirty="0"/>
                        <a:t>All with liaison for Professional Development</a:t>
                      </a:r>
                    </a:p>
                  </a:txBody>
                  <a:tcPr/>
                </a:tc>
                <a:extLst>
                  <a:ext uri="{0D108BD9-81ED-4DB2-BD59-A6C34878D82A}">
                    <a16:rowId xmlns:a16="http://schemas.microsoft.com/office/drawing/2014/main" val="2552244368"/>
                  </a:ext>
                </a:extLst>
              </a:tr>
            </a:tbl>
          </a:graphicData>
        </a:graphic>
      </p:graphicFrame>
      <p:sp>
        <p:nvSpPr>
          <p:cNvPr id="3" name="Title 2">
            <a:extLst>
              <a:ext uri="{FF2B5EF4-FFF2-40B4-BE49-F238E27FC236}">
                <a16:creationId xmlns:a16="http://schemas.microsoft.com/office/drawing/2014/main" id="{DFE6BF91-B9A8-99F6-F9CA-E1DA16427542}"/>
              </a:ext>
            </a:extLst>
          </p:cNvPr>
          <p:cNvSpPr>
            <a:spLocks noGrp="1"/>
          </p:cNvSpPr>
          <p:nvPr>
            <p:ph type="title"/>
          </p:nvPr>
        </p:nvSpPr>
        <p:spPr>
          <a:xfrm>
            <a:off x="534170" y="307042"/>
            <a:ext cx="11123659" cy="506699"/>
          </a:xfrm>
        </p:spPr>
        <p:txBody>
          <a:bodyPr/>
          <a:lstStyle/>
          <a:p>
            <a:r>
              <a:rPr lang="en-US" dirty="0"/>
              <a:t>Agenda for the day</a:t>
            </a:r>
          </a:p>
        </p:txBody>
      </p:sp>
    </p:spTree>
    <p:extLst>
      <p:ext uri="{BB962C8B-B14F-4D97-AF65-F5344CB8AC3E}">
        <p14:creationId xmlns:p14="http://schemas.microsoft.com/office/powerpoint/2010/main" val="4196899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3F59054-3394-4D87-8BD0-A28DCD47F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0B967A9-63F1-44E6-5F9B-225E8C540C19}"/>
              </a:ext>
            </a:extLst>
          </p:cNvPr>
          <p:cNvPicPr>
            <a:picLocks noChangeAspect="1"/>
          </p:cNvPicPr>
          <p:nvPr/>
        </p:nvPicPr>
        <p:blipFill>
          <a:blip r:embed="rId3">
            <a:extLst>
              <a:ext uri="{28A0092B-C50C-407E-A947-70E740481C1C}">
                <a14:useLocalDpi xmlns:a14="http://schemas.microsoft.com/office/drawing/2010/main" val="0"/>
              </a:ext>
            </a:extLst>
          </a:blip>
          <a:srcRect l="49463" t="-205" r="3769" b="205"/>
          <a:stretch/>
        </p:blipFill>
        <p:spPr>
          <a:xfrm>
            <a:off x="7386225" y="-27428"/>
            <a:ext cx="4810347" cy="6885427"/>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11" name="Picture 10">
            <a:extLst>
              <a:ext uri="{FF2B5EF4-FFF2-40B4-BE49-F238E27FC236}">
                <a16:creationId xmlns:a16="http://schemas.microsoft.com/office/drawing/2014/main" id="{C8C5CAFE-19D7-EEF4-3AE6-71185AA813B8}"/>
              </a:ext>
            </a:extLst>
          </p:cNvPr>
          <p:cNvPicPr>
            <a:picLocks noChangeAspect="1"/>
          </p:cNvPicPr>
          <p:nvPr/>
        </p:nvPicPr>
        <p:blipFill>
          <a:blip r:embed="rId4">
            <a:extLst>
              <a:ext uri="{28A0092B-C50C-407E-A947-70E740481C1C}">
                <a14:useLocalDpi xmlns:a14="http://schemas.microsoft.com/office/drawing/2010/main" val="0"/>
              </a:ext>
            </a:extLst>
          </a:blip>
          <a:srcRect l="1199" r="1199"/>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5" name="Picture 4" descr="A person pointing at a whiteboard&#10;&#10;Description automatically generated">
            <a:extLst>
              <a:ext uri="{FF2B5EF4-FFF2-40B4-BE49-F238E27FC236}">
                <a16:creationId xmlns:a16="http://schemas.microsoft.com/office/drawing/2014/main" id="{0430BEEB-691D-3A47-496F-4D21947FD7A3}"/>
              </a:ext>
            </a:extLst>
          </p:cNvPr>
          <p:cNvPicPr>
            <a:picLocks noChangeAspect="1"/>
          </p:cNvPicPr>
          <p:nvPr/>
        </p:nvPicPr>
        <p:blipFill>
          <a:blip r:embed="rId5">
            <a:extLst>
              <a:ext uri="{28A0092B-C50C-407E-A947-70E740481C1C}">
                <a14:useLocalDpi xmlns:a14="http://schemas.microsoft.com/office/drawing/2010/main" val="0"/>
              </a:ext>
            </a:extLst>
          </a:blip>
          <a:srcRect r="3346"/>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18" name="Freeform: Shape 17">
            <a:extLst>
              <a:ext uri="{FF2B5EF4-FFF2-40B4-BE49-F238E27FC236}">
                <a16:creationId xmlns:a16="http://schemas.microsoft.com/office/drawing/2014/main" id="{2FE0ABA9-CAF1-4816-837D-5F28AAA08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 name="Freeform: Shape 19">
            <a:extLst>
              <a:ext uri="{FF2B5EF4-FFF2-40B4-BE49-F238E27FC236}">
                <a16:creationId xmlns:a16="http://schemas.microsoft.com/office/drawing/2014/main" id="{BC8B9C14-70F0-4F42-85FF-0DD3D5A58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8">
            <a:extLst>
              <a:ext uri="{FF2B5EF4-FFF2-40B4-BE49-F238E27FC236}">
                <a16:creationId xmlns:a16="http://schemas.microsoft.com/office/drawing/2014/main" id="{3F8AABB6-C979-17BF-9F34-D4E328DF4E7F}"/>
              </a:ext>
            </a:extLst>
          </p:cNvPr>
          <p:cNvSpPr>
            <a:spLocks noGrp="1"/>
          </p:cNvSpPr>
          <p:nvPr>
            <p:ph type="title"/>
          </p:nvPr>
        </p:nvSpPr>
        <p:spPr>
          <a:xfrm>
            <a:off x="448056" y="685800"/>
            <a:ext cx="2807208" cy="1325563"/>
          </a:xfrm>
        </p:spPr>
        <p:txBody>
          <a:bodyPr vert="horz" lIns="91440" tIns="45720" rIns="91440" bIns="45720" rtlCol="0" anchor="ctr">
            <a:normAutofit fontScale="90000"/>
          </a:bodyPr>
          <a:lstStyle/>
          <a:p>
            <a:r>
              <a:rPr lang="en-US" sz="4800" kern="1200" dirty="0">
                <a:solidFill>
                  <a:schemeClr val="tx1"/>
                </a:solidFill>
                <a:latin typeface="+mj-lt"/>
                <a:ea typeface="+mj-ea"/>
                <a:cs typeface="+mj-cs"/>
              </a:rPr>
              <a:t>Now you teach</a:t>
            </a:r>
            <a:br>
              <a:rPr lang="en-US" sz="2800" kern="1200" dirty="0">
                <a:solidFill>
                  <a:schemeClr val="tx1"/>
                </a:solidFill>
                <a:latin typeface="+mj-lt"/>
                <a:ea typeface="+mj-ea"/>
                <a:cs typeface="+mj-cs"/>
              </a:rPr>
            </a:br>
            <a:endParaRPr lang="en-US" sz="2800" kern="1200" dirty="0">
              <a:solidFill>
                <a:schemeClr val="tx1"/>
              </a:solidFill>
              <a:latin typeface="+mj-lt"/>
              <a:ea typeface="+mj-ea"/>
              <a:cs typeface="+mj-cs"/>
            </a:endParaRPr>
          </a:p>
        </p:txBody>
      </p:sp>
      <p:sp>
        <p:nvSpPr>
          <p:cNvPr id="22" name="Rectangle 21">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5DE77A02-6DB3-95C4-82DE-1D549E91E2D2}"/>
              </a:ext>
            </a:extLst>
          </p:cNvPr>
          <p:cNvSpPr txBox="1"/>
          <p:nvPr/>
        </p:nvSpPr>
        <p:spPr>
          <a:xfrm>
            <a:off x="448056" y="2258568"/>
            <a:ext cx="2807208" cy="3922776"/>
          </a:xfrm>
          <a:prstGeom prst="rect">
            <a:avLst/>
          </a:prstGeom>
        </p:spPr>
        <p:txBody>
          <a:bodyPr vert="horz" lIns="91440" tIns="45720" rIns="91440" bIns="45720" rtlCol="0">
            <a:normAutofit fontScale="92500" lnSpcReduction="20000"/>
          </a:bodyPr>
          <a:lstStyle/>
          <a:p>
            <a:pPr marL="285750" indent="-228600">
              <a:lnSpc>
                <a:spcPct val="150000"/>
              </a:lnSpc>
              <a:spcAft>
                <a:spcPts val="600"/>
              </a:spcAft>
              <a:buFont typeface="Arial" panose="020B0604020202020204" pitchFamily="34" charset="0"/>
              <a:buChar char="•"/>
            </a:pPr>
            <a:r>
              <a:rPr lang="en-US" sz="1700" dirty="0"/>
              <a:t>Students are seated in class</a:t>
            </a:r>
          </a:p>
          <a:p>
            <a:pPr marL="285750" indent="-228600">
              <a:lnSpc>
                <a:spcPct val="150000"/>
              </a:lnSpc>
              <a:spcAft>
                <a:spcPts val="600"/>
              </a:spcAft>
              <a:buFont typeface="Arial" panose="020B0604020202020204" pitchFamily="34" charset="0"/>
              <a:buChar char="•"/>
            </a:pPr>
            <a:r>
              <a:rPr lang="en-US" sz="1700" dirty="0"/>
              <a:t>You’re explaining </a:t>
            </a:r>
            <a:r>
              <a:rPr lang="en-US" sz="1700" dirty="0" err="1"/>
              <a:t>CiHS</a:t>
            </a:r>
            <a:r>
              <a:rPr lang="en-US" sz="1700" dirty="0"/>
              <a:t> &amp; benefits.</a:t>
            </a:r>
          </a:p>
          <a:p>
            <a:pPr marL="285750" indent="-228600">
              <a:lnSpc>
                <a:spcPct val="150000"/>
              </a:lnSpc>
              <a:spcAft>
                <a:spcPts val="600"/>
              </a:spcAft>
              <a:buFont typeface="Arial" panose="020B0604020202020204" pitchFamily="34" charset="0"/>
              <a:buChar char="•"/>
            </a:pPr>
            <a:r>
              <a:rPr lang="en-US" sz="1700" dirty="0"/>
              <a:t>Students decide if they want to enroll in college class or just earn HS credit. </a:t>
            </a:r>
          </a:p>
          <a:p>
            <a:pPr marL="285750" indent="-228600">
              <a:lnSpc>
                <a:spcPct val="150000"/>
              </a:lnSpc>
              <a:spcAft>
                <a:spcPts val="600"/>
              </a:spcAft>
              <a:buFont typeface="Arial" panose="020B0604020202020204" pitchFamily="34" charset="0"/>
              <a:buChar char="•"/>
            </a:pPr>
            <a:r>
              <a:rPr lang="en-US" sz="1700" dirty="0"/>
              <a:t>Liaison will schedule visit/observation</a:t>
            </a:r>
            <a:br>
              <a:rPr lang="en-US" sz="1700" dirty="0"/>
            </a:br>
            <a:endParaRPr lang="en-US" sz="1700" dirty="0"/>
          </a:p>
        </p:txBody>
      </p:sp>
    </p:spTree>
    <p:extLst>
      <p:ext uri="{BB962C8B-B14F-4D97-AF65-F5344CB8AC3E}">
        <p14:creationId xmlns:p14="http://schemas.microsoft.com/office/powerpoint/2010/main" val="2647785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C541B88-1AE9-40C3-AFD5-967787C19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9059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6079EAEE-C24E-87F4-914A-C4DE2ADAE079}"/>
              </a:ext>
            </a:extLst>
          </p:cNvPr>
          <p:cNvSpPr>
            <a:spLocks noGrp="1"/>
          </p:cNvSpPr>
          <p:nvPr>
            <p:ph type="title"/>
          </p:nvPr>
        </p:nvSpPr>
        <p:spPr>
          <a:xfrm>
            <a:off x="406261" y="1195697"/>
            <a:ext cx="4634774" cy="4238118"/>
          </a:xfrm>
        </p:spPr>
        <p:txBody>
          <a:bodyPr vert="horz" lIns="91440" tIns="45720" rIns="91440" bIns="45720" rtlCol="0" anchor="ctr">
            <a:normAutofit/>
          </a:bodyPr>
          <a:lstStyle/>
          <a:p>
            <a:r>
              <a:rPr lang="en-US" sz="4400" kern="1200" dirty="0">
                <a:solidFill>
                  <a:schemeClr val="bg1"/>
                </a:solidFill>
                <a:latin typeface="+mj-lt"/>
                <a:ea typeface="+mj-ea"/>
                <a:cs typeface="+mj-cs"/>
              </a:rPr>
              <a:t>Student Benefits from CWU </a:t>
            </a:r>
            <a:r>
              <a:rPr lang="en-US" sz="4400" kern="1200" dirty="0" err="1">
                <a:solidFill>
                  <a:schemeClr val="bg1"/>
                </a:solidFill>
                <a:latin typeface="+mj-lt"/>
                <a:ea typeface="+mj-ea"/>
                <a:cs typeface="+mj-cs"/>
              </a:rPr>
              <a:t>CiHS</a:t>
            </a:r>
            <a:endParaRPr lang="en-US" sz="4400" kern="1200" dirty="0">
              <a:solidFill>
                <a:schemeClr val="bg1"/>
              </a:solidFill>
              <a:latin typeface="+mj-lt"/>
              <a:ea typeface="+mj-ea"/>
              <a:cs typeface="+mj-cs"/>
            </a:endParaRPr>
          </a:p>
        </p:txBody>
      </p:sp>
      <p:grpSp>
        <p:nvGrpSpPr>
          <p:cNvPr id="13" name="Graphic 38">
            <a:extLst>
              <a:ext uri="{FF2B5EF4-FFF2-40B4-BE49-F238E27FC236}">
                <a16:creationId xmlns:a16="http://schemas.microsoft.com/office/drawing/2014/main" id="{7CF625D3-71A3-4F30-A096-8EF334E959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2912"/>
            <a:ext cx="1910252" cy="709660"/>
            <a:chOff x="2267504" y="2540250"/>
            <a:chExt cx="1990951" cy="739640"/>
          </a:xfrm>
          <a:solidFill>
            <a:schemeClr val="bg1"/>
          </a:solidFill>
        </p:grpSpPr>
        <p:sp>
          <p:nvSpPr>
            <p:cNvPr id="14" name="Freeform: Shape 13">
              <a:extLst>
                <a:ext uri="{FF2B5EF4-FFF2-40B4-BE49-F238E27FC236}">
                  <a16:creationId xmlns:a16="http://schemas.microsoft.com/office/drawing/2014/main" id="{C6754E2F-F56E-4BA3-99DD-8EBF110E3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24A69059-7C49-49C6-B071-F2A9B558E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17" name="Oval 16">
            <a:extLst>
              <a:ext uri="{FF2B5EF4-FFF2-40B4-BE49-F238E27FC236}">
                <a16:creationId xmlns:a16="http://schemas.microsoft.com/office/drawing/2014/main" id="{89D16701-DA76-4F72-BB63-E2C3FFBDF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8">
            <a:extLst>
              <a:ext uri="{FF2B5EF4-FFF2-40B4-BE49-F238E27FC236}">
                <a16:creationId xmlns:a16="http://schemas.microsoft.com/office/drawing/2014/main" id="{1CC28BE1-9DC6-43FE-9582-39F091098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1" name="Graphic 4">
            <a:extLst>
              <a:ext uri="{FF2B5EF4-FFF2-40B4-BE49-F238E27FC236}">
                <a16:creationId xmlns:a16="http://schemas.microsoft.com/office/drawing/2014/main" id="{AF9AF3F3-CE0C-4125-BDD7-346487FA0B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09667" y="5539935"/>
            <a:ext cx="975169" cy="975171"/>
            <a:chOff x="5829300" y="3162300"/>
            <a:chExt cx="532256" cy="532257"/>
          </a:xfrm>
          <a:solidFill>
            <a:schemeClr val="bg1"/>
          </a:solidFill>
        </p:grpSpPr>
        <p:sp>
          <p:nvSpPr>
            <p:cNvPr id="22" name="Freeform: Shape 21">
              <a:extLst>
                <a:ext uri="{FF2B5EF4-FFF2-40B4-BE49-F238E27FC236}">
                  <a16:creationId xmlns:a16="http://schemas.microsoft.com/office/drawing/2014/main" id="{B31DFBFA-CF4D-4940-9086-26F83E5C6B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7854033-BD20-4C77-8C5B-048F4B3BD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BC93AA74-BEB3-444F-835B-7AA6ECE61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00DF1C9-6952-4704-B8B3-95406E18E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B34783FD-297C-40D2-964B-DBAE4DE28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E621623-0357-4FD5-A1AC-400501025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24F346E-10A0-458F-A9CA-8C0079472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7937A2F7-01A9-47F3-BED6-B61D99840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5B44DAF8-5073-441A-82E1-180385D35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52B0413D-0E36-4A90-8E6A-9EDC676A6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6059ECF-0D50-48AD-B67A-645EC29D3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B394906F-6BF2-447E-9886-F12708E128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45EB96B-215A-4EBF-A594-2B08222339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sp>
        <p:nvSpPr>
          <p:cNvPr id="16" name="TextBox 15">
            <a:extLst>
              <a:ext uri="{FF2B5EF4-FFF2-40B4-BE49-F238E27FC236}">
                <a16:creationId xmlns:a16="http://schemas.microsoft.com/office/drawing/2014/main" id="{85782F84-085B-7AD4-4A8E-02D1400342A0}"/>
              </a:ext>
            </a:extLst>
          </p:cNvPr>
          <p:cNvSpPr txBox="1"/>
          <p:nvPr/>
        </p:nvSpPr>
        <p:spPr>
          <a:xfrm>
            <a:off x="5674880" y="5554244"/>
            <a:ext cx="738446" cy="369332"/>
          </a:xfrm>
          <a:prstGeom prst="rect">
            <a:avLst/>
          </a:prstGeom>
          <a:noFill/>
        </p:spPr>
        <p:txBody>
          <a:bodyPr wrap="square" rtlCol="0">
            <a:spAutoFit/>
          </a:bodyPr>
          <a:lstStyle/>
          <a:p>
            <a:r>
              <a:rPr lang="en-US" dirty="0">
                <a:solidFill>
                  <a:srgbClr val="A30F32"/>
                </a:solidFill>
              </a:rPr>
              <a:t> </a:t>
            </a:r>
          </a:p>
        </p:txBody>
      </p:sp>
      <p:pic>
        <p:nvPicPr>
          <p:cNvPr id="10" name="Picture 9" descr="A screenshot of a cell phone&#10;&#10;AI-generated content may be incorrect.">
            <a:extLst>
              <a:ext uri="{FF2B5EF4-FFF2-40B4-BE49-F238E27FC236}">
                <a16:creationId xmlns:a16="http://schemas.microsoft.com/office/drawing/2014/main" id="{19139B15-41C3-E927-FF8B-FDC4CBD67EF1}"/>
              </a:ext>
            </a:extLst>
          </p:cNvPr>
          <p:cNvPicPr>
            <a:picLocks noChangeAspect="1"/>
          </p:cNvPicPr>
          <p:nvPr/>
        </p:nvPicPr>
        <p:blipFill>
          <a:blip r:embed="rId3">
            <a:extLst>
              <a:ext uri="{28A0092B-C50C-407E-A947-70E740481C1C}">
                <a14:useLocalDpi xmlns:a14="http://schemas.microsoft.com/office/drawing/2010/main" val="0"/>
              </a:ext>
            </a:extLst>
          </a:blip>
          <a:srcRect l="7473" t="720" r="6797" b="16362"/>
          <a:stretch/>
        </p:blipFill>
        <p:spPr>
          <a:xfrm>
            <a:off x="5178199" y="202912"/>
            <a:ext cx="6233012" cy="6448409"/>
          </a:xfrm>
          <a:prstGeom prst="rect">
            <a:avLst/>
          </a:prstGeom>
        </p:spPr>
      </p:pic>
    </p:spTree>
    <p:extLst>
      <p:ext uri="{BB962C8B-B14F-4D97-AF65-F5344CB8AC3E}">
        <p14:creationId xmlns:p14="http://schemas.microsoft.com/office/powerpoint/2010/main" val="41039651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1">
            <a:extLst>
              <a:ext uri="{FF2B5EF4-FFF2-40B4-BE49-F238E27FC236}">
                <a16:creationId xmlns:a16="http://schemas.microsoft.com/office/drawing/2014/main" id="{567B4C94-7C89-D963-C55B-182F4D54DCC3}"/>
              </a:ext>
            </a:extLst>
          </p:cNvPr>
          <p:cNvGraphicFramePr>
            <a:graphicFrameLocks noGrp="1"/>
          </p:cNvGraphicFramePr>
          <p:nvPr>
            <p:ph sz="half" idx="1"/>
            <p:extLst>
              <p:ext uri="{D42A27DB-BD31-4B8C-83A1-F6EECF244321}">
                <p14:modId xmlns:p14="http://schemas.microsoft.com/office/powerpoint/2010/main" val="2517261731"/>
              </p:ext>
            </p:extLst>
          </p:nvPr>
        </p:nvGraphicFramePr>
        <p:xfrm>
          <a:off x="585739" y="1403397"/>
          <a:ext cx="8082271" cy="2473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D6F4A668-889A-D794-0A05-A5679457C78E}"/>
              </a:ext>
            </a:extLst>
          </p:cNvPr>
          <p:cNvSpPr>
            <a:spLocks noGrp="1"/>
          </p:cNvSpPr>
          <p:nvPr>
            <p:ph type="title"/>
          </p:nvPr>
        </p:nvSpPr>
        <p:spPr/>
        <p:txBody>
          <a:bodyPr/>
          <a:lstStyle/>
          <a:p>
            <a:r>
              <a:rPr lang="en-US" dirty="0"/>
              <a:t>Academic Support from CWU for Students </a:t>
            </a:r>
          </a:p>
        </p:txBody>
      </p:sp>
      <p:pic>
        <p:nvPicPr>
          <p:cNvPr id="7" name="Picture 6" descr="A person holding a sign&#10;&#10;Description automatically generated with medium confidence">
            <a:extLst>
              <a:ext uri="{FF2B5EF4-FFF2-40B4-BE49-F238E27FC236}">
                <a16:creationId xmlns:a16="http://schemas.microsoft.com/office/drawing/2014/main" id="{0D10A2DF-7AC3-4624-30A8-3E3088FC11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06805" y="1884449"/>
            <a:ext cx="2890484" cy="1335675"/>
          </a:xfrm>
          <a:prstGeom prst="rect">
            <a:avLst/>
          </a:prstGeom>
          <a:ln w="38100">
            <a:solidFill>
              <a:srgbClr val="A30F32"/>
            </a:solidFill>
          </a:ln>
        </p:spPr>
      </p:pic>
      <p:sp>
        <p:nvSpPr>
          <p:cNvPr id="4" name="TextBox 3">
            <a:extLst>
              <a:ext uri="{FF2B5EF4-FFF2-40B4-BE49-F238E27FC236}">
                <a16:creationId xmlns:a16="http://schemas.microsoft.com/office/drawing/2014/main" id="{81C93598-7A1D-3B90-0DEA-F747B56E7D34}"/>
              </a:ext>
            </a:extLst>
          </p:cNvPr>
          <p:cNvSpPr txBox="1"/>
          <p:nvPr/>
        </p:nvSpPr>
        <p:spPr>
          <a:xfrm>
            <a:off x="9006805" y="3877117"/>
            <a:ext cx="2599456" cy="1323439"/>
          </a:xfrm>
          <a:prstGeom prst="rect">
            <a:avLst/>
          </a:prstGeom>
          <a:noFill/>
        </p:spPr>
        <p:txBody>
          <a:bodyPr wrap="square" rtlCol="0">
            <a:spAutoFit/>
          </a:bodyPr>
          <a:lstStyle/>
          <a:p>
            <a:r>
              <a:rPr lang="en-US" sz="2000" dirty="0"/>
              <a:t>A complete list of CWU resources and contact info can be found </a:t>
            </a:r>
            <a:r>
              <a:rPr lang="en-US" sz="2000" dirty="0" err="1"/>
              <a:t>pg</a:t>
            </a:r>
            <a:r>
              <a:rPr lang="en-US" sz="2000" dirty="0"/>
              <a:t> 22</a:t>
            </a:r>
          </a:p>
        </p:txBody>
      </p:sp>
      <p:pic>
        <p:nvPicPr>
          <p:cNvPr id="5" name="Picture 4" descr="A poster for a tutoring or mentoring program&#10;&#10;AI-generated content may be incorrect.">
            <a:extLst>
              <a:ext uri="{FF2B5EF4-FFF2-40B4-BE49-F238E27FC236}">
                <a16:creationId xmlns:a16="http://schemas.microsoft.com/office/drawing/2014/main" id="{FAE603C3-3AA2-55D1-EDE9-FDE323110A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6945" y="3409532"/>
            <a:ext cx="2784354" cy="3270558"/>
          </a:xfrm>
          <a:prstGeom prst="rect">
            <a:avLst/>
          </a:prstGeom>
        </p:spPr>
      </p:pic>
      <p:pic>
        <p:nvPicPr>
          <p:cNvPr id="11" name="Picture 10" descr="A flyer with qr code&#10;&#10;AI-generated content may be incorrect.">
            <a:extLst>
              <a:ext uri="{FF2B5EF4-FFF2-40B4-BE49-F238E27FC236}">
                <a16:creationId xmlns:a16="http://schemas.microsoft.com/office/drawing/2014/main" id="{B7DC5EC9-061F-1800-6D08-669A3CC8D8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17786" y="3409531"/>
            <a:ext cx="2632047" cy="3280522"/>
          </a:xfrm>
          <a:prstGeom prst="rect">
            <a:avLst/>
          </a:prstGeom>
        </p:spPr>
      </p:pic>
      <p:pic>
        <p:nvPicPr>
          <p:cNvPr id="6" name="Picture 5" descr="A flyer with a qr code&#10;&#10;AI-generated content may be incorrect.">
            <a:extLst>
              <a:ext uri="{FF2B5EF4-FFF2-40B4-BE49-F238E27FC236}">
                <a16:creationId xmlns:a16="http://schemas.microsoft.com/office/drawing/2014/main" id="{9432DC31-E8A2-E32F-C110-AD10F665ED1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61181" y="3398803"/>
            <a:ext cx="2599456" cy="3340042"/>
          </a:xfrm>
          <a:prstGeom prst="rect">
            <a:avLst/>
          </a:prstGeom>
        </p:spPr>
      </p:pic>
    </p:spTree>
    <p:extLst>
      <p:ext uri="{BB962C8B-B14F-4D97-AF65-F5344CB8AC3E}">
        <p14:creationId xmlns:p14="http://schemas.microsoft.com/office/powerpoint/2010/main" val="10250322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EE95549-93C6-9178-0D4B-83D7CF3F4A4E}"/>
              </a:ext>
            </a:extLst>
          </p:cNvPr>
          <p:cNvSpPr>
            <a:spLocks noGrp="1"/>
          </p:cNvSpPr>
          <p:nvPr>
            <p:ph sz="half" idx="1"/>
          </p:nvPr>
        </p:nvSpPr>
        <p:spPr/>
        <p:txBody>
          <a:bodyPr>
            <a:normAutofit fontScale="92500" lnSpcReduction="10000"/>
          </a:bodyPr>
          <a:lstStyle/>
          <a:p>
            <a:pPr marL="0" indent="0">
              <a:buNone/>
            </a:pPr>
            <a:r>
              <a:rPr lang="en-US" sz="3500" dirty="0"/>
              <a:t>During the open registration period: </a:t>
            </a:r>
          </a:p>
          <a:p>
            <a:pPr lvl="1"/>
            <a:r>
              <a:rPr lang="en-US" sz="3000" dirty="0"/>
              <a:t>Students register at </a:t>
            </a:r>
            <a:r>
              <a:rPr lang="en-US" sz="3000" b="1" dirty="0"/>
              <a:t>cihs.cwu.edu</a:t>
            </a:r>
          </a:p>
          <a:p>
            <a:pPr lvl="1"/>
            <a:r>
              <a:rPr lang="en-US" sz="3000" dirty="0"/>
              <a:t>Consider having students apply in class</a:t>
            </a:r>
          </a:p>
          <a:p>
            <a:pPr lvl="1"/>
            <a:r>
              <a:rPr lang="en-US" sz="3000" dirty="0"/>
              <a:t>Monitor your live/active </a:t>
            </a:r>
            <a:r>
              <a:rPr lang="en-US" sz="3000" b="1" dirty="0"/>
              <a:t>cihs.cwu.edu </a:t>
            </a:r>
            <a:r>
              <a:rPr lang="en-US" sz="3000" dirty="0"/>
              <a:t>roster</a:t>
            </a:r>
          </a:p>
          <a:p>
            <a:pPr lvl="1"/>
            <a:r>
              <a:rPr lang="en-US" sz="3000" dirty="0"/>
              <a:t>Send reminders about firm deadlines and required parent consent</a:t>
            </a:r>
          </a:p>
          <a:p>
            <a:endParaRPr lang="en-US" dirty="0"/>
          </a:p>
        </p:txBody>
      </p:sp>
      <p:sp>
        <p:nvSpPr>
          <p:cNvPr id="5" name="Title 4">
            <a:extLst>
              <a:ext uri="{FF2B5EF4-FFF2-40B4-BE49-F238E27FC236}">
                <a16:creationId xmlns:a16="http://schemas.microsoft.com/office/drawing/2014/main" id="{41CEACA2-582E-2A62-56BE-868C36408A58}"/>
              </a:ext>
            </a:extLst>
          </p:cNvPr>
          <p:cNvSpPr>
            <a:spLocks noGrp="1"/>
          </p:cNvSpPr>
          <p:nvPr>
            <p:ph type="title"/>
          </p:nvPr>
        </p:nvSpPr>
        <p:spPr/>
        <p:txBody>
          <a:bodyPr/>
          <a:lstStyle/>
          <a:p>
            <a:r>
              <a:rPr lang="en-US" dirty="0"/>
              <a:t>Registration Process</a:t>
            </a:r>
          </a:p>
        </p:txBody>
      </p:sp>
      <p:pic>
        <p:nvPicPr>
          <p:cNvPr id="13" name="Picture 12" descr="A white rectangular object with black text&#10;&#10;Description automatically generated">
            <a:extLst>
              <a:ext uri="{FF2B5EF4-FFF2-40B4-BE49-F238E27FC236}">
                <a16:creationId xmlns:a16="http://schemas.microsoft.com/office/drawing/2014/main" id="{636E9E84-FA3B-D705-E859-879CF1A34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0605" y="1085850"/>
            <a:ext cx="5210175" cy="4686300"/>
          </a:xfrm>
          <a:prstGeom prst="rect">
            <a:avLst/>
          </a:prstGeom>
          <a:ln w="76200">
            <a:solidFill>
              <a:srgbClr val="A30F32"/>
            </a:solidFill>
          </a:ln>
        </p:spPr>
      </p:pic>
    </p:spTree>
    <p:extLst>
      <p:ext uri="{BB962C8B-B14F-4D97-AF65-F5344CB8AC3E}">
        <p14:creationId xmlns:p14="http://schemas.microsoft.com/office/powerpoint/2010/main" val="12750650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89B6E4-D37E-E9B6-214D-186971021CFA}"/>
              </a:ext>
            </a:extLst>
          </p:cNvPr>
          <p:cNvSpPr>
            <a:spLocks noGrp="1"/>
          </p:cNvSpPr>
          <p:nvPr>
            <p:ph sz="half" idx="1"/>
          </p:nvPr>
        </p:nvSpPr>
        <p:spPr>
          <a:xfrm>
            <a:off x="415420" y="1425395"/>
            <a:ext cx="11464297" cy="4554782"/>
          </a:xfrm>
        </p:spPr>
        <p:txBody>
          <a:bodyPr>
            <a:normAutofit fontScale="85000" lnSpcReduction="10000"/>
          </a:bodyPr>
          <a:lstStyle/>
          <a:p>
            <a:pPr marL="0" indent="0">
              <a:buNone/>
            </a:pPr>
            <a:endParaRPr lang="en-US" sz="3200" b="1" dirty="0"/>
          </a:p>
          <a:p>
            <a:pPr marL="0" indent="0">
              <a:buNone/>
            </a:pPr>
            <a:r>
              <a:rPr lang="en-US" sz="3200" b="1" dirty="0"/>
              <a:t>Students Should…</a:t>
            </a:r>
          </a:p>
          <a:p>
            <a:pPr>
              <a:lnSpc>
                <a:spcPct val="100000"/>
              </a:lnSpc>
            </a:pPr>
            <a:r>
              <a:rPr lang="en-US" sz="3200" dirty="0"/>
              <a:t>use a personal email address, not a school email. </a:t>
            </a:r>
          </a:p>
          <a:p>
            <a:pPr>
              <a:lnSpc>
                <a:spcPct val="100000"/>
              </a:lnSpc>
            </a:pPr>
            <a:endParaRPr lang="en-US" sz="3200" dirty="0"/>
          </a:p>
          <a:p>
            <a:pPr>
              <a:lnSpc>
                <a:spcPct val="100000"/>
              </a:lnSpc>
            </a:pPr>
            <a:r>
              <a:rPr lang="en-US" sz="3200" dirty="0"/>
              <a:t>For best user experience, students should register for classes on a large device like laptop or PC. </a:t>
            </a:r>
          </a:p>
          <a:p>
            <a:pPr>
              <a:lnSpc>
                <a:spcPct val="100000"/>
              </a:lnSpc>
            </a:pPr>
            <a:endParaRPr lang="en-US" sz="3200" dirty="0"/>
          </a:p>
          <a:p>
            <a:pPr>
              <a:lnSpc>
                <a:spcPct val="100000"/>
              </a:lnSpc>
            </a:pPr>
            <a:r>
              <a:rPr lang="en-US" sz="3200" dirty="0"/>
              <a:t>Double Check their application and write down any log-in information (email and password) for later. </a:t>
            </a:r>
            <a:r>
              <a:rPr lang="en-US" sz="3000" dirty="0"/>
              <a:t>Students are creating a government record treat it like a credit card or bank application. </a:t>
            </a:r>
          </a:p>
          <a:p>
            <a:endParaRPr lang="en-US" sz="3200" dirty="0"/>
          </a:p>
          <a:p>
            <a:endParaRPr lang="en-US" dirty="0"/>
          </a:p>
        </p:txBody>
      </p:sp>
      <p:sp>
        <p:nvSpPr>
          <p:cNvPr id="3" name="Title 2">
            <a:extLst>
              <a:ext uri="{FF2B5EF4-FFF2-40B4-BE49-F238E27FC236}">
                <a16:creationId xmlns:a16="http://schemas.microsoft.com/office/drawing/2014/main" id="{F59C9413-7BD3-2AD4-4A31-740FE37A66A6}"/>
              </a:ext>
            </a:extLst>
          </p:cNvPr>
          <p:cNvSpPr>
            <a:spLocks noGrp="1"/>
          </p:cNvSpPr>
          <p:nvPr>
            <p:ph type="title"/>
          </p:nvPr>
        </p:nvSpPr>
        <p:spPr/>
        <p:txBody>
          <a:bodyPr/>
          <a:lstStyle/>
          <a:p>
            <a:r>
              <a:rPr lang="en-US" dirty="0"/>
              <a:t>Registration Tips for Students (1)</a:t>
            </a:r>
          </a:p>
        </p:txBody>
      </p:sp>
    </p:spTree>
    <p:extLst>
      <p:ext uri="{BB962C8B-B14F-4D97-AF65-F5344CB8AC3E}">
        <p14:creationId xmlns:p14="http://schemas.microsoft.com/office/powerpoint/2010/main" val="39335637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975C37-B465-E7C6-14A0-0708412423FD}"/>
              </a:ext>
            </a:extLst>
          </p:cNvPr>
          <p:cNvSpPr>
            <a:spLocks noGrp="1"/>
          </p:cNvSpPr>
          <p:nvPr>
            <p:ph sz="half" idx="1"/>
          </p:nvPr>
        </p:nvSpPr>
        <p:spPr/>
        <p:txBody>
          <a:bodyPr>
            <a:normAutofit fontScale="85000" lnSpcReduction="20000"/>
          </a:bodyPr>
          <a:lstStyle/>
          <a:p>
            <a:pPr marL="0" indent="0">
              <a:buNone/>
            </a:pPr>
            <a:r>
              <a:rPr lang="en-US" sz="3600" b="1" dirty="0"/>
              <a:t>Students Need:</a:t>
            </a:r>
          </a:p>
          <a:p>
            <a:r>
              <a:rPr lang="en-US" sz="3200" dirty="0"/>
              <a:t>To know their parent/guardian’s active and accurate email address</a:t>
            </a:r>
          </a:p>
          <a:p>
            <a:endParaRPr lang="en-US" sz="3200" dirty="0"/>
          </a:p>
          <a:p>
            <a:r>
              <a:rPr lang="en-US" sz="3200" dirty="0"/>
              <a:t>To know what school* they go to </a:t>
            </a:r>
          </a:p>
          <a:p>
            <a:endParaRPr lang="en-US" sz="3200" dirty="0"/>
          </a:p>
          <a:p>
            <a:r>
              <a:rPr lang="en-US" sz="3200" dirty="0"/>
              <a:t>To know what CWU class &amp; number to sign up for (i.e. Biology 101), and</a:t>
            </a:r>
          </a:p>
          <a:p>
            <a:r>
              <a:rPr lang="en-US" sz="3200" dirty="0"/>
              <a:t>To know what their teacher’s name* is. </a:t>
            </a:r>
          </a:p>
          <a:p>
            <a:pPr marL="0" indent="0">
              <a:buNone/>
            </a:pPr>
            <a:endParaRPr lang="en-US" sz="3200" dirty="0"/>
          </a:p>
          <a:p>
            <a:pPr marL="0" indent="0">
              <a:buNone/>
            </a:pPr>
            <a:r>
              <a:rPr lang="en-US" sz="2000" dirty="0"/>
              <a:t>*Do they really attend Washington or University High School with Mr. Teacher? </a:t>
            </a:r>
          </a:p>
          <a:p>
            <a:pPr marL="0" indent="0">
              <a:buNone/>
            </a:pPr>
            <a:endParaRPr lang="en-US" dirty="0"/>
          </a:p>
        </p:txBody>
      </p:sp>
      <p:sp>
        <p:nvSpPr>
          <p:cNvPr id="3" name="Title 2">
            <a:extLst>
              <a:ext uri="{FF2B5EF4-FFF2-40B4-BE49-F238E27FC236}">
                <a16:creationId xmlns:a16="http://schemas.microsoft.com/office/drawing/2014/main" id="{5C04BF08-7252-3D27-8216-335546D8076B}"/>
              </a:ext>
            </a:extLst>
          </p:cNvPr>
          <p:cNvSpPr>
            <a:spLocks noGrp="1"/>
          </p:cNvSpPr>
          <p:nvPr>
            <p:ph type="title"/>
          </p:nvPr>
        </p:nvSpPr>
        <p:spPr/>
        <p:txBody>
          <a:bodyPr/>
          <a:lstStyle/>
          <a:p>
            <a:r>
              <a:rPr lang="en-US" dirty="0"/>
              <a:t>Registration Tips for Students (2)</a:t>
            </a:r>
          </a:p>
        </p:txBody>
      </p:sp>
    </p:spTree>
    <p:extLst>
      <p:ext uri="{BB962C8B-B14F-4D97-AF65-F5344CB8AC3E}">
        <p14:creationId xmlns:p14="http://schemas.microsoft.com/office/powerpoint/2010/main" val="20113588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5B9A2-4012-2983-09B6-8EAC7880ED2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1C4EB6-C05A-0A0B-355A-A28CD22A7466}"/>
              </a:ext>
            </a:extLst>
          </p:cNvPr>
          <p:cNvSpPr>
            <a:spLocks noGrp="1"/>
          </p:cNvSpPr>
          <p:nvPr>
            <p:ph sz="half" idx="1"/>
          </p:nvPr>
        </p:nvSpPr>
        <p:spPr>
          <a:xfrm>
            <a:off x="499872" y="1232208"/>
            <a:ext cx="5059680" cy="5625792"/>
          </a:xfrm>
        </p:spPr>
        <p:txBody>
          <a:bodyPr>
            <a:noAutofit/>
          </a:bodyPr>
          <a:lstStyle/>
          <a:p>
            <a:pPr marL="228600" marR="0" lvl="0" indent="-228600" fontAlgn="auto">
              <a:lnSpc>
                <a:spcPct val="90000"/>
              </a:lnSpc>
              <a:spcBef>
                <a:spcPts val="1000"/>
              </a:spcBef>
              <a:spcAft>
                <a:spcPts val="0"/>
              </a:spcAft>
              <a:buClrTx/>
              <a:buSzTx/>
              <a:buFont typeface="Arial" panose="020B0604020202020204" pitchFamily="34" charset="0"/>
              <a:buChar char="•"/>
              <a:tabLst/>
              <a:defRPr/>
            </a:pPr>
            <a:r>
              <a:rPr kumimoji="0" lang="en-US" sz="1800" b="1" i="0" u="none" strike="noStrike" cap="none" spc="0" normalizeH="0" baseline="0" noProof="0" dirty="0">
                <a:ln>
                  <a:noFill/>
                </a:ln>
                <a:effectLst/>
                <a:uLnTx/>
                <a:uFillTx/>
              </a:rPr>
              <a:t>Applied:  </a:t>
            </a:r>
            <a:r>
              <a:rPr kumimoji="0" lang="en-US" sz="1800" b="0" i="0" u="none" strike="noStrike" cap="none" spc="0" normalizeH="0" baseline="0" noProof="0" dirty="0">
                <a:ln>
                  <a:noFill/>
                </a:ln>
                <a:effectLst/>
                <a:uLnTx/>
                <a:uFillTx/>
              </a:rPr>
              <a:t>Student has signed up</a:t>
            </a:r>
          </a:p>
          <a:p>
            <a:pPr marL="228600" marR="0" lvl="0" indent="-228600" fontAlgn="auto">
              <a:lnSpc>
                <a:spcPct val="90000"/>
              </a:lnSpc>
              <a:spcBef>
                <a:spcPts val="1000"/>
              </a:spcBef>
              <a:spcAft>
                <a:spcPts val="0"/>
              </a:spcAft>
              <a:buClrTx/>
              <a:buSzTx/>
              <a:buFont typeface="Arial" panose="020B0604020202020204" pitchFamily="34" charset="0"/>
              <a:buChar char="•"/>
              <a:tabLst/>
              <a:defRPr/>
            </a:pPr>
            <a:r>
              <a:rPr kumimoji="0" lang="en-US" sz="1800" b="1" i="0" u="none" strike="noStrike" cap="none" spc="0" normalizeH="0" baseline="0" noProof="0" dirty="0">
                <a:ln>
                  <a:noFill/>
                </a:ln>
                <a:effectLst/>
                <a:uLnTx/>
                <a:uFillTx/>
              </a:rPr>
              <a:t>Approved:</a:t>
            </a:r>
            <a:r>
              <a:rPr kumimoji="0" lang="en-US" sz="1800" b="0" i="0" u="none" strike="noStrike" cap="none" spc="0" normalizeH="0" baseline="0" noProof="0" dirty="0">
                <a:ln>
                  <a:noFill/>
                </a:ln>
                <a:effectLst/>
                <a:uLnTx/>
                <a:uFillTx/>
              </a:rPr>
              <a:t> Reviewer has </a:t>
            </a:r>
            <a:r>
              <a:rPr lang="en-US" sz="1800" dirty="0"/>
              <a:t>checked app</a:t>
            </a:r>
          </a:p>
          <a:p>
            <a:pPr>
              <a:defRPr/>
            </a:pPr>
            <a:r>
              <a:rPr kumimoji="0" lang="en-US" sz="1800" b="1" i="0" u="none" strike="noStrike" cap="none" spc="0" normalizeH="0" baseline="0" noProof="0" dirty="0">
                <a:ln>
                  <a:noFill/>
                </a:ln>
                <a:effectLst/>
                <a:uLnTx/>
                <a:uFillTx/>
              </a:rPr>
              <a:t>Corrections Required, See Notes: </a:t>
            </a:r>
            <a:r>
              <a:rPr kumimoji="0" lang="en-US" sz="1800" b="0" i="0" u="none" strike="noStrike" cap="none" spc="0" normalizeH="0" baseline="0" noProof="0" dirty="0">
                <a:ln>
                  <a:noFill/>
                </a:ln>
                <a:effectLst/>
                <a:uLnTx/>
                <a:uFillTx/>
              </a:rPr>
              <a:t>Something needs the school’s attention</a:t>
            </a:r>
          </a:p>
          <a:p>
            <a:pPr marL="228600" marR="0" lvl="0" indent="-228600" fontAlgn="auto">
              <a:lnSpc>
                <a:spcPct val="90000"/>
              </a:lnSpc>
              <a:spcBef>
                <a:spcPts val="1000"/>
              </a:spcBef>
              <a:spcAft>
                <a:spcPts val="0"/>
              </a:spcAft>
              <a:buClrTx/>
              <a:buSzTx/>
              <a:buFont typeface="Arial" panose="020B0604020202020204" pitchFamily="34" charset="0"/>
              <a:buChar char="•"/>
              <a:tabLst/>
              <a:defRPr/>
            </a:pPr>
            <a:r>
              <a:rPr kumimoji="0" lang="en-US" sz="1800" b="1" i="0" u="none" strike="noStrike" cap="none" spc="0" normalizeH="0" baseline="0" noProof="0" dirty="0">
                <a:ln>
                  <a:noFill/>
                </a:ln>
                <a:effectLst/>
                <a:uLnTx/>
                <a:uFillTx/>
              </a:rPr>
              <a:t>Pending Review: </a:t>
            </a:r>
            <a:r>
              <a:rPr kumimoji="0" lang="en-US" sz="1800" b="0" i="0" u="none" strike="noStrike" cap="none" spc="0" normalizeH="0" baseline="0" noProof="0" dirty="0">
                <a:ln>
                  <a:noFill/>
                </a:ln>
                <a:effectLst/>
                <a:uLnTx/>
                <a:uFillTx/>
              </a:rPr>
              <a:t>COU needs CWU faculty approval</a:t>
            </a:r>
          </a:p>
          <a:p>
            <a:pPr marL="228600" marR="0" lvl="0" indent="-228600" fontAlgn="auto">
              <a:lnSpc>
                <a:spcPct val="90000"/>
              </a:lnSpc>
              <a:spcBef>
                <a:spcPts val="1000"/>
              </a:spcBef>
              <a:spcAft>
                <a:spcPts val="0"/>
              </a:spcAft>
              <a:buClrTx/>
              <a:buSzTx/>
              <a:buFont typeface="Arial" panose="020B0604020202020204" pitchFamily="34" charset="0"/>
              <a:buChar char="•"/>
              <a:tabLst/>
              <a:defRPr/>
            </a:pPr>
            <a:r>
              <a:rPr kumimoji="0" lang="en-US" sz="1800" b="1" i="0" u="none" strike="noStrike" cap="none" spc="0" normalizeH="0" baseline="0" noProof="0" dirty="0">
                <a:ln>
                  <a:noFill/>
                </a:ln>
                <a:effectLst/>
                <a:uLnTx/>
                <a:uFillTx/>
              </a:rPr>
              <a:t>Registered: </a:t>
            </a:r>
            <a:r>
              <a:rPr kumimoji="0" lang="en-US" sz="1800" b="0" i="0" u="none" strike="noStrike" cap="none" spc="0" normalizeH="0" baseline="0" noProof="0" dirty="0">
                <a:ln>
                  <a:noFill/>
                </a:ln>
                <a:effectLst/>
                <a:uLnTx/>
                <a:uFillTx/>
              </a:rPr>
              <a:t>Ready to be enrolled (or already enrolled) </a:t>
            </a:r>
          </a:p>
          <a:p>
            <a:pPr marL="228600" marR="0" lvl="0" indent="-228600" fontAlgn="auto">
              <a:lnSpc>
                <a:spcPct val="90000"/>
              </a:lnSpc>
              <a:spcBef>
                <a:spcPts val="1000"/>
              </a:spcBef>
              <a:spcAft>
                <a:spcPts val="0"/>
              </a:spcAft>
              <a:buClrTx/>
              <a:buSzTx/>
              <a:buFont typeface="Arial" panose="020B0604020202020204" pitchFamily="34" charset="0"/>
              <a:buChar char="•"/>
              <a:tabLst/>
              <a:defRPr/>
            </a:pPr>
            <a:r>
              <a:rPr kumimoji="0" lang="en-US" sz="1800" b="1" i="0" u="none" strike="noStrike" cap="none" spc="0" normalizeH="0" baseline="0" noProof="0" dirty="0">
                <a:ln>
                  <a:noFill/>
                </a:ln>
                <a:effectLst/>
                <a:highlight>
                  <a:srgbClr val="FFFF00"/>
                </a:highlight>
                <a:uLnTx/>
                <a:uFillTx/>
              </a:rPr>
              <a:t>Withdrawn: </a:t>
            </a:r>
            <a:r>
              <a:rPr kumimoji="0" lang="en-US" sz="1800" i="0" u="none" strike="noStrike" cap="none" spc="0" normalizeH="0" baseline="0" noProof="0" dirty="0">
                <a:ln>
                  <a:noFill/>
                </a:ln>
                <a:effectLst/>
                <a:uLnTx/>
                <a:uFillTx/>
              </a:rPr>
              <a:t>Class will appear on transcript with W, W+ or HW and no credit awarded.</a:t>
            </a:r>
          </a:p>
          <a:p>
            <a:pPr marL="228600" marR="0" lvl="0" indent="-228600" fontAlgn="auto">
              <a:lnSpc>
                <a:spcPct val="90000"/>
              </a:lnSpc>
              <a:spcBef>
                <a:spcPts val="1000"/>
              </a:spcBef>
              <a:spcAft>
                <a:spcPts val="0"/>
              </a:spcAft>
              <a:buClrTx/>
              <a:buSzTx/>
              <a:buFont typeface="Arial" panose="020B0604020202020204" pitchFamily="34" charset="0"/>
              <a:buChar char="•"/>
              <a:tabLst/>
              <a:defRPr/>
            </a:pPr>
            <a:r>
              <a:rPr kumimoji="0" lang="en-US" sz="1800" b="1" i="0" u="none" strike="noStrike" cap="none" spc="0" normalizeH="0" baseline="0" noProof="0" dirty="0">
                <a:ln>
                  <a:noFill/>
                </a:ln>
                <a:effectLst/>
                <a:highlight>
                  <a:srgbClr val="FFFF00"/>
                </a:highlight>
                <a:uLnTx/>
                <a:uFillTx/>
              </a:rPr>
              <a:t>Drop</a:t>
            </a:r>
            <a:r>
              <a:rPr kumimoji="0" lang="en-US" sz="1800" i="0" u="none" strike="noStrike" cap="none" spc="0" normalizeH="0" baseline="0" noProof="0" dirty="0">
                <a:ln>
                  <a:noFill/>
                </a:ln>
                <a:effectLst/>
                <a:highlight>
                  <a:srgbClr val="FFFF00"/>
                </a:highlight>
                <a:uLnTx/>
                <a:uFillTx/>
              </a:rPr>
              <a:t>: </a:t>
            </a:r>
            <a:r>
              <a:rPr kumimoji="0" lang="en-US" sz="1800" i="0" u="none" strike="noStrike" cap="none" spc="0" normalizeH="0" baseline="0" noProof="0" dirty="0">
                <a:ln>
                  <a:noFill/>
                </a:ln>
                <a:effectLst/>
                <a:uLnTx/>
                <a:uFillTx/>
              </a:rPr>
              <a:t>Class won’t appear on transcript and no credit awarded. </a:t>
            </a:r>
          </a:p>
          <a:p>
            <a:pPr marL="228600" marR="0" lvl="0" indent="-228600" fontAlgn="auto">
              <a:lnSpc>
                <a:spcPct val="90000"/>
              </a:lnSpc>
              <a:spcBef>
                <a:spcPts val="1000"/>
              </a:spcBef>
              <a:spcAft>
                <a:spcPts val="0"/>
              </a:spcAft>
              <a:buClrTx/>
              <a:buSzTx/>
              <a:buFont typeface="Arial" panose="020B0604020202020204" pitchFamily="34" charset="0"/>
              <a:buChar char="•"/>
              <a:tabLst/>
              <a:defRPr/>
            </a:pPr>
            <a:r>
              <a:rPr lang="en-US" sz="1800" b="1" dirty="0">
                <a:highlight>
                  <a:srgbClr val="FFFF00"/>
                </a:highlight>
              </a:rPr>
              <a:t>Not Approved: </a:t>
            </a:r>
            <a:r>
              <a:rPr lang="en-US" sz="1800" b="0" dirty="0"/>
              <a:t>Reviewer denied student.</a:t>
            </a:r>
            <a:endParaRPr kumimoji="0" lang="en-US" sz="1800" b="0" i="0" u="none" strike="noStrike" cap="none" spc="0" normalizeH="0" baseline="0" noProof="0" dirty="0">
              <a:ln>
                <a:noFill/>
              </a:ln>
              <a:effectLst/>
              <a:uLnTx/>
              <a:uFillTx/>
            </a:endParaRPr>
          </a:p>
          <a:p>
            <a:pPr>
              <a:defRPr/>
            </a:pPr>
            <a:r>
              <a:rPr kumimoji="0" lang="en-US" sz="1800" b="1" i="0" u="none" strike="noStrike" cap="none" spc="0" normalizeH="0" baseline="0" noProof="0" dirty="0">
                <a:ln>
                  <a:noFill/>
                </a:ln>
                <a:effectLst/>
                <a:highlight>
                  <a:srgbClr val="FFFF00"/>
                </a:highlight>
                <a:uLnTx/>
                <a:uFillTx/>
              </a:rPr>
              <a:t>Application Not Processed: </a:t>
            </a:r>
            <a:r>
              <a:rPr lang="en-US" sz="1800" dirty="0"/>
              <a:t>Typically occurs when our office does not receive Parent/Guardian Consent.</a:t>
            </a:r>
            <a:endParaRPr kumimoji="0" lang="en-US" sz="1800" b="0" i="0" u="none" strike="noStrike" cap="none" spc="0" normalizeH="0" baseline="0" noProof="0" dirty="0">
              <a:ln>
                <a:noFill/>
              </a:ln>
              <a:effectLst/>
              <a:uLnTx/>
              <a:uFillTx/>
            </a:endParaRPr>
          </a:p>
          <a:p>
            <a:pPr marL="228600" marR="0" lvl="0" indent="-228600" fontAlgn="auto">
              <a:lnSpc>
                <a:spcPct val="90000"/>
              </a:lnSpc>
              <a:spcBef>
                <a:spcPts val="1000"/>
              </a:spcBef>
              <a:spcAft>
                <a:spcPts val="0"/>
              </a:spcAft>
              <a:buClrTx/>
              <a:buSzTx/>
              <a:buFont typeface="Arial" panose="020B0604020202020204" pitchFamily="34" charset="0"/>
              <a:buChar char="•"/>
              <a:tabLst/>
              <a:defRPr/>
            </a:pPr>
            <a:endParaRPr kumimoji="0" lang="en-US" sz="2200" b="0" i="0" u="none" strike="noStrike" cap="none" spc="0" normalizeH="0" baseline="0" noProof="0" dirty="0">
              <a:ln>
                <a:noFill/>
              </a:ln>
              <a:effectLst/>
              <a:uLnTx/>
              <a:uFillTx/>
            </a:endParaRPr>
          </a:p>
        </p:txBody>
      </p:sp>
      <p:sp>
        <p:nvSpPr>
          <p:cNvPr id="3" name="Title 2">
            <a:extLst>
              <a:ext uri="{FF2B5EF4-FFF2-40B4-BE49-F238E27FC236}">
                <a16:creationId xmlns:a16="http://schemas.microsoft.com/office/drawing/2014/main" id="{A18FA706-B0CA-966A-FB20-AA3C9D391FAA}"/>
              </a:ext>
            </a:extLst>
          </p:cNvPr>
          <p:cNvSpPr>
            <a:spLocks noGrp="1"/>
          </p:cNvSpPr>
          <p:nvPr>
            <p:ph type="title"/>
          </p:nvPr>
        </p:nvSpPr>
        <p:spPr/>
        <p:txBody>
          <a:bodyPr/>
          <a:lstStyle/>
          <a:p>
            <a:r>
              <a:rPr lang="en-US" sz="4000" dirty="0">
                <a:latin typeface="+mj-lt"/>
                <a:ea typeface="+mj-ea"/>
                <a:cs typeface="+mj-cs"/>
              </a:rPr>
              <a:t>Roster Status and Consent Indicators</a:t>
            </a:r>
            <a:endParaRPr lang="en-US" dirty="0"/>
          </a:p>
        </p:txBody>
      </p:sp>
      <p:pic>
        <p:nvPicPr>
          <p:cNvPr id="4" name="Content Placeholder 4" descr="A screenshot of a computer&#10;&#10;Description automatically generated with low confidence">
            <a:extLst>
              <a:ext uri="{FF2B5EF4-FFF2-40B4-BE49-F238E27FC236}">
                <a16:creationId xmlns:a16="http://schemas.microsoft.com/office/drawing/2014/main" id="{65D0F532-55C2-0EB7-E457-3221F9F40999}"/>
              </a:ext>
            </a:extLst>
          </p:cNvPr>
          <p:cNvPicPr>
            <a:picLocks noChangeAspect="1"/>
          </p:cNvPicPr>
          <p:nvPr/>
        </p:nvPicPr>
        <p:blipFill>
          <a:blip r:embed="rId3">
            <a:extLst>
              <a:ext uri="{28A0092B-C50C-407E-A947-70E740481C1C}">
                <a14:useLocalDpi xmlns:a14="http://schemas.microsoft.com/office/drawing/2010/main" val="0"/>
              </a:ext>
            </a:extLst>
          </a:blip>
          <a:srcRect l="11949" r="1656"/>
          <a:stretch/>
        </p:blipFill>
        <p:spPr>
          <a:xfrm>
            <a:off x="5559552" y="1232208"/>
            <a:ext cx="6510528" cy="4785168"/>
          </a:xfrm>
          <a:prstGeom prst="rect">
            <a:avLst/>
          </a:prstGeom>
        </p:spPr>
      </p:pic>
    </p:spTree>
    <p:extLst>
      <p:ext uri="{BB962C8B-B14F-4D97-AF65-F5344CB8AC3E}">
        <p14:creationId xmlns:p14="http://schemas.microsoft.com/office/powerpoint/2010/main" val="23836986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8E6112E-C00D-54A0-8516-48600359AE2B}"/>
              </a:ext>
            </a:extLst>
          </p:cNvPr>
          <p:cNvSpPr>
            <a:spLocks noGrp="1"/>
          </p:cNvSpPr>
          <p:nvPr>
            <p:ph sz="half" idx="1"/>
          </p:nvPr>
        </p:nvSpPr>
        <p:spPr>
          <a:xfrm>
            <a:off x="3989253" y="1217320"/>
            <a:ext cx="7946521" cy="4423359"/>
          </a:xfrm>
        </p:spPr>
        <p:txBody>
          <a:bodyPr>
            <a:normAutofit fontScale="70000" lnSpcReduction="20000"/>
          </a:bodyPr>
          <a:lstStyle/>
          <a:p>
            <a:r>
              <a:rPr lang="en-US" sz="3200" dirty="0"/>
              <a:t>Students can “Drop” before registration period ends. Class does not go on transcript. </a:t>
            </a:r>
          </a:p>
          <a:p>
            <a:endParaRPr lang="en-US" sz="3200" dirty="0"/>
          </a:p>
          <a:p>
            <a:r>
              <a:rPr lang="en-US" sz="3200" dirty="0"/>
              <a:t>Teachers start the withdrawal process</a:t>
            </a:r>
          </a:p>
          <a:p>
            <a:endParaRPr lang="en-US" sz="3200" dirty="0"/>
          </a:p>
          <a:p>
            <a:r>
              <a:rPr lang="en-US" sz="3200" b="1" dirty="0"/>
              <a:t>Three</a:t>
            </a:r>
            <a:r>
              <a:rPr lang="en-US" sz="3200" dirty="0"/>
              <a:t> types of withdrawals</a:t>
            </a:r>
          </a:p>
          <a:p>
            <a:pPr lvl="1"/>
            <a:r>
              <a:rPr lang="en-US" sz="2800" b="1" dirty="0"/>
              <a:t>Individual/Uncontested Withdrawal (+W)</a:t>
            </a:r>
          </a:p>
          <a:p>
            <a:pPr lvl="2"/>
            <a:r>
              <a:rPr lang="en-US" sz="2600" dirty="0"/>
              <a:t>Student </a:t>
            </a:r>
            <a:r>
              <a:rPr lang="en-US" sz="2600" i="1" dirty="0"/>
              <a:t>can</a:t>
            </a:r>
            <a:r>
              <a:rPr lang="en-US" sz="2600" dirty="0"/>
              <a:t> </a:t>
            </a:r>
            <a:r>
              <a:rPr lang="en-US" sz="2600" i="1" dirty="0"/>
              <a:t>earn CWU credit in other CWU classes.</a:t>
            </a:r>
            <a:endParaRPr lang="en-US" sz="2600" dirty="0"/>
          </a:p>
          <a:p>
            <a:pPr marL="914400" lvl="2" indent="0">
              <a:buNone/>
            </a:pPr>
            <a:endParaRPr lang="en-US" sz="2600" dirty="0"/>
          </a:p>
          <a:p>
            <a:pPr lvl="1"/>
            <a:r>
              <a:rPr lang="en-US" sz="2800" b="1" dirty="0"/>
              <a:t>Complete Withdrawal (W)</a:t>
            </a:r>
          </a:p>
          <a:p>
            <a:pPr lvl="2"/>
            <a:r>
              <a:rPr lang="en-US" sz="2600" u="sng" dirty="0"/>
              <a:t>Student will not earn CWU credits or grade for ALL classes.</a:t>
            </a:r>
          </a:p>
          <a:p>
            <a:pPr marL="914400" lvl="2" indent="0">
              <a:buNone/>
            </a:pPr>
            <a:endParaRPr lang="en-US" sz="2600" u="sng" dirty="0"/>
          </a:p>
          <a:p>
            <a:pPr lvl="1"/>
            <a:r>
              <a:rPr lang="en-US" sz="2800" b="1" dirty="0"/>
              <a:t>Hardship Withdrawal/Petition (HW)</a:t>
            </a:r>
          </a:p>
          <a:p>
            <a:pPr lvl="2"/>
            <a:r>
              <a:rPr lang="en-US" sz="2600" dirty="0"/>
              <a:t>Additional documentation required</a:t>
            </a:r>
          </a:p>
        </p:txBody>
      </p:sp>
      <p:sp>
        <p:nvSpPr>
          <p:cNvPr id="3" name="Title 2">
            <a:extLst>
              <a:ext uri="{FF2B5EF4-FFF2-40B4-BE49-F238E27FC236}">
                <a16:creationId xmlns:a16="http://schemas.microsoft.com/office/drawing/2014/main" id="{9DA83372-FB56-A249-5D94-C6E668E5B5C4}"/>
              </a:ext>
            </a:extLst>
          </p:cNvPr>
          <p:cNvSpPr>
            <a:spLocks noGrp="1"/>
          </p:cNvSpPr>
          <p:nvPr>
            <p:ph type="title"/>
          </p:nvPr>
        </p:nvSpPr>
        <p:spPr/>
        <p:txBody>
          <a:bodyPr/>
          <a:lstStyle/>
          <a:p>
            <a:r>
              <a:rPr lang="en-US" dirty="0"/>
              <a:t>Drop &amp; Withdrawals</a:t>
            </a:r>
          </a:p>
        </p:txBody>
      </p:sp>
      <p:pic>
        <p:nvPicPr>
          <p:cNvPr id="6" name="Picture 5">
            <a:extLst>
              <a:ext uri="{FF2B5EF4-FFF2-40B4-BE49-F238E27FC236}">
                <a16:creationId xmlns:a16="http://schemas.microsoft.com/office/drawing/2014/main" id="{5DB8389A-3120-6931-CA9C-BFD08262B678}"/>
              </a:ext>
            </a:extLst>
          </p:cNvPr>
          <p:cNvPicPr>
            <a:picLocks noChangeAspect="1"/>
          </p:cNvPicPr>
          <p:nvPr/>
        </p:nvPicPr>
        <p:blipFill>
          <a:blip r:embed="rId3"/>
          <a:stretch>
            <a:fillRect/>
          </a:stretch>
        </p:blipFill>
        <p:spPr>
          <a:xfrm>
            <a:off x="488205" y="1707127"/>
            <a:ext cx="3501048" cy="3295915"/>
          </a:xfrm>
          <a:prstGeom prst="rect">
            <a:avLst/>
          </a:prstGeom>
        </p:spPr>
      </p:pic>
      <p:sp>
        <p:nvSpPr>
          <p:cNvPr id="5" name="TextBox 4">
            <a:extLst>
              <a:ext uri="{FF2B5EF4-FFF2-40B4-BE49-F238E27FC236}">
                <a16:creationId xmlns:a16="http://schemas.microsoft.com/office/drawing/2014/main" id="{E9437893-88C2-E66D-5FB7-887C8A175B5A}"/>
              </a:ext>
            </a:extLst>
          </p:cNvPr>
          <p:cNvSpPr txBox="1"/>
          <p:nvPr/>
        </p:nvSpPr>
        <p:spPr>
          <a:xfrm>
            <a:off x="488205" y="5633057"/>
            <a:ext cx="8192500" cy="1200329"/>
          </a:xfrm>
          <a:prstGeom prst="rect">
            <a:avLst/>
          </a:prstGeom>
          <a:noFill/>
        </p:spPr>
        <p:txBody>
          <a:bodyPr wrap="square" rtlCol="0">
            <a:spAutoFit/>
          </a:bodyPr>
          <a:lstStyle/>
          <a:p>
            <a:r>
              <a:rPr lang="en-US" dirty="0"/>
              <a:t>More Withdrawal info can be found on </a:t>
            </a:r>
            <a:r>
              <a:rPr lang="en-US" dirty="0" err="1"/>
              <a:t>pg</a:t>
            </a:r>
            <a:r>
              <a:rPr lang="en-US" dirty="0"/>
              <a:t> 6 or online: </a:t>
            </a:r>
            <a:r>
              <a:rPr lang="en-US" dirty="0">
                <a:hlinkClick r:id="rId4"/>
              </a:rPr>
              <a:t>https://www.cwu.edu/academics/specialized-programs/college-high-school/program-resources/drop-withdrawal-policy-and-deadlines.php</a:t>
            </a:r>
            <a:r>
              <a:rPr lang="en-US" dirty="0"/>
              <a:t> </a:t>
            </a:r>
          </a:p>
          <a:p>
            <a:endParaRPr lang="en-US" dirty="0"/>
          </a:p>
        </p:txBody>
      </p:sp>
    </p:spTree>
    <p:extLst>
      <p:ext uri="{BB962C8B-B14F-4D97-AF65-F5344CB8AC3E}">
        <p14:creationId xmlns:p14="http://schemas.microsoft.com/office/powerpoint/2010/main" val="20460892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8A791FF-82BD-10B8-1116-4F3D92B78434}"/>
              </a:ext>
            </a:extLst>
          </p:cNvPr>
          <p:cNvSpPr>
            <a:spLocks noGrp="1"/>
          </p:cNvSpPr>
          <p:nvPr>
            <p:ph type="title"/>
          </p:nvPr>
        </p:nvSpPr>
        <p:spPr>
          <a:xfrm>
            <a:off x="686834" y="1153572"/>
            <a:ext cx="3200400" cy="4461163"/>
          </a:xfrm>
        </p:spPr>
        <p:txBody>
          <a:bodyPr vert="horz" lIns="91440" tIns="45720" rIns="91440" bIns="45720" rtlCol="0" anchor="ctr">
            <a:normAutofit/>
          </a:bodyPr>
          <a:lstStyle/>
          <a:p>
            <a:r>
              <a:rPr lang="en-US" sz="4400" kern="1200">
                <a:solidFill>
                  <a:srgbClr val="FFFFFF"/>
                </a:solidFill>
                <a:latin typeface="+mj-lt"/>
                <a:ea typeface="+mj-ea"/>
                <a:cs typeface="+mj-cs"/>
              </a:rPr>
              <a:t>Grades in MyCWU</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id="{67435FF0-E643-F94B-45CE-9EA9BD2CE493}"/>
              </a:ext>
            </a:extLst>
          </p:cNvPr>
          <p:cNvSpPr>
            <a:spLocks noGrp="1"/>
          </p:cNvSpPr>
          <p:nvPr>
            <p:ph sz="half" idx="1"/>
          </p:nvPr>
        </p:nvSpPr>
        <p:spPr>
          <a:xfrm>
            <a:off x="4384678" y="591343"/>
            <a:ext cx="6906491" cy="5585619"/>
          </a:xfrm>
        </p:spPr>
        <p:txBody>
          <a:bodyPr vert="horz" lIns="91440" tIns="45720" rIns="91440" bIns="45720" rtlCol="0" anchor="ctr">
            <a:normAutofit/>
          </a:bodyPr>
          <a:lstStyle/>
          <a:p>
            <a:r>
              <a:rPr lang="en-US" dirty="0">
                <a:latin typeface="+mn-lt"/>
                <a:ea typeface="+mn-ea"/>
                <a:cs typeface="+mn-cs"/>
              </a:rPr>
              <a:t>Grading Deadlines on the website. </a:t>
            </a:r>
            <a:r>
              <a:rPr lang="en-US" dirty="0">
                <a:latin typeface="+mn-lt"/>
                <a:ea typeface="+mn-ea"/>
                <a:cs typeface="+mn-cs"/>
                <a:hlinkClick r:id="rId3"/>
              </a:rPr>
              <a:t>https://www.cwu.edu/academics/specialized-programs/college-high-school/program-resources/process-deadlines/deadlines.php</a:t>
            </a:r>
            <a:r>
              <a:rPr lang="en-US" dirty="0">
                <a:latin typeface="+mn-lt"/>
                <a:ea typeface="+mn-ea"/>
                <a:cs typeface="+mn-cs"/>
              </a:rPr>
              <a:t>   </a:t>
            </a:r>
          </a:p>
          <a:p>
            <a:endParaRPr lang="en-US" dirty="0">
              <a:latin typeface="+mn-lt"/>
              <a:ea typeface="+mn-ea"/>
              <a:cs typeface="+mn-cs"/>
            </a:endParaRPr>
          </a:p>
          <a:p>
            <a:r>
              <a:rPr lang="en-US" dirty="0">
                <a:latin typeface="+mn-lt"/>
                <a:ea typeface="+mn-ea"/>
                <a:cs typeface="+mn-cs"/>
              </a:rPr>
              <a:t>CWU’s Grading Policy must be adhered to</a:t>
            </a:r>
          </a:p>
          <a:p>
            <a:pPr lvl="1"/>
            <a:r>
              <a:rPr lang="en-US" dirty="0">
                <a:latin typeface="+mn-lt"/>
                <a:ea typeface="+mn-ea"/>
                <a:cs typeface="+mn-cs"/>
              </a:rPr>
              <a:t>Difference between High School grading policy &amp; CWU’s Policy</a:t>
            </a:r>
          </a:p>
          <a:p>
            <a:pPr lvl="1"/>
            <a:r>
              <a:rPr lang="en-US" dirty="0">
                <a:latin typeface="+mn-lt"/>
                <a:ea typeface="+mn-ea"/>
                <a:cs typeface="+mn-cs"/>
              </a:rPr>
              <a:t>Deadlines are firm: Teachers not teaching the following term will be locked out of their account after grading deadline. Will have to Call Zane Morrison for access. </a:t>
            </a:r>
          </a:p>
          <a:p>
            <a:pPr marL="457200" lvl="1"/>
            <a:endParaRPr lang="en-US" dirty="0">
              <a:latin typeface="+mn-lt"/>
              <a:ea typeface="+mn-ea"/>
              <a:cs typeface="+mn-cs"/>
            </a:endParaRPr>
          </a:p>
          <a:p>
            <a:r>
              <a:rPr lang="en-US" dirty="0">
                <a:latin typeface="+mn-lt"/>
                <a:ea typeface="+mn-ea"/>
                <a:cs typeface="+mn-cs"/>
              </a:rPr>
              <a:t>Incomplete Grade Policy (I)</a:t>
            </a:r>
          </a:p>
          <a:p>
            <a:endParaRPr lang="en-US" dirty="0">
              <a:latin typeface="+mn-lt"/>
              <a:ea typeface="+mn-ea"/>
              <a:cs typeface="+mn-cs"/>
            </a:endParaRPr>
          </a:p>
          <a:p>
            <a:r>
              <a:rPr lang="en-US" dirty="0">
                <a:latin typeface="+mn-lt"/>
                <a:ea typeface="+mn-ea"/>
                <a:cs typeface="+mn-cs"/>
              </a:rPr>
              <a:t>How to post grades guide pg. 37 of booklet</a:t>
            </a:r>
          </a:p>
        </p:txBody>
      </p:sp>
    </p:spTree>
    <p:extLst>
      <p:ext uri="{BB962C8B-B14F-4D97-AF65-F5344CB8AC3E}">
        <p14:creationId xmlns:p14="http://schemas.microsoft.com/office/powerpoint/2010/main" val="39101716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E3C346-B681-74A6-BD41-28D0E82319EC}"/>
              </a:ext>
            </a:extLst>
          </p:cNvPr>
          <p:cNvSpPr>
            <a:spLocks noGrp="1"/>
          </p:cNvSpPr>
          <p:nvPr>
            <p:ph sz="half" idx="1"/>
          </p:nvPr>
        </p:nvSpPr>
        <p:spPr/>
        <p:txBody>
          <a:bodyPr/>
          <a:lstStyle/>
          <a:p>
            <a:r>
              <a:rPr lang="en-US" sz="3600" dirty="0"/>
              <a:t>Parents/Guardians have access to </a:t>
            </a:r>
            <a:r>
              <a:rPr lang="en-US" sz="3600" dirty="0" err="1"/>
              <a:t>CiHS</a:t>
            </a:r>
            <a:r>
              <a:rPr lang="en-US" sz="3600" dirty="0"/>
              <a:t> information through the HS. This does not change. </a:t>
            </a:r>
          </a:p>
          <a:p>
            <a:r>
              <a:rPr lang="en-US" sz="3600" dirty="0"/>
              <a:t>At the college, all CWU students (of any age) are considered adults and FERPA protects the student privacy, not parent access.</a:t>
            </a:r>
          </a:p>
          <a:p>
            <a:endParaRPr lang="en-US" dirty="0"/>
          </a:p>
        </p:txBody>
      </p:sp>
      <p:sp>
        <p:nvSpPr>
          <p:cNvPr id="3" name="Title 2">
            <a:extLst>
              <a:ext uri="{FF2B5EF4-FFF2-40B4-BE49-F238E27FC236}">
                <a16:creationId xmlns:a16="http://schemas.microsoft.com/office/drawing/2014/main" id="{708CDBCF-865E-E7C0-CB89-57A255E6F4A0}"/>
              </a:ext>
            </a:extLst>
          </p:cNvPr>
          <p:cNvSpPr>
            <a:spLocks noGrp="1"/>
          </p:cNvSpPr>
          <p:nvPr>
            <p:ph type="title"/>
          </p:nvPr>
        </p:nvSpPr>
        <p:spPr/>
        <p:txBody>
          <a:bodyPr/>
          <a:lstStyle/>
          <a:p>
            <a:r>
              <a:rPr lang="en-US" dirty="0"/>
              <a:t>FERPA in high school vs FERPA at college</a:t>
            </a:r>
          </a:p>
        </p:txBody>
      </p:sp>
    </p:spTree>
    <p:extLst>
      <p:ext uri="{BB962C8B-B14F-4D97-AF65-F5344CB8AC3E}">
        <p14:creationId xmlns:p14="http://schemas.microsoft.com/office/powerpoint/2010/main" val="1148335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90419BF-849A-B50C-4C73-F78BEEDED68B}"/>
              </a:ext>
            </a:extLst>
          </p:cNvPr>
          <p:cNvGraphicFramePr>
            <a:graphicFrameLocks noGrp="1"/>
          </p:cNvGraphicFramePr>
          <p:nvPr>
            <p:ph sz="half" idx="1"/>
            <p:extLst>
              <p:ext uri="{D42A27DB-BD31-4B8C-83A1-F6EECF244321}">
                <p14:modId xmlns:p14="http://schemas.microsoft.com/office/powerpoint/2010/main" val="4150164039"/>
              </p:ext>
            </p:extLst>
          </p:nvPr>
        </p:nvGraphicFramePr>
        <p:xfrm>
          <a:off x="585788" y="1389062"/>
          <a:ext cx="11123612" cy="5223772"/>
        </p:xfrm>
        <a:graphic>
          <a:graphicData uri="http://schemas.openxmlformats.org/drawingml/2006/table">
            <a:tbl>
              <a:tblPr firstRow="1" bandRow="1">
                <a:tableStyleId>{5C22544A-7EE6-4342-B048-85BDC9FD1C3A}</a:tableStyleId>
              </a:tblPr>
              <a:tblGrid>
                <a:gridCol w="3716581">
                  <a:extLst>
                    <a:ext uri="{9D8B030D-6E8A-4147-A177-3AD203B41FA5}">
                      <a16:colId xmlns:a16="http://schemas.microsoft.com/office/drawing/2014/main" val="3107290039"/>
                    </a:ext>
                  </a:extLst>
                </a:gridCol>
                <a:gridCol w="7407031">
                  <a:extLst>
                    <a:ext uri="{9D8B030D-6E8A-4147-A177-3AD203B41FA5}">
                      <a16:colId xmlns:a16="http://schemas.microsoft.com/office/drawing/2014/main" val="1015509108"/>
                    </a:ext>
                  </a:extLst>
                </a:gridCol>
              </a:tblGrid>
              <a:tr h="554595">
                <a:tc>
                  <a:txBody>
                    <a:bodyPr/>
                    <a:lstStyle/>
                    <a:p>
                      <a:r>
                        <a:rPr lang="en-US" dirty="0"/>
                        <a:t>Time</a:t>
                      </a:r>
                    </a:p>
                  </a:txBody>
                  <a:tcPr/>
                </a:tc>
                <a:tc>
                  <a:txBody>
                    <a:bodyPr/>
                    <a:lstStyle/>
                    <a:p>
                      <a:r>
                        <a:rPr lang="en-US" dirty="0"/>
                        <a:t>Subject</a:t>
                      </a:r>
                    </a:p>
                  </a:txBody>
                  <a:tcPr/>
                </a:tc>
                <a:extLst>
                  <a:ext uri="{0D108BD9-81ED-4DB2-BD59-A6C34878D82A}">
                    <a16:rowId xmlns:a16="http://schemas.microsoft.com/office/drawing/2014/main" val="2251893592"/>
                  </a:ext>
                </a:extLst>
              </a:tr>
              <a:tr h="554595">
                <a:tc>
                  <a:txBody>
                    <a:bodyPr/>
                    <a:lstStyle/>
                    <a:p>
                      <a:pPr algn="ctr"/>
                      <a:r>
                        <a:rPr lang="en-US" sz="2400" b="1" dirty="0"/>
                        <a:t>8:40 am – 9:25 am</a:t>
                      </a:r>
                    </a:p>
                  </a:txBody>
                  <a:tcPr/>
                </a:tc>
                <a:tc>
                  <a:txBody>
                    <a:bodyPr/>
                    <a:lstStyle/>
                    <a:p>
                      <a:r>
                        <a:rPr lang="en-US" sz="2400" b="1" dirty="0"/>
                        <a:t>New Partner Orientation</a:t>
                      </a:r>
                    </a:p>
                  </a:txBody>
                  <a:tcPr/>
                </a:tc>
                <a:extLst>
                  <a:ext uri="{0D108BD9-81ED-4DB2-BD59-A6C34878D82A}">
                    <a16:rowId xmlns:a16="http://schemas.microsoft.com/office/drawing/2014/main" val="4245936808"/>
                  </a:ext>
                </a:extLst>
              </a:tr>
              <a:tr h="554595">
                <a:tc>
                  <a:txBody>
                    <a:bodyPr/>
                    <a:lstStyle/>
                    <a:p>
                      <a:pPr algn="ctr"/>
                      <a:r>
                        <a:rPr lang="en-US" sz="2400" b="1" dirty="0"/>
                        <a:t>9:35 am – 10:10 am </a:t>
                      </a:r>
                    </a:p>
                  </a:txBody>
                  <a:tcPr/>
                </a:tc>
                <a:tc>
                  <a:txBody>
                    <a:bodyPr/>
                    <a:lstStyle/>
                    <a:p>
                      <a:r>
                        <a:rPr lang="en-US" sz="2400" b="1" dirty="0"/>
                        <a:t>Break Out #1</a:t>
                      </a:r>
                    </a:p>
                  </a:txBody>
                  <a:tcPr/>
                </a:tc>
                <a:extLst>
                  <a:ext uri="{0D108BD9-81ED-4DB2-BD59-A6C34878D82A}">
                    <a16:rowId xmlns:a16="http://schemas.microsoft.com/office/drawing/2014/main" val="2739233881"/>
                  </a:ext>
                </a:extLst>
              </a:tr>
              <a:tr h="554595">
                <a:tc>
                  <a:txBody>
                    <a:bodyPr/>
                    <a:lstStyle/>
                    <a:p>
                      <a:pPr algn="ctr"/>
                      <a:r>
                        <a:rPr lang="en-US" sz="2400" b="1" dirty="0"/>
                        <a:t>10:20 am – 10:55 am </a:t>
                      </a:r>
                    </a:p>
                  </a:txBody>
                  <a:tcPr/>
                </a:tc>
                <a:tc>
                  <a:txBody>
                    <a:bodyPr/>
                    <a:lstStyle/>
                    <a:p>
                      <a:r>
                        <a:rPr lang="en-US" sz="2400" b="1" dirty="0"/>
                        <a:t>Break Out #2 </a:t>
                      </a:r>
                    </a:p>
                  </a:txBody>
                  <a:tcPr/>
                </a:tc>
                <a:extLst>
                  <a:ext uri="{0D108BD9-81ED-4DB2-BD59-A6C34878D82A}">
                    <a16:rowId xmlns:a16="http://schemas.microsoft.com/office/drawing/2014/main" val="984717171"/>
                  </a:ext>
                </a:extLst>
              </a:tr>
              <a:tr h="1602444">
                <a:tc>
                  <a:txBody>
                    <a:bodyPr/>
                    <a:lstStyle/>
                    <a:p>
                      <a:pPr algn="ctr"/>
                      <a:r>
                        <a:rPr lang="en-US" sz="2400" b="1" dirty="0"/>
                        <a:t>11:05 am – 12:00 pm</a:t>
                      </a:r>
                    </a:p>
                  </a:txBody>
                  <a:tcPr/>
                </a:tc>
                <a:tc>
                  <a:txBody>
                    <a:bodyPr/>
                    <a:lstStyle/>
                    <a:p>
                      <a:pPr marL="342900" indent="-342900">
                        <a:buFont typeface="Arial" panose="020B0604020202020204" pitchFamily="34" charset="0"/>
                        <a:buChar char="•"/>
                      </a:pPr>
                      <a:r>
                        <a:rPr lang="en-US" sz="2400" b="1" dirty="0"/>
                        <a:t>New Partners – Discipline Specific Orientation with Liaisons</a:t>
                      </a:r>
                    </a:p>
                    <a:p>
                      <a:pPr marL="342900" indent="-342900">
                        <a:buFont typeface="Arial" panose="020B0604020202020204" pitchFamily="34" charset="0"/>
                        <a:buChar char="•"/>
                      </a:pPr>
                      <a:r>
                        <a:rPr lang="en-US" sz="2400" b="1" dirty="0"/>
                        <a:t>Veterans &amp; Admins – Interactive Q &amp; A</a:t>
                      </a:r>
                    </a:p>
                  </a:txBody>
                  <a:tcPr/>
                </a:tc>
                <a:extLst>
                  <a:ext uri="{0D108BD9-81ED-4DB2-BD59-A6C34878D82A}">
                    <a16:rowId xmlns:a16="http://schemas.microsoft.com/office/drawing/2014/main" val="3095502325"/>
                  </a:ext>
                </a:extLst>
              </a:tr>
              <a:tr h="554595">
                <a:tc>
                  <a:txBody>
                    <a:bodyPr/>
                    <a:lstStyle/>
                    <a:p>
                      <a:pPr algn="ctr"/>
                      <a:r>
                        <a:rPr lang="en-US" sz="2400" b="1" dirty="0"/>
                        <a:t>12:00 pm – 12:45 pm</a:t>
                      </a:r>
                    </a:p>
                  </a:txBody>
                  <a:tcPr/>
                </a:tc>
                <a:tc>
                  <a:txBody>
                    <a:bodyPr/>
                    <a:lstStyle/>
                    <a:p>
                      <a:r>
                        <a:rPr lang="en-US" sz="2400" b="1" dirty="0"/>
                        <a:t>Lunch/New Partner cont.</a:t>
                      </a:r>
                    </a:p>
                  </a:txBody>
                  <a:tcPr/>
                </a:tc>
                <a:extLst>
                  <a:ext uri="{0D108BD9-81ED-4DB2-BD59-A6C34878D82A}">
                    <a16:rowId xmlns:a16="http://schemas.microsoft.com/office/drawing/2014/main" val="4276520543"/>
                  </a:ext>
                </a:extLst>
              </a:tr>
              <a:tr h="848353">
                <a:tc>
                  <a:txBody>
                    <a:bodyPr/>
                    <a:lstStyle/>
                    <a:p>
                      <a:pPr algn="ctr"/>
                      <a:r>
                        <a:rPr lang="en-US" sz="2400" b="1" dirty="0"/>
                        <a:t>12:45 pm – 3:00 pm</a:t>
                      </a:r>
                    </a:p>
                  </a:txBody>
                  <a:tcPr/>
                </a:tc>
                <a:tc>
                  <a:txBody>
                    <a:bodyPr/>
                    <a:lstStyle/>
                    <a:p>
                      <a:r>
                        <a:rPr lang="en-US" sz="2400" b="1" dirty="0"/>
                        <a:t>All with liaison for Professional Development</a:t>
                      </a:r>
                    </a:p>
                  </a:txBody>
                  <a:tcPr/>
                </a:tc>
                <a:extLst>
                  <a:ext uri="{0D108BD9-81ED-4DB2-BD59-A6C34878D82A}">
                    <a16:rowId xmlns:a16="http://schemas.microsoft.com/office/drawing/2014/main" val="2552244368"/>
                  </a:ext>
                </a:extLst>
              </a:tr>
            </a:tbl>
          </a:graphicData>
        </a:graphic>
      </p:graphicFrame>
      <p:sp>
        <p:nvSpPr>
          <p:cNvPr id="3" name="Title 2">
            <a:extLst>
              <a:ext uri="{FF2B5EF4-FFF2-40B4-BE49-F238E27FC236}">
                <a16:creationId xmlns:a16="http://schemas.microsoft.com/office/drawing/2014/main" id="{DFE6BF91-B9A8-99F6-F9CA-E1DA16427542}"/>
              </a:ext>
            </a:extLst>
          </p:cNvPr>
          <p:cNvSpPr>
            <a:spLocks noGrp="1"/>
          </p:cNvSpPr>
          <p:nvPr>
            <p:ph type="title"/>
          </p:nvPr>
        </p:nvSpPr>
        <p:spPr/>
        <p:txBody>
          <a:bodyPr/>
          <a:lstStyle/>
          <a:p>
            <a:r>
              <a:rPr lang="en-US" dirty="0"/>
              <a:t>Agenda for the day</a:t>
            </a:r>
          </a:p>
        </p:txBody>
      </p:sp>
    </p:spTree>
    <p:extLst>
      <p:ext uri="{BB962C8B-B14F-4D97-AF65-F5344CB8AC3E}">
        <p14:creationId xmlns:p14="http://schemas.microsoft.com/office/powerpoint/2010/main" val="10560344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F0CA42-FE19-5D3F-ED78-6A9F71CB85B8}"/>
              </a:ext>
            </a:extLst>
          </p:cNvPr>
          <p:cNvSpPr>
            <a:spLocks noGrp="1"/>
          </p:cNvSpPr>
          <p:nvPr>
            <p:ph sz="half" idx="1"/>
          </p:nvPr>
        </p:nvSpPr>
        <p:spPr/>
        <p:txBody>
          <a:bodyPr>
            <a:normAutofit lnSpcReduction="10000"/>
          </a:bodyPr>
          <a:lstStyle/>
          <a:p>
            <a:r>
              <a:rPr lang="en-US" sz="2300" dirty="0"/>
              <a:t>CWU College in the High School Website: </a:t>
            </a:r>
            <a:r>
              <a:rPr lang="en-US" sz="2300" dirty="0">
                <a:hlinkClick r:id="rId3"/>
              </a:rPr>
              <a:t>https://www.cwu.edu/academics/specialized-programs/college-high-school/</a:t>
            </a:r>
            <a:r>
              <a:rPr lang="en-US" sz="2300" dirty="0"/>
              <a:t> </a:t>
            </a:r>
          </a:p>
          <a:p>
            <a:r>
              <a:rPr lang="en-US" sz="2300" dirty="0"/>
              <a:t>CWU College in the High School Registration Portal: </a:t>
            </a:r>
            <a:r>
              <a:rPr lang="en-US" sz="2300" dirty="0">
                <a:hlinkClick r:id="rId4"/>
              </a:rPr>
              <a:t>https://cihs.cwu.edu</a:t>
            </a:r>
            <a:r>
              <a:rPr lang="en-US" sz="2300" dirty="0"/>
              <a:t> </a:t>
            </a:r>
          </a:p>
          <a:p>
            <a:r>
              <a:rPr lang="en-US" sz="2300" dirty="0"/>
              <a:t>MyCWU: </a:t>
            </a:r>
            <a:r>
              <a:rPr lang="en-US" sz="2300" dirty="0">
                <a:hlinkClick r:id="rId5"/>
              </a:rPr>
              <a:t>https://my.cwu.edu/</a:t>
            </a:r>
            <a:r>
              <a:rPr lang="en-US" sz="2300" dirty="0"/>
              <a:t> </a:t>
            </a:r>
          </a:p>
          <a:p>
            <a:r>
              <a:rPr lang="en-US" sz="2300" dirty="0"/>
              <a:t>MyCWU Password Reset – </a:t>
            </a:r>
            <a:r>
              <a:rPr lang="en-US" sz="2300" dirty="0">
                <a:hlinkClick r:id="rId6"/>
              </a:rPr>
              <a:t>https://wildcatpassword.cwu.edu</a:t>
            </a:r>
            <a:r>
              <a:rPr lang="en-US" sz="2300" dirty="0"/>
              <a:t> </a:t>
            </a:r>
          </a:p>
          <a:p>
            <a:endParaRPr lang="en-US" sz="2300" dirty="0"/>
          </a:p>
          <a:p>
            <a:r>
              <a:rPr lang="en-US" sz="2300" dirty="0"/>
              <a:t>CWU Service Desk </a:t>
            </a:r>
          </a:p>
          <a:p>
            <a:pPr lvl="1"/>
            <a:r>
              <a:rPr lang="en-US" sz="2300" dirty="0"/>
              <a:t>Phone: 509-963-2001</a:t>
            </a:r>
          </a:p>
          <a:p>
            <a:pPr lvl="1"/>
            <a:r>
              <a:rPr lang="en-US" sz="2300" dirty="0"/>
              <a:t>Email: </a:t>
            </a:r>
            <a:r>
              <a:rPr lang="en-US" sz="2300" dirty="0">
                <a:hlinkClick r:id="rId7"/>
              </a:rPr>
              <a:t>CWUServiceDesk@cwu.edu</a:t>
            </a:r>
            <a:r>
              <a:rPr lang="en-US" sz="2300" dirty="0"/>
              <a:t> </a:t>
            </a:r>
          </a:p>
          <a:p>
            <a:pPr lvl="1"/>
            <a:r>
              <a:rPr lang="en-US" sz="2300" dirty="0"/>
              <a:t>Hours: Monday-Thursday 7 am to 6 pm</a:t>
            </a:r>
          </a:p>
          <a:p>
            <a:pPr marL="457200" lvl="1" indent="0">
              <a:buNone/>
            </a:pPr>
            <a:r>
              <a:rPr lang="en-US" sz="2300" dirty="0"/>
              <a:t>	          Friday 7 am to 5 pm</a:t>
            </a:r>
          </a:p>
          <a:p>
            <a:endParaRPr lang="en-US" dirty="0"/>
          </a:p>
        </p:txBody>
      </p:sp>
      <p:sp>
        <p:nvSpPr>
          <p:cNvPr id="3" name="Title 2">
            <a:extLst>
              <a:ext uri="{FF2B5EF4-FFF2-40B4-BE49-F238E27FC236}">
                <a16:creationId xmlns:a16="http://schemas.microsoft.com/office/drawing/2014/main" id="{71DBC4FA-1A7B-4569-2DE2-C525302BFA7D}"/>
              </a:ext>
            </a:extLst>
          </p:cNvPr>
          <p:cNvSpPr>
            <a:spLocks noGrp="1"/>
          </p:cNvSpPr>
          <p:nvPr>
            <p:ph type="title"/>
          </p:nvPr>
        </p:nvSpPr>
        <p:spPr/>
        <p:txBody>
          <a:bodyPr/>
          <a:lstStyle/>
          <a:p>
            <a:r>
              <a:rPr lang="en-US" dirty="0"/>
              <a:t>Important Websites - Bookmarks	</a:t>
            </a:r>
          </a:p>
        </p:txBody>
      </p:sp>
    </p:spTree>
    <p:extLst>
      <p:ext uri="{BB962C8B-B14F-4D97-AF65-F5344CB8AC3E}">
        <p14:creationId xmlns:p14="http://schemas.microsoft.com/office/powerpoint/2010/main" val="12055225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ontent Placeholder 34">
            <a:extLst>
              <a:ext uri="{FF2B5EF4-FFF2-40B4-BE49-F238E27FC236}">
                <a16:creationId xmlns:a16="http://schemas.microsoft.com/office/drawing/2014/main" id="{C52BC77B-62C3-C90C-10B3-57171B252DE8}"/>
              </a:ext>
            </a:extLst>
          </p:cNvPr>
          <p:cNvSpPr>
            <a:spLocks noGrp="1"/>
          </p:cNvSpPr>
          <p:nvPr>
            <p:ph idx="1"/>
          </p:nvPr>
        </p:nvSpPr>
        <p:spPr>
          <a:xfrm>
            <a:off x="585740" y="1964501"/>
            <a:ext cx="2974324" cy="3886024"/>
          </a:xfrm>
        </p:spPr>
        <p:txBody>
          <a:bodyPr vert="horz" lIns="91440" tIns="45720" rIns="91440" bIns="45720" rtlCol="0">
            <a:normAutofit/>
          </a:bodyPr>
          <a:lstStyle/>
          <a:p>
            <a:pPr marL="0" indent="0">
              <a:buNone/>
            </a:pPr>
            <a:r>
              <a:rPr lang="en-US" sz="1700" b="1" dirty="0"/>
              <a:t>Other CWU Contacts</a:t>
            </a:r>
          </a:p>
          <a:p>
            <a:r>
              <a:rPr lang="en-US" sz="1700" b="1" dirty="0"/>
              <a:t>ServiceDesk </a:t>
            </a:r>
          </a:p>
          <a:p>
            <a:pPr lvl="1"/>
            <a:r>
              <a:rPr lang="en-US" sz="1700" dirty="0"/>
              <a:t>MYCWU Support</a:t>
            </a:r>
          </a:p>
          <a:p>
            <a:pPr lvl="1"/>
            <a:r>
              <a:rPr lang="en-US" sz="1700" dirty="0"/>
              <a:t>(509) 963-2001</a:t>
            </a:r>
          </a:p>
          <a:p>
            <a:r>
              <a:rPr lang="en-US" sz="1700" b="1" dirty="0"/>
              <a:t>Admissions</a:t>
            </a:r>
          </a:p>
          <a:p>
            <a:pPr lvl="1"/>
            <a:r>
              <a:rPr lang="en-US" sz="1700" dirty="0"/>
              <a:t>CWU App &amp; visits</a:t>
            </a:r>
          </a:p>
          <a:p>
            <a:pPr lvl="1"/>
            <a:r>
              <a:rPr lang="en-US" sz="1700" dirty="0"/>
              <a:t>(509) 963-1211</a:t>
            </a:r>
          </a:p>
          <a:p>
            <a:pPr lvl="1"/>
            <a:r>
              <a:rPr lang="en-US" sz="1700" dirty="0"/>
              <a:t>admissions@cwu.edu</a:t>
            </a:r>
          </a:p>
          <a:p>
            <a:r>
              <a:rPr lang="en-US" sz="1700" b="1" dirty="0"/>
              <a:t>Continuing Education</a:t>
            </a:r>
          </a:p>
          <a:p>
            <a:pPr lvl="1"/>
            <a:r>
              <a:rPr lang="en-US" sz="1700" dirty="0"/>
              <a:t>Free PD classes</a:t>
            </a:r>
          </a:p>
          <a:p>
            <a:pPr lvl="1"/>
            <a:r>
              <a:rPr lang="en-US" sz="1700" dirty="0"/>
              <a:t>(509) 963-1712</a:t>
            </a:r>
          </a:p>
          <a:p>
            <a:pPr lvl="1"/>
            <a:r>
              <a:rPr lang="en-US" sz="1700" dirty="0"/>
              <a:t>ce@cwu.edu </a:t>
            </a:r>
          </a:p>
        </p:txBody>
      </p:sp>
      <p:sp>
        <p:nvSpPr>
          <p:cNvPr id="3" name="Title 2">
            <a:extLst>
              <a:ext uri="{FF2B5EF4-FFF2-40B4-BE49-F238E27FC236}">
                <a16:creationId xmlns:a16="http://schemas.microsoft.com/office/drawing/2014/main" id="{72BEEE11-9CC7-7CE4-9531-83E70EEDE7DD}"/>
              </a:ext>
            </a:extLst>
          </p:cNvPr>
          <p:cNvSpPr>
            <a:spLocks noGrp="1"/>
          </p:cNvSpPr>
          <p:nvPr>
            <p:ph type="title"/>
          </p:nvPr>
        </p:nvSpPr>
        <p:spPr>
          <a:xfrm>
            <a:off x="585740" y="431999"/>
            <a:ext cx="11123659" cy="506699"/>
          </a:xfrm>
        </p:spPr>
        <p:txBody>
          <a:bodyPr vert="horz" lIns="91440" tIns="45720" rIns="91440" bIns="45720" rtlCol="0">
            <a:normAutofit/>
          </a:bodyPr>
          <a:lstStyle/>
          <a:p>
            <a:r>
              <a:rPr lang="en-US" sz="2800"/>
              <a:t>Who do I contact?</a:t>
            </a:r>
          </a:p>
        </p:txBody>
      </p:sp>
      <p:sp>
        <p:nvSpPr>
          <p:cNvPr id="49" name="Text Placeholder 3">
            <a:extLst>
              <a:ext uri="{FF2B5EF4-FFF2-40B4-BE49-F238E27FC236}">
                <a16:creationId xmlns:a16="http://schemas.microsoft.com/office/drawing/2014/main" id="{E367F1C4-B663-896E-2B30-DF6BDA7DE62A}"/>
              </a:ext>
            </a:extLst>
          </p:cNvPr>
          <p:cNvSpPr>
            <a:spLocks noGrp="1"/>
          </p:cNvSpPr>
          <p:nvPr>
            <p:ph type="body" sz="quarter" idx="32"/>
          </p:nvPr>
        </p:nvSpPr>
        <p:spPr>
          <a:xfrm>
            <a:off x="585741" y="1326726"/>
            <a:ext cx="11032518" cy="360000"/>
          </a:xfrm>
        </p:spPr>
        <p:txBody>
          <a:bodyPr/>
          <a:lstStyle/>
          <a:p>
            <a:endParaRPr lang="en-US" dirty="0"/>
          </a:p>
        </p:txBody>
      </p:sp>
      <p:pic>
        <p:nvPicPr>
          <p:cNvPr id="6" name="Content Placeholder 5" descr="A screenshot of a computer screen&#10;&#10;AI-generated content may be incorrect.">
            <a:extLst>
              <a:ext uri="{FF2B5EF4-FFF2-40B4-BE49-F238E27FC236}">
                <a16:creationId xmlns:a16="http://schemas.microsoft.com/office/drawing/2014/main" id="{7EDE1901-AAB8-169A-3AAD-7BB5CAB0C5C9}"/>
              </a:ext>
            </a:extLst>
          </p:cNvPr>
          <p:cNvPicPr>
            <a:picLocks noGrp="1" noChangeAspect="1"/>
          </p:cNvPicPr>
          <p:nvPr>
            <p:ph idx="34"/>
          </p:nvPr>
        </p:nvPicPr>
        <p:blipFill>
          <a:blip r:embed="rId3">
            <a:extLst>
              <a:ext uri="{28A0092B-C50C-407E-A947-70E740481C1C}">
                <a14:useLocalDpi xmlns:a14="http://schemas.microsoft.com/office/drawing/2010/main" val="0"/>
              </a:ext>
            </a:extLst>
          </a:blip>
          <a:srcRect l="4502" t="14466" r="63211"/>
          <a:stretch/>
        </p:blipFill>
        <p:spPr>
          <a:xfrm>
            <a:off x="3657600" y="1964501"/>
            <a:ext cx="3791712" cy="5215888"/>
          </a:xfrm>
        </p:spPr>
      </p:pic>
      <p:pic>
        <p:nvPicPr>
          <p:cNvPr id="4" name="Picture 3" descr="A screenshot of a computer screen&#10;&#10;AI-generated content may be incorrect.">
            <a:extLst>
              <a:ext uri="{FF2B5EF4-FFF2-40B4-BE49-F238E27FC236}">
                <a16:creationId xmlns:a16="http://schemas.microsoft.com/office/drawing/2014/main" id="{8929E272-D369-0B5C-4807-A27B35B95370}"/>
              </a:ext>
            </a:extLst>
          </p:cNvPr>
          <p:cNvPicPr>
            <a:picLocks noChangeAspect="1"/>
          </p:cNvPicPr>
          <p:nvPr/>
        </p:nvPicPr>
        <p:blipFill>
          <a:blip r:embed="rId3">
            <a:extLst>
              <a:ext uri="{28A0092B-C50C-407E-A947-70E740481C1C}">
                <a14:useLocalDpi xmlns:a14="http://schemas.microsoft.com/office/drawing/2010/main" val="0"/>
              </a:ext>
            </a:extLst>
          </a:blip>
          <a:srcRect l="50202" t="14085" r="17526" b="31005"/>
          <a:stretch/>
        </p:blipFill>
        <p:spPr>
          <a:xfrm>
            <a:off x="7717536" y="1964501"/>
            <a:ext cx="4108153" cy="3931817"/>
          </a:xfrm>
          <a:prstGeom prst="rect">
            <a:avLst/>
          </a:prstGeom>
          <a:noFill/>
        </p:spPr>
      </p:pic>
    </p:spTree>
    <p:extLst>
      <p:ext uri="{BB962C8B-B14F-4D97-AF65-F5344CB8AC3E}">
        <p14:creationId xmlns:p14="http://schemas.microsoft.com/office/powerpoint/2010/main" val="1418097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0EAEB6-8D27-4F52-2841-19F5337538CE}"/>
              </a:ext>
            </a:extLst>
          </p:cNvPr>
          <p:cNvSpPr>
            <a:spLocks noGrp="1"/>
          </p:cNvSpPr>
          <p:nvPr>
            <p:ph sz="half" idx="1"/>
          </p:nvPr>
        </p:nvSpPr>
        <p:spPr/>
        <p:txBody>
          <a:bodyPr>
            <a:normAutofit/>
          </a:bodyPr>
          <a:lstStyle/>
          <a:p>
            <a:r>
              <a:rPr lang="en-US" sz="2800" dirty="0"/>
              <a:t>Contact Us: </a:t>
            </a:r>
            <a:r>
              <a:rPr lang="en-US" sz="2800" dirty="0">
                <a:hlinkClick r:id="rId3"/>
              </a:rPr>
              <a:t>HSPartnerships@cwu.edu</a:t>
            </a:r>
            <a:r>
              <a:rPr lang="en-US" sz="2800" dirty="0"/>
              <a:t> or 509-963-1351</a:t>
            </a:r>
          </a:p>
          <a:p>
            <a:pPr lvl="1"/>
            <a:endParaRPr lang="en-US" sz="2400" dirty="0"/>
          </a:p>
          <a:p>
            <a:pPr lvl="1"/>
            <a:r>
              <a:rPr lang="en-US" sz="2400" dirty="0"/>
              <a:t>Sarah Maes – Assistant Director – </a:t>
            </a:r>
            <a:r>
              <a:rPr lang="en-US" sz="2400" dirty="0">
                <a:hlinkClick r:id="rId4"/>
              </a:rPr>
              <a:t>Sarah.Maes@cwu.edu</a:t>
            </a:r>
            <a:r>
              <a:rPr lang="en-US" sz="2400" dirty="0"/>
              <a:t> </a:t>
            </a:r>
          </a:p>
          <a:p>
            <a:pPr lvl="1"/>
            <a:r>
              <a:rPr lang="en-US" sz="2400" dirty="0"/>
              <a:t>Zane Morrison – Program Support Supervisor – </a:t>
            </a:r>
            <a:r>
              <a:rPr lang="en-US" sz="2400" dirty="0">
                <a:hlinkClick r:id="rId5"/>
              </a:rPr>
              <a:t>Zane.Morrison@cwu.edu</a:t>
            </a:r>
            <a:r>
              <a:rPr lang="en-US" sz="2400" dirty="0"/>
              <a:t> </a:t>
            </a:r>
          </a:p>
          <a:p>
            <a:pPr lvl="1"/>
            <a:r>
              <a:rPr lang="en-US" sz="2400" dirty="0"/>
              <a:t>Jon Salazar – Outreach Coordinator – </a:t>
            </a:r>
            <a:r>
              <a:rPr lang="en-US" sz="2400" dirty="0">
                <a:hlinkClick r:id="rId6"/>
              </a:rPr>
              <a:t>Jonathan.Salazar@cwu.edu</a:t>
            </a:r>
            <a:r>
              <a:rPr lang="en-US" sz="2400" dirty="0"/>
              <a:t> </a:t>
            </a:r>
          </a:p>
          <a:p>
            <a:pPr marL="0" indent="0">
              <a:buNone/>
            </a:pPr>
            <a:endParaRPr lang="en-US" sz="2800" dirty="0"/>
          </a:p>
          <a:p>
            <a:pPr lvl="1"/>
            <a:r>
              <a:rPr lang="en-US" sz="2600" dirty="0"/>
              <a:t>Academic Questions? </a:t>
            </a:r>
          </a:p>
          <a:p>
            <a:pPr lvl="2"/>
            <a:r>
              <a:rPr lang="en-US" sz="2400" dirty="0"/>
              <a:t>Contact your Academic Liaison: See page 31 in packet</a:t>
            </a:r>
          </a:p>
          <a:p>
            <a:pPr marL="0" indent="0">
              <a:buNone/>
            </a:pPr>
            <a:endParaRPr lang="en-US" dirty="0"/>
          </a:p>
        </p:txBody>
      </p:sp>
      <p:sp>
        <p:nvSpPr>
          <p:cNvPr id="3" name="Title 2">
            <a:extLst>
              <a:ext uri="{FF2B5EF4-FFF2-40B4-BE49-F238E27FC236}">
                <a16:creationId xmlns:a16="http://schemas.microsoft.com/office/drawing/2014/main" id="{7CE62688-30BE-54BB-0FCA-9FD1727F251B}"/>
              </a:ext>
            </a:extLst>
          </p:cNvPr>
          <p:cNvSpPr>
            <a:spLocks noGrp="1"/>
          </p:cNvSpPr>
          <p:nvPr>
            <p:ph type="title"/>
          </p:nvPr>
        </p:nvSpPr>
        <p:spPr/>
        <p:txBody>
          <a:bodyPr/>
          <a:lstStyle/>
          <a:p>
            <a:r>
              <a:rPr lang="en-US" dirty="0"/>
              <a:t>What questions do you have? </a:t>
            </a:r>
          </a:p>
        </p:txBody>
      </p:sp>
    </p:spTree>
    <p:extLst>
      <p:ext uri="{BB962C8B-B14F-4D97-AF65-F5344CB8AC3E}">
        <p14:creationId xmlns:p14="http://schemas.microsoft.com/office/powerpoint/2010/main" val="6273049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uilding with a lawn and trees&#10;&#10;Description automatically generated">
            <a:extLst>
              <a:ext uri="{FF2B5EF4-FFF2-40B4-BE49-F238E27FC236}">
                <a16:creationId xmlns:a16="http://schemas.microsoft.com/office/drawing/2014/main" id="{AF0629CC-E56A-6646-3287-04D385B8E6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8ADFECAB-B4F8-AE3F-3D4B-C6B286E13D46}"/>
              </a:ext>
            </a:extLst>
          </p:cNvPr>
          <p:cNvSpPr>
            <a:spLocks noGrp="1"/>
          </p:cNvSpPr>
          <p:nvPr>
            <p:ph sz="half" idx="1"/>
          </p:nvPr>
        </p:nvSpPr>
        <p:spPr>
          <a:xfrm>
            <a:off x="585740" y="1563536"/>
            <a:ext cx="11020518" cy="4669625"/>
          </a:xfrm>
          <a:prstGeom prst="rect">
            <a:avLst/>
          </a:prstGeom>
        </p:spPr>
        <p:txBody>
          <a:bodyPr>
            <a:normAutofit/>
          </a:bodyPr>
          <a:lstStyle/>
          <a:p>
            <a:pPr marL="0" indent="0" algn="ctr">
              <a:buNone/>
            </a:pPr>
            <a:r>
              <a:rPr lang="en-US" sz="4000" dirty="0">
                <a:solidFill>
                  <a:schemeClr val="accent4"/>
                </a:solidFill>
              </a:rPr>
              <a:t>CWU College in the High School</a:t>
            </a:r>
          </a:p>
          <a:p>
            <a:pPr marL="0" indent="0" algn="ctr">
              <a:buNone/>
            </a:pPr>
            <a:r>
              <a:rPr lang="en-US" sz="3600" dirty="0">
                <a:solidFill>
                  <a:schemeClr val="accent4"/>
                </a:solidFill>
              </a:rPr>
              <a:t> </a:t>
            </a:r>
          </a:p>
          <a:p>
            <a:pPr marL="0" indent="0" algn="ctr">
              <a:buNone/>
            </a:pPr>
            <a:r>
              <a:rPr lang="en-US" sz="3200" dirty="0">
                <a:solidFill>
                  <a:schemeClr val="accent4"/>
                </a:solidFill>
                <a:hlinkClick r:id="rId4">
                  <a:extLst>
                    <a:ext uri="{A12FA001-AC4F-418D-AE19-62706E023703}">
                      <ahyp:hlinkClr xmlns:ahyp="http://schemas.microsoft.com/office/drawing/2018/hyperlinkcolor" val="tx"/>
                    </a:ext>
                  </a:extLst>
                </a:hlinkClick>
              </a:rPr>
              <a:t>www.cwu.edu/college-hs</a:t>
            </a:r>
            <a:r>
              <a:rPr lang="en-US" sz="3200" dirty="0">
                <a:solidFill>
                  <a:schemeClr val="accent4"/>
                </a:solidFill>
              </a:rPr>
              <a:t> </a:t>
            </a:r>
          </a:p>
          <a:p>
            <a:pPr marL="0" indent="0" algn="ctr">
              <a:buNone/>
            </a:pPr>
            <a:endParaRPr lang="en-US" sz="1800" dirty="0">
              <a:solidFill>
                <a:schemeClr val="accent4"/>
              </a:solidFill>
            </a:endParaRPr>
          </a:p>
          <a:p>
            <a:pPr marL="0" indent="0" algn="ctr">
              <a:buNone/>
            </a:pPr>
            <a:endParaRPr lang="en-US" sz="1800" dirty="0">
              <a:solidFill>
                <a:schemeClr val="accent4"/>
              </a:solidFill>
            </a:endParaRPr>
          </a:p>
          <a:p>
            <a:pPr marL="0" indent="0" algn="ctr">
              <a:buNone/>
            </a:pPr>
            <a:r>
              <a:rPr lang="en-US" sz="3200" dirty="0">
                <a:solidFill>
                  <a:schemeClr val="accent4"/>
                </a:solidFill>
                <a:hlinkClick r:id="rId5">
                  <a:extLst>
                    <a:ext uri="{A12FA001-AC4F-418D-AE19-62706E023703}">
                      <ahyp:hlinkClr xmlns:ahyp="http://schemas.microsoft.com/office/drawing/2018/hyperlinkcolor" val="tx"/>
                    </a:ext>
                  </a:extLst>
                </a:hlinkClick>
              </a:rPr>
              <a:t>hspartnerships@cwu.edu</a:t>
            </a:r>
            <a:endParaRPr lang="en-US" sz="3200" dirty="0">
              <a:solidFill>
                <a:schemeClr val="accent4"/>
              </a:solidFill>
            </a:endParaRPr>
          </a:p>
          <a:p>
            <a:pPr marL="0" indent="0" algn="ctr">
              <a:buNone/>
            </a:pPr>
            <a:endParaRPr lang="en-US" sz="3200" dirty="0">
              <a:solidFill>
                <a:schemeClr val="accent4"/>
              </a:solidFill>
            </a:endParaRPr>
          </a:p>
          <a:p>
            <a:pPr marL="0" indent="0" algn="ctr">
              <a:buNone/>
            </a:pPr>
            <a:r>
              <a:rPr lang="en-US" sz="3200" dirty="0">
                <a:solidFill>
                  <a:schemeClr val="accent4"/>
                </a:solidFill>
              </a:rPr>
              <a:t>(509) 963-1351</a:t>
            </a:r>
          </a:p>
          <a:p>
            <a:endParaRPr lang="en-US" dirty="0"/>
          </a:p>
        </p:txBody>
      </p:sp>
      <p:sp>
        <p:nvSpPr>
          <p:cNvPr id="4" name="Title 3">
            <a:extLst>
              <a:ext uri="{FF2B5EF4-FFF2-40B4-BE49-F238E27FC236}">
                <a16:creationId xmlns:a16="http://schemas.microsoft.com/office/drawing/2014/main" id="{BCFCF9F8-B621-2E3E-F9F7-E3C8FF090C2B}"/>
              </a:ext>
            </a:extLst>
          </p:cNvPr>
          <p:cNvSpPr>
            <a:spLocks noGrp="1"/>
          </p:cNvSpPr>
          <p:nvPr>
            <p:ph type="title"/>
          </p:nvPr>
        </p:nvSpPr>
        <p:spPr>
          <a:prstGeom prst="rect">
            <a:avLst/>
          </a:prstGeom>
        </p:spPr>
        <p:txBody>
          <a:bodyPr/>
          <a:lstStyle/>
          <a:p>
            <a:pPr algn="ctr"/>
            <a:r>
              <a:rPr lang="en-US" dirty="0">
                <a:solidFill>
                  <a:schemeClr val="accent4"/>
                </a:solidFill>
              </a:rPr>
              <a:t>Questions? Reach Out!</a:t>
            </a:r>
          </a:p>
        </p:txBody>
      </p:sp>
      <p:pic>
        <p:nvPicPr>
          <p:cNvPr id="7" name="Graphic 6" descr="World">
            <a:extLst>
              <a:ext uri="{FF2B5EF4-FFF2-40B4-BE49-F238E27FC236}">
                <a16:creationId xmlns:a16="http://schemas.microsoft.com/office/drawing/2014/main" id="{47A8003F-5431-F35E-FF1B-CBEFE616A10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59529" y="2762114"/>
            <a:ext cx="579162" cy="579162"/>
          </a:xfrm>
          <a:prstGeom prst="rect">
            <a:avLst/>
          </a:prstGeom>
        </p:spPr>
      </p:pic>
      <p:pic>
        <p:nvPicPr>
          <p:cNvPr id="8" name="Graphic 7" descr="Email">
            <a:extLst>
              <a:ext uri="{FF2B5EF4-FFF2-40B4-BE49-F238E27FC236}">
                <a16:creationId xmlns:a16="http://schemas.microsoft.com/office/drawing/2014/main" id="{BCEA2D0A-1C5D-0FF9-6997-882B49437E9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59529" y="4016937"/>
            <a:ext cx="579162" cy="579162"/>
          </a:xfrm>
          <a:prstGeom prst="rect">
            <a:avLst/>
          </a:prstGeom>
        </p:spPr>
      </p:pic>
      <p:pic>
        <p:nvPicPr>
          <p:cNvPr id="9" name="Graphic 8" descr="Receiver">
            <a:extLst>
              <a:ext uri="{FF2B5EF4-FFF2-40B4-BE49-F238E27FC236}">
                <a16:creationId xmlns:a16="http://schemas.microsoft.com/office/drawing/2014/main" id="{192955A6-143E-169E-D684-7EE12CAA5EB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77965" y="5087438"/>
            <a:ext cx="566234" cy="566234"/>
          </a:xfrm>
          <a:prstGeom prst="rect">
            <a:avLst/>
          </a:prstGeom>
        </p:spPr>
      </p:pic>
    </p:spTree>
    <p:extLst>
      <p:ext uri="{BB962C8B-B14F-4D97-AF65-F5344CB8AC3E}">
        <p14:creationId xmlns:p14="http://schemas.microsoft.com/office/powerpoint/2010/main" val="8448680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90419BF-849A-B50C-4C73-F78BEEDED68B}"/>
              </a:ext>
            </a:extLst>
          </p:cNvPr>
          <p:cNvGraphicFramePr>
            <a:graphicFrameLocks noGrp="1"/>
          </p:cNvGraphicFramePr>
          <p:nvPr>
            <p:ph sz="half" idx="1"/>
            <p:extLst>
              <p:ext uri="{D42A27DB-BD31-4B8C-83A1-F6EECF244321}">
                <p14:modId xmlns:p14="http://schemas.microsoft.com/office/powerpoint/2010/main" val="3317179479"/>
              </p:ext>
            </p:extLst>
          </p:nvPr>
        </p:nvGraphicFramePr>
        <p:xfrm>
          <a:off x="585788" y="1389062"/>
          <a:ext cx="11123612" cy="5223772"/>
        </p:xfrm>
        <a:graphic>
          <a:graphicData uri="http://schemas.openxmlformats.org/drawingml/2006/table">
            <a:tbl>
              <a:tblPr firstRow="1" bandRow="1">
                <a:tableStyleId>{5C22544A-7EE6-4342-B048-85BDC9FD1C3A}</a:tableStyleId>
              </a:tblPr>
              <a:tblGrid>
                <a:gridCol w="3716581">
                  <a:extLst>
                    <a:ext uri="{9D8B030D-6E8A-4147-A177-3AD203B41FA5}">
                      <a16:colId xmlns:a16="http://schemas.microsoft.com/office/drawing/2014/main" val="3107290039"/>
                    </a:ext>
                  </a:extLst>
                </a:gridCol>
                <a:gridCol w="7407031">
                  <a:extLst>
                    <a:ext uri="{9D8B030D-6E8A-4147-A177-3AD203B41FA5}">
                      <a16:colId xmlns:a16="http://schemas.microsoft.com/office/drawing/2014/main" val="1015509108"/>
                    </a:ext>
                  </a:extLst>
                </a:gridCol>
              </a:tblGrid>
              <a:tr h="554595">
                <a:tc>
                  <a:txBody>
                    <a:bodyPr/>
                    <a:lstStyle/>
                    <a:p>
                      <a:r>
                        <a:rPr lang="en-US" dirty="0"/>
                        <a:t>Time</a:t>
                      </a:r>
                    </a:p>
                  </a:txBody>
                  <a:tcPr/>
                </a:tc>
                <a:tc>
                  <a:txBody>
                    <a:bodyPr/>
                    <a:lstStyle/>
                    <a:p>
                      <a:r>
                        <a:rPr lang="en-US" dirty="0"/>
                        <a:t>Subject</a:t>
                      </a:r>
                    </a:p>
                  </a:txBody>
                  <a:tcPr/>
                </a:tc>
                <a:extLst>
                  <a:ext uri="{0D108BD9-81ED-4DB2-BD59-A6C34878D82A}">
                    <a16:rowId xmlns:a16="http://schemas.microsoft.com/office/drawing/2014/main" val="2251893592"/>
                  </a:ext>
                </a:extLst>
              </a:tr>
              <a:tr h="554595">
                <a:tc>
                  <a:txBody>
                    <a:bodyPr/>
                    <a:lstStyle/>
                    <a:p>
                      <a:pPr algn="ctr"/>
                      <a:r>
                        <a:rPr lang="en-US" sz="2400" b="1" dirty="0"/>
                        <a:t>8:40 am – 9:25 am</a:t>
                      </a:r>
                    </a:p>
                  </a:txBody>
                  <a:tcPr/>
                </a:tc>
                <a:tc>
                  <a:txBody>
                    <a:bodyPr/>
                    <a:lstStyle/>
                    <a:p>
                      <a:r>
                        <a:rPr lang="en-US" sz="2400" b="1" dirty="0"/>
                        <a:t>New Partner Orientation</a:t>
                      </a:r>
                    </a:p>
                  </a:txBody>
                  <a:tcPr/>
                </a:tc>
                <a:extLst>
                  <a:ext uri="{0D108BD9-81ED-4DB2-BD59-A6C34878D82A}">
                    <a16:rowId xmlns:a16="http://schemas.microsoft.com/office/drawing/2014/main" val="4245936808"/>
                  </a:ext>
                </a:extLst>
              </a:tr>
              <a:tr h="554595">
                <a:tc>
                  <a:txBody>
                    <a:bodyPr/>
                    <a:lstStyle/>
                    <a:p>
                      <a:pPr algn="ctr"/>
                      <a:r>
                        <a:rPr lang="en-US" sz="2400" b="1" dirty="0"/>
                        <a:t>9:35 am – 10:10 am </a:t>
                      </a:r>
                    </a:p>
                  </a:txBody>
                  <a:tcPr/>
                </a:tc>
                <a:tc>
                  <a:txBody>
                    <a:bodyPr/>
                    <a:lstStyle/>
                    <a:p>
                      <a:r>
                        <a:rPr lang="en-US" sz="2400" b="1" dirty="0"/>
                        <a:t>Break Out #1</a:t>
                      </a:r>
                    </a:p>
                  </a:txBody>
                  <a:tcPr/>
                </a:tc>
                <a:extLst>
                  <a:ext uri="{0D108BD9-81ED-4DB2-BD59-A6C34878D82A}">
                    <a16:rowId xmlns:a16="http://schemas.microsoft.com/office/drawing/2014/main" val="2739233881"/>
                  </a:ext>
                </a:extLst>
              </a:tr>
              <a:tr h="554595">
                <a:tc>
                  <a:txBody>
                    <a:bodyPr/>
                    <a:lstStyle/>
                    <a:p>
                      <a:pPr algn="ctr"/>
                      <a:r>
                        <a:rPr lang="en-US" sz="2400" b="1" dirty="0"/>
                        <a:t>10:20 am – 10:55 am </a:t>
                      </a:r>
                    </a:p>
                  </a:txBody>
                  <a:tcPr/>
                </a:tc>
                <a:tc>
                  <a:txBody>
                    <a:bodyPr/>
                    <a:lstStyle/>
                    <a:p>
                      <a:r>
                        <a:rPr lang="en-US" sz="2400" b="1" dirty="0"/>
                        <a:t>Break Out #2</a:t>
                      </a:r>
                    </a:p>
                  </a:txBody>
                  <a:tcPr/>
                </a:tc>
                <a:extLst>
                  <a:ext uri="{0D108BD9-81ED-4DB2-BD59-A6C34878D82A}">
                    <a16:rowId xmlns:a16="http://schemas.microsoft.com/office/drawing/2014/main" val="984717171"/>
                  </a:ext>
                </a:extLst>
              </a:tr>
              <a:tr h="1602444">
                <a:tc>
                  <a:txBody>
                    <a:bodyPr/>
                    <a:lstStyle/>
                    <a:p>
                      <a:pPr algn="ctr"/>
                      <a:r>
                        <a:rPr lang="en-US" sz="2400" b="1" dirty="0"/>
                        <a:t>11:05 am – 12:00 pm</a:t>
                      </a:r>
                    </a:p>
                  </a:txBody>
                  <a:tcPr/>
                </a:tc>
                <a:tc>
                  <a:txBody>
                    <a:bodyPr/>
                    <a:lstStyle/>
                    <a:p>
                      <a:pPr marL="342900" indent="-342900">
                        <a:buFont typeface="Arial" panose="020B0604020202020204" pitchFamily="34" charset="0"/>
                        <a:buChar char="•"/>
                      </a:pPr>
                      <a:r>
                        <a:rPr lang="en-US" sz="2400" b="1" dirty="0"/>
                        <a:t>New Partners – Discipline Specific Orientation with Liaisons</a:t>
                      </a:r>
                    </a:p>
                    <a:p>
                      <a:pPr marL="342900" indent="-342900">
                        <a:buFont typeface="Arial" panose="020B0604020202020204" pitchFamily="34" charset="0"/>
                        <a:buChar char="•"/>
                      </a:pPr>
                      <a:r>
                        <a:rPr lang="en-US" sz="2400" b="1" dirty="0"/>
                        <a:t>Veterans &amp; Admins – Interactive Q +A</a:t>
                      </a:r>
                    </a:p>
                  </a:txBody>
                  <a:tcPr/>
                </a:tc>
                <a:extLst>
                  <a:ext uri="{0D108BD9-81ED-4DB2-BD59-A6C34878D82A}">
                    <a16:rowId xmlns:a16="http://schemas.microsoft.com/office/drawing/2014/main" val="3095502325"/>
                  </a:ext>
                </a:extLst>
              </a:tr>
              <a:tr h="554595">
                <a:tc>
                  <a:txBody>
                    <a:bodyPr/>
                    <a:lstStyle/>
                    <a:p>
                      <a:pPr algn="ctr"/>
                      <a:r>
                        <a:rPr lang="en-US" sz="2400" b="1" dirty="0"/>
                        <a:t>12:00 pm – 12:45 pm</a:t>
                      </a:r>
                    </a:p>
                  </a:txBody>
                  <a:tcPr/>
                </a:tc>
                <a:tc>
                  <a:txBody>
                    <a:bodyPr/>
                    <a:lstStyle/>
                    <a:p>
                      <a:r>
                        <a:rPr lang="en-US" sz="2400" b="1" dirty="0"/>
                        <a:t>Lunch/New Partner cont.</a:t>
                      </a:r>
                    </a:p>
                  </a:txBody>
                  <a:tcPr/>
                </a:tc>
                <a:extLst>
                  <a:ext uri="{0D108BD9-81ED-4DB2-BD59-A6C34878D82A}">
                    <a16:rowId xmlns:a16="http://schemas.microsoft.com/office/drawing/2014/main" val="4276520543"/>
                  </a:ext>
                </a:extLst>
              </a:tr>
              <a:tr h="848353">
                <a:tc>
                  <a:txBody>
                    <a:bodyPr/>
                    <a:lstStyle/>
                    <a:p>
                      <a:pPr algn="ctr"/>
                      <a:r>
                        <a:rPr lang="en-US" sz="2400" b="1" dirty="0"/>
                        <a:t>12:45 pm – 3:00 pm</a:t>
                      </a:r>
                    </a:p>
                  </a:txBody>
                  <a:tcPr/>
                </a:tc>
                <a:tc>
                  <a:txBody>
                    <a:bodyPr/>
                    <a:lstStyle/>
                    <a:p>
                      <a:r>
                        <a:rPr lang="en-US" sz="2400" b="1" dirty="0"/>
                        <a:t>All with liaison for Professional Development</a:t>
                      </a:r>
                    </a:p>
                  </a:txBody>
                  <a:tcPr/>
                </a:tc>
                <a:extLst>
                  <a:ext uri="{0D108BD9-81ED-4DB2-BD59-A6C34878D82A}">
                    <a16:rowId xmlns:a16="http://schemas.microsoft.com/office/drawing/2014/main" val="2552244368"/>
                  </a:ext>
                </a:extLst>
              </a:tr>
            </a:tbl>
          </a:graphicData>
        </a:graphic>
      </p:graphicFrame>
      <p:sp>
        <p:nvSpPr>
          <p:cNvPr id="3" name="Title 2">
            <a:extLst>
              <a:ext uri="{FF2B5EF4-FFF2-40B4-BE49-F238E27FC236}">
                <a16:creationId xmlns:a16="http://schemas.microsoft.com/office/drawing/2014/main" id="{DFE6BF91-B9A8-99F6-F9CA-E1DA16427542}"/>
              </a:ext>
            </a:extLst>
          </p:cNvPr>
          <p:cNvSpPr>
            <a:spLocks noGrp="1"/>
          </p:cNvSpPr>
          <p:nvPr>
            <p:ph type="title"/>
          </p:nvPr>
        </p:nvSpPr>
        <p:spPr/>
        <p:txBody>
          <a:bodyPr/>
          <a:lstStyle/>
          <a:p>
            <a:r>
              <a:rPr lang="en-US" dirty="0"/>
              <a:t>Agenda for the day</a:t>
            </a:r>
          </a:p>
        </p:txBody>
      </p:sp>
    </p:spTree>
    <p:extLst>
      <p:ext uri="{BB962C8B-B14F-4D97-AF65-F5344CB8AC3E}">
        <p14:creationId xmlns:p14="http://schemas.microsoft.com/office/powerpoint/2010/main" val="11446431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9365CB-A32D-4936-F73F-E608D6B2A0CC}"/>
              </a:ext>
            </a:extLst>
          </p:cNvPr>
          <p:cNvSpPr>
            <a:spLocks noGrp="1"/>
          </p:cNvSpPr>
          <p:nvPr>
            <p:ph sz="half" idx="1"/>
          </p:nvPr>
        </p:nvSpPr>
        <p:spPr>
          <a:xfrm>
            <a:off x="534171" y="1961843"/>
            <a:ext cx="11123658" cy="4554782"/>
          </a:xfrm>
        </p:spPr>
        <p:txBody>
          <a:bodyPr>
            <a:normAutofit/>
          </a:bodyPr>
          <a:lstStyle/>
          <a:p>
            <a:r>
              <a:rPr lang="en-US" sz="3000" dirty="0">
                <a:solidFill>
                  <a:schemeClr val="tx1">
                    <a:lumMod val="95000"/>
                    <a:lumOff val="5000"/>
                  </a:schemeClr>
                </a:solidFill>
                <a:latin typeface="+mn-lt"/>
              </a:rPr>
              <a:t>FAQ from Students and Parents – w/ Zane Morrison </a:t>
            </a:r>
            <a:r>
              <a:rPr lang="en-US" sz="3000" dirty="0">
                <a:solidFill>
                  <a:schemeClr val="tx1">
                    <a:lumMod val="95000"/>
                    <a:lumOff val="5000"/>
                  </a:schemeClr>
                </a:solidFill>
                <a:latin typeface="+mn-lt"/>
                <a:ea typeface="Inter Semi Bold" panose="02000703000000020004" pitchFamily="2" charset="0"/>
                <a:cs typeface="Inter Semi Bold" panose="02000703000000020004" pitchFamily="2" charset="0"/>
              </a:rPr>
              <a:t>– Auditorium 150</a:t>
            </a:r>
            <a:endParaRPr lang="en-US" sz="3000" dirty="0">
              <a:solidFill>
                <a:schemeClr val="tx1">
                  <a:lumMod val="95000"/>
                  <a:lumOff val="5000"/>
                </a:schemeClr>
              </a:solidFill>
              <a:latin typeface="+mn-lt"/>
            </a:endParaRPr>
          </a:p>
          <a:p>
            <a:endParaRPr lang="en-US" sz="3000" dirty="0">
              <a:solidFill>
                <a:schemeClr val="tx1">
                  <a:lumMod val="95000"/>
                  <a:lumOff val="5000"/>
                </a:schemeClr>
              </a:solidFill>
              <a:latin typeface="+mn-lt"/>
            </a:endParaRPr>
          </a:p>
          <a:p>
            <a:r>
              <a:rPr lang="en-US" sz="3000" dirty="0">
                <a:solidFill>
                  <a:schemeClr val="tx1">
                    <a:lumMod val="95000"/>
                    <a:lumOff val="5000"/>
                  </a:schemeClr>
                </a:solidFill>
                <a:latin typeface="+mn-lt"/>
              </a:rPr>
              <a:t>Who does what, when? – w/ Jon Salazar </a:t>
            </a:r>
            <a:r>
              <a:rPr lang="en-US" sz="3000" dirty="0">
                <a:solidFill>
                  <a:schemeClr val="tx1">
                    <a:lumMod val="95000"/>
                    <a:lumOff val="5000"/>
                  </a:schemeClr>
                </a:solidFill>
                <a:latin typeface="+mn-lt"/>
                <a:ea typeface="Inter Semi Bold" panose="02000703000000020004" pitchFamily="2" charset="0"/>
                <a:cs typeface="Inter Semi Bold" panose="02000703000000020004" pitchFamily="2" charset="0"/>
              </a:rPr>
              <a:t>– Auditorium 151 </a:t>
            </a:r>
            <a:endParaRPr lang="en-US" sz="3000" dirty="0">
              <a:solidFill>
                <a:schemeClr val="tx1">
                  <a:lumMod val="95000"/>
                  <a:lumOff val="5000"/>
                </a:schemeClr>
              </a:solidFill>
              <a:latin typeface="+mn-lt"/>
            </a:endParaRPr>
          </a:p>
          <a:p>
            <a:pPr marL="0" indent="0">
              <a:buNone/>
            </a:pPr>
            <a:endParaRPr lang="en-US" sz="3000" dirty="0">
              <a:solidFill>
                <a:schemeClr val="tx1">
                  <a:lumMod val="95000"/>
                  <a:lumOff val="5000"/>
                </a:schemeClr>
              </a:solidFill>
              <a:latin typeface="+mn-lt"/>
            </a:endParaRPr>
          </a:p>
          <a:p>
            <a:r>
              <a:rPr lang="en-US" sz="3000" dirty="0">
                <a:solidFill>
                  <a:schemeClr val="tx1">
                    <a:lumMod val="95000"/>
                    <a:lumOff val="5000"/>
                  </a:schemeClr>
                </a:solidFill>
                <a:latin typeface="+mn-lt"/>
              </a:rPr>
              <a:t>Advising/Counselor Content – w/ Angelia Riveira</a:t>
            </a:r>
            <a:r>
              <a:rPr lang="en-US" sz="3000" dirty="0">
                <a:solidFill>
                  <a:schemeClr val="tx1">
                    <a:lumMod val="95000"/>
                    <a:lumOff val="5000"/>
                  </a:schemeClr>
                </a:solidFill>
                <a:latin typeface="+mn-lt"/>
                <a:ea typeface="Inter Semi Bold" panose="02000703000000020004" pitchFamily="2" charset="0"/>
                <a:cs typeface="Inter Semi Bold" panose="02000703000000020004" pitchFamily="2" charset="0"/>
              </a:rPr>
              <a:t>– Auditorium 152</a:t>
            </a:r>
            <a:endParaRPr lang="en-US" sz="3000" dirty="0">
              <a:solidFill>
                <a:schemeClr val="tx1">
                  <a:lumMod val="95000"/>
                  <a:lumOff val="5000"/>
                </a:schemeClr>
              </a:solidFill>
              <a:latin typeface="+mn-lt"/>
            </a:endParaRPr>
          </a:p>
          <a:p>
            <a:endParaRPr lang="en-US" sz="3600" dirty="0"/>
          </a:p>
        </p:txBody>
      </p:sp>
      <p:sp>
        <p:nvSpPr>
          <p:cNvPr id="3" name="Title 2">
            <a:extLst>
              <a:ext uri="{FF2B5EF4-FFF2-40B4-BE49-F238E27FC236}">
                <a16:creationId xmlns:a16="http://schemas.microsoft.com/office/drawing/2014/main" id="{911EE059-165B-D9EF-1165-214A8BD11D60}"/>
              </a:ext>
            </a:extLst>
          </p:cNvPr>
          <p:cNvSpPr>
            <a:spLocks noGrp="1"/>
          </p:cNvSpPr>
          <p:nvPr>
            <p:ph type="title"/>
          </p:nvPr>
        </p:nvSpPr>
        <p:spPr/>
        <p:txBody>
          <a:bodyPr/>
          <a:lstStyle/>
          <a:p>
            <a:r>
              <a:rPr lang="en-US" dirty="0"/>
              <a:t>Breakout Subjects and Locations</a:t>
            </a:r>
          </a:p>
        </p:txBody>
      </p:sp>
    </p:spTree>
    <p:extLst>
      <p:ext uri="{BB962C8B-B14F-4D97-AF65-F5344CB8AC3E}">
        <p14:creationId xmlns:p14="http://schemas.microsoft.com/office/powerpoint/2010/main" val="30746019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3385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9D9EA2-6E62-0B7B-AEF1-15A2ACEF5BB3}"/>
              </a:ext>
            </a:extLst>
          </p:cNvPr>
          <p:cNvSpPr>
            <a:spLocks noGrp="1"/>
          </p:cNvSpPr>
          <p:nvPr>
            <p:ph sz="half" idx="1"/>
          </p:nvPr>
        </p:nvSpPr>
        <p:spPr/>
        <p:txBody>
          <a:bodyPr/>
          <a:lstStyle/>
          <a:p>
            <a:r>
              <a:rPr lang="en-US" sz="3200" dirty="0"/>
              <a:t>If you experience any technical issues with Zoom, please reach out to Maury Webber (</a:t>
            </a:r>
            <a:r>
              <a:rPr lang="en-US" sz="3200" dirty="0">
                <a:hlinkClick r:id="rId3"/>
              </a:rPr>
              <a:t>Maury.Webber@cwu.edu</a:t>
            </a:r>
            <a:r>
              <a:rPr lang="en-US" sz="3200" dirty="0"/>
              <a:t>) </a:t>
            </a:r>
          </a:p>
          <a:p>
            <a:pPr marL="0" indent="0">
              <a:buNone/>
            </a:pPr>
            <a:endParaRPr lang="en-US" sz="3200" dirty="0">
              <a:highlight>
                <a:srgbClr val="FFFF00"/>
              </a:highlight>
            </a:endParaRPr>
          </a:p>
          <a:p>
            <a:r>
              <a:rPr lang="en-US" sz="3200" dirty="0"/>
              <a:t>Please use the Chat feature to submit questions </a:t>
            </a:r>
          </a:p>
          <a:p>
            <a:endParaRPr lang="en-US" dirty="0"/>
          </a:p>
        </p:txBody>
      </p:sp>
      <p:sp>
        <p:nvSpPr>
          <p:cNvPr id="3" name="Title 2">
            <a:extLst>
              <a:ext uri="{FF2B5EF4-FFF2-40B4-BE49-F238E27FC236}">
                <a16:creationId xmlns:a16="http://schemas.microsoft.com/office/drawing/2014/main" id="{BB74914E-FBAB-D5B3-0DE9-54B646CDB85C}"/>
              </a:ext>
            </a:extLst>
          </p:cNvPr>
          <p:cNvSpPr>
            <a:spLocks noGrp="1"/>
          </p:cNvSpPr>
          <p:nvPr>
            <p:ph type="title"/>
          </p:nvPr>
        </p:nvSpPr>
        <p:spPr/>
        <p:txBody>
          <a:bodyPr/>
          <a:lstStyle/>
          <a:p>
            <a:r>
              <a:rPr lang="en-US" dirty="0"/>
              <a:t>Online Participants</a:t>
            </a:r>
          </a:p>
        </p:txBody>
      </p:sp>
    </p:spTree>
    <p:extLst>
      <p:ext uri="{BB962C8B-B14F-4D97-AF65-F5344CB8AC3E}">
        <p14:creationId xmlns:p14="http://schemas.microsoft.com/office/powerpoint/2010/main" val="2082117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865908-3CD0-B615-2A20-53A1F4DC5780}"/>
              </a:ext>
            </a:extLst>
          </p:cNvPr>
          <p:cNvSpPr>
            <a:spLocks noGrp="1"/>
          </p:cNvSpPr>
          <p:nvPr>
            <p:ph sz="half" idx="1"/>
          </p:nvPr>
        </p:nvSpPr>
        <p:spPr>
          <a:xfrm>
            <a:off x="586265" y="2510483"/>
            <a:ext cx="11123658" cy="4554782"/>
          </a:xfrm>
        </p:spPr>
        <p:txBody>
          <a:bodyPr>
            <a:normAutofit/>
          </a:bodyPr>
          <a:lstStyle/>
          <a:p>
            <a:r>
              <a:rPr lang="en-US" sz="3600" dirty="0"/>
              <a:t>New Teacher Onboarding 2025 Canvas Course</a:t>
            </a:r>
          </a:p>
          <a:p>
            <a:pPr lvl="1"/>
            <a:r>
              <a:rPr lang="en-US" sz="3600" b="1" dirty="0">
                <a:effectLst>
                  <a:outerShdw blurRad="38100" dist="38100" dir="2700000" algn="tl">
                    <a:srgbClr val="000000">
                      <a:alpha val="43137"/>
                    </a:srgbClr>
                  </a:outerShdw>
                </a:effectLst>
              </a:rPr>
              <a:t>Due Friday August 15</a:t>
            </a:r>
            <a:r>
              <a:rPr lang="en-US" sz="3600" b="1" baseline="30000" dirty="0">
                <a:effectLst>
                  <a:outerShdw blurRad="38100" dist="38100" dir="2700000" algn="tl">
                    <a:srgbClr val="000000">
                      <a:alpha val="43137"/>
                    </a:srgbClr>
                  </a:outerShdw>
                </a:effectLst>
              </a:rPr>
              <a:t>th</a:t>
            </a:r>
            <a:r>
              <a:rPr lang="en-US" sz="3600" b="1" dirty="0">
                <a:effectLst>
                  <a:outerShdw blurRad="38100" dist="38100" dir="2700000" algn="tl">
                    <a:srgbClr val="000000">
                      <a:alpha val="43137"/>
                    </a:srgbClr>
                  </a:outerShdw>
                </a:effectLst>
              </a:rPr>
              <a:t>, 2025</a:t>
            </a:r>
          </a:p>
          <a:p>
            <a:pPr marL="457200" lvl="1" indent="0">
              <a:buNone/>
            </a:pPr>
            <a:endParaRPr lang="en-US" sz="3400" dirty="0"/>
          </a:p>
        </p:txBody>
      </p:sp>
      <p:sp>
        <p:nvSpPr>
          <p:cNvPr id="3" name="Title 2">
            <a:extLst>
              <a:ext uri="{FF2B5EF4-FFF2-40B4-BE49-F238E27FC236}">
                <a16:creationId xmlns:a16="http://schemas.microsoft.com/office/drawing/2014/main" id="{E343F06D-9F24-C96D-50E5-5144F0B5DB04}"/>
              </a:ext>
            </a:extLst>
          </p:cNvPr>
          <p:cNvSpPr>
            <a:spLocks noGrp="1"/>
          </p:cNvSpPr>
          <p:nvPr>
            <p:ph type="title"/>
          </p:nvPr>
        </p:nvSpPr>
        <p:spPr/>
        <p:txBody>
          <a:bodyPr/>
          <a:lstStyle/>
          <a:p>
            <a:r>
              <a:rPr lang="en-US" dirty="0"/>
              <a:t>Before We Start…</a:t>
            </a:r>
          </a:p>
        </p:txBody>
      </p:sp>
    </p:spTree>
    <p:extLst>
      <p:ext uri="{BB962C8B-B14F-4D97-AF65-F5344CB8AC3E}">
        <p14:creationId xmlns:p14="http://schemas.microsoft.com/office/powerpoint/2010/main" val="7605326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B2A5014-2E10-E635-16E6-7706F91F69C0}"/>
              </a:ext>
            </a:extLst>
          </p:cNvPr>
          <p:cNvSpPr/>
          <p:nvPr/>
        </p:nvSpPr>
        <p:spPr>
          <a:xfrm>
            <a:off x="1033431" y="-5080"/>
            <a:ext cx="11158569" cy="6863080"/>
          </a:xfrm>
          <a:custGeom>
            <a:avLst/>
            <a:gdLst>
              <a:gd name="connsiteX0" fmla="*/ 0 w 11158569"/>
              <a:gd name="connsiteY0" fmla="*/ 0 h 6858000"/>
              <a:gd name="connsiteX1" fmla="*/ 11158569 w 11158569"/>
              <a:gd name="connsiteY1" fmla="*/ 0 h 6858000"/>
              <a:gd name="connsiteX2" fmla="*/ 11158569 w 11158569"/>
              <a:gd name="connsiteY2" fmla="*/ 6858000 h 6858000"/>
              <a:gd name="connsiteX3" fmla="*/ 0 w 11158569"/>
              <a:gd name="connsiteY3" fmla="*/ 6858000 h 6858000"/>
              <a:gd name="connsiteX4" fmla="*/ 0 w 11158569"/>
              <a:gd name="connsiteY4" fmla="*/ 0 h 6858000"/>
              <a:gd name="connsiteX0" fmla="*/ 3657600 w 11158569"/>
              <a:gd name="connsiteY0" fmla="*/ 0 h 6858000"/>
              <a:gd name="connsiteX1" fmla="*/ 11158569 w 11158569"/>
              <a:gd name="connsiteY1" fmla="*/ 0 h 6858000"/>
              <a:gd name="connsiteX2" fmla="*/ 11158569 w 11158569"/>
              <a:gd name="connsiteY2" fmla="*/ 6858000 h 6858000"/>
              <a:gd name="connsiteX3" fmla="*/ 0 w 11158569"/>
              <a:gd name="connsiteY3" fmla="*/ 6858000 h 6858000"/>
              <a:gd name="connsiteX4" fmla="*/ 3657600 w 11158569"/>
              <a:gd name="connsiteY4" fmla="*/ 0 h 6858000"/>
              <a:gd name="connsiteX0" fmla="*/ 3886200 w 11158569"/>
              <a:gd name="connsiteY0" fmla="*/ 0 h 6858000"/>
              <a:gd name="connsiteX1" fmla="*/ 11158569 w 11158569"/>
              <a:gd name="connsiteY1" fmla="*/ 0 h 6858000"/>
              <a:gd name="connsiteX2" fmla="*/ 11158569 w 11158569"/>
              <a:gd name="connsiteY2" fmla="*/ 6858000 h 6858000"/>
              <a:gd name="connsiteX3" fmla="*/ 0 w 11158569"/>
              <a:gd name="connsiteY3" fmla="*/ 6858000 h 6858000"/>
              <a:gd name="connsiteX4" fmla="*/ 3886200 w 11158569"/>
              <a:gd name="connsiteY4" fmla="*/ 0 h 6858000"/>
              <a:gd name="connsiteX0" fmla="*/ 3703320 w 11158569"/>
              <a:gd name="connsiteY0" fmla="*/ 10160 h 6858000"/>
              <a:gd name="connsiteX1" fmla="*/ 11158569 w 11158569"/>
              <a:gd name="connsiteY1" fmla="*/ 0 h 6858000"/>
              <a:gd name="connsiteX2" fmla="*/ 11158569 w 11158569"/>
              <a:gd name="connsiteY2" fmla="*/ 6858000 h 6858000"/>
              <a:gd name="connsiteX3" fmla="*/ 0 w 11158569"/>
              <a:gd name="connsiteY3" fmla="*/ 6858000 h 6858000"/>
              <a:gd name="connsiteX4" fmla="*/ 3703320 w 11158569"/>
              <a:gd name="connsiteY4" fmla="*/ 10160 h 6858000"/>
              <a:gd name="connsiteX0" fmla="*/ 3672840 w 11158569"/>
              <a:gd name="connsiteY0" fmla="*/ 45720 h 6858000"/>
              <a:gd name="connsiteX1" fmla="*/ 11158569 w 11158569"/>
              <a:gd name="connsiteY1" fmla="*/ 0 h 6858000"/>
              <a:gd name="connsiteX2" fmla="*/ 11158569 w 11158569"/>
              <a:gd name="connsiteY2" fmla="*/ 6858000 h 6858000"/>
              <a:gd name="connsiteX3" fmla="*/ 0 w 11158569"/>
              <a:gd name="connsiteY3" fmla="*/ 6858000 h 6858000"/>
              <a:gd name="connsiteX4" fmla="*/ 3672840 w 11158569"/>
              <a:gd name="connsiteY4" fmla="*/ 45720 h 6858000"/>
              <a:gd name="connsiteX0" fmla="*/ 3733800 w 11158569"/>
              <a:gd name="connsiteY0" fmla="*/ 66040 h 6858000"/>
              <a:gd name="connsiteX1" fmla="*/ 11158569 w 11158569"/>
              <a:gd name="connsiteY1" fmla="*/ 0 h 6858000"/>
              <a:gd name="connsiteX2" fmla="*/ 11158569 w 11158569"/>
              <a:gd name="connsiteY2" fmla="*/ 6858000 h 6858000"/>
              <a:gd name="connsiteX3" fmla="*/ 0 w 11158569"/>
              <a:gd name="connsiteY3" fmla="*/ 6858000 h 6858000"/>
              <a:gd name="connsiteX4" fmla="*/ 3733800 w 11158569"/>
              <a:gd name="connsiteY4" fmla="*/ 66040 h 6858000"/>
              <a:gd name="connsiteX0" fmla="*/ 3688080 w 11158569"/>
              <a:gd name="connsiteY0" fmla="*/ 0 h 6863080"/>
              <a:gd name="connsiteX1" fmla="*/ 11158569 w 11158569"/>
              <a:gd name="connsiteY1" fmla="*/ 5080 h 6863080"/>
              <a:gd name="connsiteX2" fmla="*/ 11158569 w 11158569"/>
              <a:gd name="connsiteY2" fmla="*/ 6863080 h 6863080"/>
              <a:gd name="connsiteX3" fmla="*/ 0 w 11158569"/>
              <a:gd name="connsiteY3" fmla="*/ 6863080 h 6863080"/>
              <a:gd name="connsiteX4" fmla="*/ 3688080 w 11158569"/>
              <a:gd name="connsiteY4" fmla="*/ 0 h 6863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58569" h="6863080">
                <a:moveTo>
                  <a:pt x="3688080" y="0"/>
                </a:moveTo>
                <a:lnTo>
                  <a:pt x="11158569" y="5080"/>
                </a:lnTo>
                <a:lnTo>
                  <a:pt x="11158569" y="6863080"/>
                </a:lnTo>
                <a:lnTo>
                  <a:pt x="0" y="6863080"/>
                </a:lnTo>
                <a:lnTo>
                  <a:pt x="3688080" y="0"/>
                </a:lnTo>
                <a:close/>
              </a:path>
            </a:pathLst>
          </a:cu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DEB6E584-B0F7-4E32-DDEE-58AF534F7159}"/>
              </a:ext>
            </a:extLst>
          </p:cNvPr>
          <p:cNvSpPr>
            <a:spLocks noGrp="1"/>
          </p:cNvSpPr>
          <p:nvPr>
            <p:ph type="title"/>
          </p:nvPr>
        </p:nvSpPr>
        <p:spPr>
          <a:xfrm>
            <a:off x="-1" y="1736355"/>
            <a:ext cx="7406641" cy="1846659"/>
          </a:xfrm>
        </p:spPr>
        <p:txBody>
          <a:bodyPr/>
          <a:lstStyle/>
          <a:p>
            <a:r>
              <a:rPr lang="en-US" sz="4000" dirty="0"/>
              <a:t>Here’s how you fit into the CWU Wildcat Family</a:t>
            </a:r>
          </a:p>
        </p:txBody>
      </p:sp>
      <p:sp>
        <p:nvSpPr>
          <p:cNvPr id="2" name="Parallelogram 1">
            <a:extLst>
              <a:ext uri="{FF2B5EF4-FFF2-40B4-BE49-F238E27FC236}">
                <a16:creationId xmlns:a16="http://schemas.microsoft.com/office/drawing/2014/main" id="{C7BB84EC-1154-92EA-C16D-08827B9C6878}"/>
              </a:ext>
            </a:extLst>
          </p:cNvPr>
          <p:cNvSpPr/>
          <p:nvPr/>
        </p:nvSpPr>
        <p:spPr>
          <a:xfrm rot="10800000">
            <a:off x="951534" y="4967620"/>
            <a:ext cx="2043952" cy="369591"/>
          </a:xfrm>
          <a:prstGeom prst="parallelogram">
            <a:avLst>
              <a:gd name="adj" fmla="val 5517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Semi Bold" panose="02000503000000020004" pitchFamily="2" charset="0"/>
              </a:rPr>
              <a:t>  </a:t>
            </a:r>
          </a:p>
        </p:txBody>
      </p:sp>
    </p:spTree>
    <p:extLst>
      <p:ext uri="{BB962C8B-B14F-4D97-AF65-F5344CB8AC3E}">
        <p14:creationId xmlns:p14="http://schemas.microsoft.com/office/powerpoint/2010/main" val="3661490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0DA885-6E99-E6C1-37D6-87F963F42BAC}"/>
              </a:ext>
            </a:extLst>
          </p:cNvPr>
          <p:cNvSpPr>
            <a:spLocks noGrp="1"/>
          </p:cNvSpPr>
          <p:nvPr>
            <p:ph sz="half" idx="1"/>
          </p:nvPr>
        </p:nvSpPr>
        <p:spPr>
          <a:xfrm>
            <a:off x="7101504" y="1089764"/>
            <a:ext cx="4735911" cy="4860099"/>
          </a:xfrm>
        </p:spPr>
        <p:txBody>
          <a:bodyPr>
            <a:normAutofit/>
          </a:bodyPr>
          <a:lstStyle/>
          <a:p>
            <a:pPr marL="0" indent="0">
              <a:lnSpc>
                <a:spcPct val="200000"/>
              </a:lnSpc>
              <a:buNone/>
            </a:pPr>
            <a:r>
              <a:rPr lang="en-US" b="1" dirty="0"/>
              <a:t>Partnered Schools: </a:t>
            </a:r>
          </a:p>
          <a:p>
            <a:pPr marL="0" indent="0">
              <a:lnSpc>
                <a:spcPct val="200000"/>
              </a:lnSpc>
              <a:buNone/>
            </a:pPr>
            <a:r>
              <a:rPr lang="en-US" dirty="0"/>
              <a:t>What </a:t>
            </a:r>
            <a:r>
              <a:rPr lang="en-US" dirty="0" err="1"/>
              <a:t>CiHS</a:t>
            </a:r>
            <a:r>
              <a:rPr lang="en-US" dirty="0"/>
              <a:t>-specific policies has your school implemented?</a:t>
            </a:r>
          </a:p>
          <a:p>
            <a:pPr marL="0" indent="0">
              <a:lnSpc>
                <a:spcPct val="200000"/>
              </a:lnSpc>
              <a:buNone/>
            </a:pPr>
            <a:r>
              <a:rPr lang="en-US" b="1" dirty="0"/>
              <a:t>New Schools:</a:t>
            </a:r>
          </a:p>
          <a:p>
            <a:pPr marL="0" indent="0">
              <a:lnSpc>
                <a:spcPct val="200000"/>
              </a:lnSpc>
              <a:buNone/>
            </a:pPr>
            <a:r>
              <a:rPr lang="en-US" dirty="0"/>
              <a:t>Are you new to </a:t>
            </a:r>
            <a:r>
              <a:rPr lang="en-US" dirty="0" err="1"/>
              <a:t>CiHS</a:t>
            </a:r>
            <a:r>
              <a:rPr lang="en-US" dirty="0"/>
              <a:t> or new to CWU?</a:t>
            </a:r>
          </a:p>
          <a:p>
            <a:pPr marL="0" indent="0">
              <a:lnSpc>
                <a:spcPct val="200000"/>
              </a:lnSpc>
              <a:buNone/>
            </a:pPr>
            <a:r>
              <a:rPr lang="en-US" sz="2400" b="1" dirty="0"/>
              <a:t>C</a:t>
            </a:r>
            <a:r>
              <a:rPr lang="en-US" dirty="0"/>
              <a:t>hallenge </a:t>
            </a:r>
            <a:r>
              <a:rPr lang="en-US" sz="2400" b="1" dirty="0"/>
              <a:t>A</a:t>
            </a:r>
            <a:r>
              <a:rPr lang="en-US" dirty="0"/>
              <a:t>ction </a:t>
            </a:r>
            <a:r>
              <a:rPr lang="en-US" sz="2400" b="1" dirty="0"/>
              <a:t>R</a:t>
            </a:r>
            <a:r>
              <a:rPr lang="en-US" dirty="0"/>
              <a:t>esult</a:t>
            </a:r>
          </a:p>
          <a:p>
            <a:pPr marL="0" indent="0">
              <a:buNone/>
            </a:pPr>
            <a:endParaRPr lang="en-US" dirty="0"/>
          </a:p>
        </p:txBody>
      </p:sp>
      <p:sp>
        <p:nvSpPr>
          <p:cNvPr id="3" name="Title 2">
            <a:extLst>
              <a:ext uri="{FF2B5EF4-FFF2-40B4-BE49-F238E27FC236}">
                <a16:creationId xmlns:a16="http://schemas.microsoft.com/office/drawing/2014/main" id="{806FC02D-2E2D-20D1-3CE0-F19DEB637AA6}"/>
              </a:ext>
            </a:extLst>
          </p:cNvPr>
          <p:cNvSpPr>
            <a:spLocks noGrp="1"/>
          </p:cNvSpPr>
          <p:nvPr>
            <p:ph type="title"/>
          </p:nvPr>
        </p:nvSpPr>
        <p:spPr/>
        <p:txBody>
          <a:bodyPr/>
          <a:lstStyle/>
          <a:p>
            <a:r>
              <a:rPr lang="en-US" dirty="0" err="1"/>
              <a:t>CiHS</a:t>
            </a:r>
            <a:r>
              <a:rPr lang="en-US" dirty="0"/>
              <a:t> Stakeholders</a:t>
            </a:r>
          </a:p>
        </p:txBody>
      </p:sp>
      <p:pic>
        <p:nvPicPr>
          <p:cNvPr id="11" name="Picture 10" descr="A diagram of different CIHS stakeholders and logos">
            <a:extLst>
              <a:ext uri="{FF2B5EF4-FFF2-40B4-BE49-F238E27FC236}">
                <a16:creationId xmlns:a16="http://schemas.microsoft.com/office/drawing/2014/main" id="{D6CAA9BF-E1B3-05D0-18F1-8A7314D10B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585" y="1505481"/>
            <a:ext cx="6572098" cy="5076946"/>
          </a:xfrm>
          <a:prstGeom prst="rect">
            <a:avLst/>
          </a:prstGeom>
        </p:spPr>
      </p:pic>
      <p:pic>
        <p:nvPicPr>
          <p:cNvPr id="5" name="Graphic 4" descr="Convertible with solid fill">
            <a:extLst>
              <a:ext uri="{FF2B5EF4-FFF2-40B4-BE49-F238E27FC236}">
                <a16:creationId xmlns:a16="http://schemas.microsoft.com/office/drawing/2014/main" id="{3807D65B-3171-4CC7-5A6B-82761B44D6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23102" y="4160729"/>
            <a:ext cx="1789134" cy="1789134"/>
          </a:xfrm>
          <a:prstGeom prst="rect">
            <a:avLst/>
          </a:prstGeom>
        </p:spPr>
      </p:pic>
    </p:spTree>
    <p:extLst>
      <p:ext uri="{BB962C8B-B14F-4D97-AF65-F5344CB8AC3E}">
        <p14:creationId xmlns:p14="http://schemas.microsoft.com/office/powerpoint/2010/main" val="2591218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AC5A12-676B-81B2-A3F7-EB45E6836CB0}"/>
              </a:ext>
            </a:extLst>
          </p:cNvPr>
          <p:cNvSpPr>
            <a:spLocks noGrp="1"/>
          </p:cNvSpPr>
          <p:nvPr>
            <p:ph type="title"/>
          </p:nvPr>
        </p:nvSpPr>
        <p:spPr/>
        <p:txBody>
          <a:bodyPr/>
          <a:lstStyle/>
          <a:p>
            <a:r>
              <a:rPr lang="en-US" dirty="0"/>
              <a:t>Partner Expectations</a:t>
            </a:r>
          </a:p>
        </p:txBody>
      </p:sp>
      <p:pic>
        <p:nvPicPr>
          <p:cNvPr id="8" name="Content Placeholder 7" descr="A diagram of a teacher&#10;&#10;Description automatically generated">
            <a:extLst>
              <a:ext uri="{FF2B5EF4-FFF2-40B4-BE49-F238E27FC236}">
                <a16:creationId xmlns:a16="http://schemas.microsoft.com/office/drawing/2014/main" id="{3F3465C3-DBF3-7E47-083A-708246321592}"/>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318" y="1570225"/>
            <a:ext cx="9680606" cy="5129108"/>
          </a:xfrm>
        </p:spPr>
      </p:pic>
      <p:sp>
        <p:nvSpPr>
          <p:cNvPr id="2" name="Cloud 1">
            <a:extLst>
              <a:ext uri="{FF2B5EF4-FFF2-40B4-BE49-F238E27FC236}">
                <a16:creationId xmlns:a16="http://schemas.microsoft.com/office/drawing/2014/main" id="{8E520DA2-1F75-A6BE-2ED6-3B1643D84899}"/>
              </a:ext>
            </a:extLst>
          </p:cNvPr>
          <p:cNvSpPr/>
          <p:nvPr/>
        </p:nvSpPr>
        <p:spPr>
          <a:xfrm>
            <a:off x="7057261" y="-199528"/>
            <a:ext cx="5240055" cy="2784811"/>
          </a:xfrm>
          <a:prstGeom prst="cloud">
            <a:avLst/>
          </a:prstGeom>
          <a:solidFill>
            <a:schemeClr val="bg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lnSpc>
                <a:spcPct val="200000"/>
              </a:lnSpc>
            </a:pPr>
            <a:r>
              <a:rPr lang="en-US" b="1" dirty="0">
                <a:solidFill>
                  <a:schemeClr val="accent1">
                    <a:lumMod val="60000"/>
                    <a:lumOff val="40000"/>
                  </a:schemeClr>
                </a:solidFill>
              </a:rPr>
              <a:t>10-day Absence Policy</a:t>
            </a:r>
          </a:p>
          <a:p>
            <a:pPr algn="ctr">
              <a:lnSpc>
                <a:spcPct val="200000"/>
              </a:lnSpc>
            </a:pPr>
            <a:r>
              <a:rPr lang="en-US" b="1" dirty="0">
                <a:solidFill>
                  <a:schemeClr val="accent1">
                    <a:lumMod val="60000"/>
                    <a:lumOff val="40000"/>
                  </a:schemeClr>
                </a:solidFill>
              </a:rPr>
              <a:t>Attend SI every THREE years</a:t>
            </a:r>
          </a:p>
          <a:p>
            <a:pPr algn="ctr">
              <a:lnSpc>
                <a:spcPct val="200000"/>
              </a:lnSpc>
            </a:pPr>
            <a:r>
              <a:rPr lang="en-US" b="1" dirty="0">
                <a:solidFill>
                  <a:schemeClr val="accent1">
                    <a:lumMod val="60000"/>
                    <a:lumOff val="40000"/>
                  </a:schemeClr>
                </a:solidFill>
              </a:rPr>
              <a:t>No Fraud</a:t>
            </a:r>
          </a:p>
        </p:txBody>
      </p:sp>
    </p:spTree>
    <p:extLst>
      <p:ext uri="{BB962C8B-B14F-4D97-AF65-F5344CB8AC3E}">
        <p14:creationId xmlns:p14="http://schemas.microsoft.com/office/powerpoint/2010/main" val="31178023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69ADDB-70B6-993F-59F3-ADF98E2452AE}"/>
              </a:ext>
            </a:extLst>
          </p:cNvPr>
          <p:cNvSpPr>
            <a:spLocks noGrp="1"/>
          </p:cNvSpPr>
          <p:nvPr>
            <p:ph sz="half" idx="1"/>
          </p:nvPr>
        </p:nvSpPr>
        <p:spPr>
          <a:xfrm>
            <a:off x="227052" y="1623336"/>
            <a:ext cx="11737896" cy="1011038"/>
          </a:xfrm>
        </p:spPr>
        <p:txBody>
          <a:bodyPr>
            <a:normAutofit fontScale="85000" lnSpcReduction="10000"/>
          </a:bodyPr>
          <a:lstStyle/>
          <a:p>
            <a:pPr marL="0" indent="0">
              <a:buNone/>
            </a:pPr>
            <a:r>
              <a:rPr lang="en-US" sz="2800" dirty="0"/>
              <a:t>CWU students have </a:t>
            </a:r>
            <a:r>
              <a:rPr lang="en-US" sz="2800" b="1" dirty="0">
                <a:effectLst>
                  <a:outerShdw blurRad="38100" dist="38100" dir="2700000" algn="tl">
                    <a:srgbClr val="000000">
                      <a:alpha val="43137"/>
                    </a:srgbClr>
                  </a:outerShdw>
                </a:effectLst>
              </a:rPr>
              <a:t>two</a:t>
            </a:r>
            <a:r>
              <a:rPr lang="en-US" sz="2800" dirty="0"/>
              <a:t> separate accounts with </a:t>
            </a:r>
            <a:r>
              <a:rPr lang="en-US" sz="2800" b="1" dirty="0">
                <a:effectLst>
                  <a:outerShdw blurRad="38100" dist="38100" dir="2700000" algn="tl">
                    <a:srgbClr val="000000">
                      <a:alpha val="43137"/>
                    </a:srgbClr>
                  </a:outerShdw>
                </a:effectLst>
              </a:rPr>
              <a:t>two</a:t>
            </a:r>
            <a:r>
              <a:rPr lang="en-US" sz="2800" dirty="0"/>
              <a:t> separate login credentials</a:t>
            </a:r>
          </a:p>
          <a:p>
            <a:pPr marL="0" indent="0" algn="ctr">
              <a:buNone/>
            </a:pPr>
            <a:r>
              <a:rPr lang="en-US" sz="2800" dirty="0"/>
              <a:t>CWU adjunct faculty have </a:t>
            </a:r>
            <a:r>
              <a:rPr lang="en-US" sz="2800" b="1" dirty="0"/>
              <a:t>two </a:t>
            </a:r>
            <a:r>
              <a:rPr lang="en-US" sz="2800" dirty="0"/>
              <a:t>separate accounts with </a:t>
            </a:r>
            <a:r>
              <a:rPr lang="en-US" sz="2800" b="1" dirty="0"/>
              <a:t>SSO</a:t>
            </a:r>
          </a:p>
        </p:txBody>
      </p:sp>
      <p:sp>
        <p:nvSpPr>
          <p:cNvPr id="3" name="Title 2">
            <a:extLst>
              <a:ext uri="{FF2B5EF4-FFF2-40B4-BE49-F238E27FC236}">
                <a16:creationId xmlns:a16="http://schemas.microsoft.com/office/drawing/2014/main" id="{7F53401D-23A1-187A-519D-FB7C7E60AD84}"/>
              </a:ext>
            </a:extLst>
          </p:cNvPr>
          <p:cNvSpPr>
            <a:spLocks noGrp="1"/>
          </p:cNvSpPr>
          <p:nvPr>
            <p:ph type="title"/>
          </p:nvPr>
        </p:nvSpPr>
        <p:spPr/>
        <p:txBody>
          <a:bodyPr/>
          <a:lstStyle/>
          <a:p>
            <a:r>
              <a:rPr lang="en-US" sz="3600" dirty="0"/>
              <a:t>Common Confusion: A Tale of Two Accounts </a:t>
            </a:r>
          </a:p>
        </p:txBody>
      </p:sp>
      <p:pic>
        <p:nvPicPr>
          <p:cNvPr id="4" name="Picture 3" descr="A picture containing text&#10;&#10;Description automatically generated">
            <a:extLst>
              <a:ext uri="{FF2B5EF4-FFF2-40B4-BE49-F238E27FC236}">
                <a16:creationId xmlns:a16="http://schemas.microsoft.com/office/drawing/2014/main" id="{CE7D2D65-E8F7-6D9D-8FB5-A63E598F2B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5419" y="2634776"/>
            <a:ext cx="9804299" cy="3177701"/>
          </a:xfrm>
          <a:prstGeom prst="rect">
            <a:avLst/>
          </a:prstGeom>
        </p:spPr>
      </p:pic>
    </p:spTree>
    <p:extLst>
      <p:ext uri="{BB962C8B-B14F-4D97-AF65-F5344CB8AC3E}">
        <p14:creationId xmlns:p14="http://schemas.microsoft.com/office/powerpoint/2010/main" val="1607973833"/>
      </p:ext>
    </p:extLst>
  </p:cSld>
  <p:clrMapOvr>
    <a:masterClrMapping/>
  </p:clrMapOvr>
</p:sld>
</file>

<file path=ppt/theme/theme1.xml><?xml version="1.0" encoding="utf-8"?>
<a:theme xmlns:a="http://schemas.openxmlformats.org/drawingml/2006/main" name="Office Theme">
  <a:themeElements>
    <a:clrScheme name="CWU Colors">
      <a:dk1>
        <a:srgbClr val="000000"/>
      </a:dk1>
      <a:lt1>
        <a:srgbClr val="FFFFFF"/>
      </a:lt1>
      <a:dk2>
        <a:srgbClr val="000000"/>
      </a:dk2>
      <a:lt2>
        <a:srgbClr val="FFFFFF"/>
      </a:lt2>
      <a:accent1>
        <a:srgbClr val="A30F32"/>
      </a:accent1>
      <a:accent2>
        <a:srgbClr val="000000"/>
      </a:accent2>
      <a:accent3>
        <a:srgbClr val="8B0025"/>
      </a:accent3>
      <a:accent4>
        <a:srgbClr val="F1E5C3"/>
      </a:accent4>
      <a:accent5>
        <a:srgbClr val="4C879E"/>
      </a:accent5>
      <a:accent6>
        <a:srgbClr val="FFD632"/>
      </a:accent6>
      <a:hlink>
        <a:srgbClr val="4C879E"/>
      </a:hlink>
      <a:folHlink>
        <a:srgbClr val="B4D0DB"/>
      </a:folHlink>
    </a:clrScheme>
    <a:fontScheme name="CWU fonts">
      <a:majorFont>
        <a:latin typeface="Inter Black"/>
        <a:ea typeface=""/>
        <a:cs typeface=""/>
      </a:majorFont>
      <a:minorFont>
        <a:latin typeface="Inter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24196</TotalTime>
  <Words>6406</Words>
  <Application>Microsoft Office PowerPoint</Application>
  <PresentationFormat>Widescreen</PresentationFormat>
  <Paragraphs>487</Paragraphs>
  <Slides>36</Slides>
  <Notes>36</Notes>
  <HiddenSlides>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Inter Semi Bold</vt:lpstr>
      <vt:lpstr>Calibri</vt:lpstr>
      <vt:lpstr>Inter</vt:lpstr>
      <vt:lpstr>Inter Black</vt:lpstr>
      <vt:lpstr>Inter Medium</vt:lpstr>
      <vt:lpstr>Arial</vt:lpstr>
      <vt:lpstr>Office Theme</vt:lpstr>
      <vt:lpstr>CWU CiHS: New Partner Orientation 2025  Presented By: Jon Salazar </vt:lpstr>
      <vt:lpstr>Agenda for the day</vt:lpstr>
      <vt:lpstr>Agenda for the day</vt:lpstr>
      <vt:lpstr>Online Participants</vt:lpstr>
      <vt:lpstr>Before We Start…</vt:lpstr>
      <vt:lpstr>Here’s how you fit into the CWU Wildcat Family</vt:lpstr>
      <vt:lpstr>CiHS Stakeholders</vt:lpstr>
      <vt:lpstr>Partner Expectations</vt:lpstr>
      <vt:lpstr>Common Confusion: A Tale of Two Accounts </vt:lpstr>
      <vt:lpstr>Faculty CiHS Account vs Faculty MyCWU</vt:lpstr>
      <vt:lpstr>Know the Difference Between Two Rosters</vt:lpstr>
      <vt:lpstr>CiHS in your classroom</vt:lpstr>
      <vt:lpstr>Next Steps for New Instructors (1)</vt:lpstr>
      <vt:lpstr>Next Steps for New Instructors (2a)</vt:lpstr>
      <vt:lpstr>Prerequisite Requirements </vt:lpstr>
      <vt:lpstr>CWU English 101 eligibility</vt:lpstr>
      <vt:lpstr>Accuplacer Math Exam NG</vt:lpstr>
      <vt:lpstr>Next Steps for New Instructors (2b)</vt:lpstr>
      <vt:lpstr>Next Steps for New Instructors (3)</vt:lpstr>
      <vt:lpstr>Now you teach </vt:lpstr>
      <vt:lpstr>Student Benefits from CWU CiHS</vt:lpstr>
      <vt:lpstr>Academic Support from CWU for Students </vt:lpstr>
      <vt:lpstr>Registration Process</vt:lpstr>
      <vt:lpstr>Registration Tips for Students (1)</vt:lpstr>
      <vt:lpstr>Registration Tips for Students (2)</vt:lpstr>
      <vt:lpstr>Roster Status and Consent Indicators</vt:lpstr>
      <vt:lpstr>Drop &amp; Withdrawals</vt:lpstr>
      <vt:lpstr>Grades in MyCWU</vt:lpstr>
      <vt:lpstr>FERPA in high school vs FERPA at college</vt:lpstr>
      <vt:lpstr>Important Websites - Bookmarks </vt:lpstr>
      <vt:lpstr>Who do I contact?</vt:lpstr>
      <vt:lpstr>What questions do you have? </vt:lpstr>
      <vt:lpstr>Questions? Reach Out!</vt:lpstr>
      <vt:lpstr>Agenda for the day</vt:lpstr>
      <vt:lpstr>Breakout Subjects and Locations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 Campbell</dc:creator>
  <cp:lastModifiedBy>Jon Salazar</cp:lastModifiedBy>
  <cp:revision>67</cp:revision>
  <cp:lastPrinted>2025-06-16T19:32:58Z</cp:lastPrinted>
  <dcterms:created xsi:type="dcterms:W3CDTF">2023-02-03T19:31:04Z</dcterms:created>
  <dcterms:modified xsi:type="dcterms:W3CDTF">2025-08-04T18:48:28Z</dcterms:modified>
</cp:coreProperties>
</file>