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1"/>
  </p:notesMasterIdLst>
  <p:handoutMasterIdLst>
    <p:handoutMasterId r:id="rId42"/>
  </p:handoutMasterIdLst>
  <p:sldIdLst>
    <p:sldId id="258" r:id="rId2"/>
    <p:sldId id="263" r:id="rId3"/>
    <p:sldId id="265" r:id="rId4"/>
    <p:sldId id="266" r:id="rId5"/>
    <p:sldId id="267" r:id="rId6"/>
    <p:sldId id="305" r:id="rId7"/>
    <p:sldId id="284" r:id="rId8"/>
    <p:sldId id="281" r:id="rId9"/>
    <p:sldId id="308" r:id="rId10"/>
    <p:sldId id="282" r:id="rId11"/>
    <p:sldId id="306" r:id="rId12"/>
    <p:sldId id="283" r:id="rId13"/>
    <p:sldId id="302" r:id="rId14"/>
    <p:sldId id="276" r:id="rId15"/>
    <p:sldId id="271" r:id="rId16"/>
    <p:sldId id="268" r:id="rId17"/>
    <p:sldId id="296" r:id="rId18"/>
    <p:sldId id="269" r:id="rId19"/>
    <p:sldId id="301" r:id="rId20"/>
    <p:sldId id="272" r:id="rId21"/>
    <p:sldId id="291" r:id="rId22"/>
    <p:sldId id="274" r:id="rId23"/>
    <p:sldId id="304" r:id="rId24"/>
    <p:sldId id="294" r:id="rId25"/>
    <p:sldId id="275" r:id="rId26"/>
    <p:sldId id="293" r:id="rId27"/>
    <p:sldId id="279" r:id="rId28"/>
    <p:sldId id="280" r:id="rId29"/>
    <p:sldId id="303" r:id="rId30"/>
    <p:sldId id="307" r:id="rId31"/>
    <p:sldId id="285" r:id="rId32"/>
    <p:sldId id="286" r:id="rId33"/>
    <p:sldId id="277" r:id="rId34"/>
    <p:sldId id="278" r:id="rId35"/>
    <p:sldId id="287" r:id="rId36"/>
    <p:sldId id="288" r:id="rId37"/>
    <p:sldId id="289" r:id="rId38"/>
    <p:sldId id="290" r:id="rId39"/>
    <p:sldId id="262" r:id="rId40"/>
  </p:sldIdLst>
  <p:sldSz cx="12192000" cy="6858000"/>
  <p:notesSz cx="7023100" cy="9309100"/>
  <p:embeddedFontLst>
    <p:embeddedFont>
      <p:font typeface="Inter" panose="02000503000000020004" pitchFamily="2" charset="0"/>
      <p:regular r:id="rId43"/>
      <p:bold r:id="rId44"/>
      <p:italic r:id="rId45"/>
      <p:boldItalic r:id="rId46"/>
    </p:embeddedFont>
    <p:embeddedFont>
      <p:font typeface="Inter Black" panose="02000A03000000020004" pitchFamily="2" charset="0"/>
      <p:bold r:id="rId47"/>
      <p:boldItalic r:id="rId48"/>
    </p:embeddedFont>
    <p:embeddedFont>
      <p:font typeface="Inter Medium" panose="02000603000000020004" pitchFamily="2" charset="0"/>
      <p:regular r:id="rId49"/>
      <p:italic r:id="rId50"/>
    </p:embeddedFont>
    <p:embeddedFont>
      <p:font typeface="Inter Semi Bold" panose="02000703000000020004" pitchFamily="2" charset="0"/>
      <p:bold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64" autoAdjust="0"/>
    <p:restoredTop sz="78319" autoAdjust="0"/>
  </p:normalViewPr>
  <p:slideViewPr>
    <p:cSldViewPr snapToGrid="0">
      <p:cViewPr varScale="1">
        <p:scale>
          <a:sx n="86" d="100"/>
          <a:sy n="86" d="100"/>
        </p:scale>
        <p:origin x="1104"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Unduplicated Students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 of Students</c:v>
                </c:pt>
              </c:strCache>
            </c:strRef>
          </c:tx>
          <c:spPr>
            <a:solidFill>
              <a:schemeClr val="accent1"/>
            </a:solidFill>
            <a:ln>
              <a:noFill/>
            </a:ln>
            <a:effectLst/>
          </c:spPr>
          <c:invertIfNegative val="0"/>
          <c:cat>
            <c:strRef>
              <c:f>Sheet1!$A$2:$A$6</c:f>
              <c:strCache>
                <c:ptCount val="5"/>
                <c:pt idx="0">
                  <c:v>AY 20-21</c:v>
                </c:pt>
                <c:pt idx="1">
                  <c:v>AY 21-22</c:v>
                </c:pt>
                <c:pt idx="2">
                  <c:v>AY 22-23</c:v>
                </c:pt>
                <c:pt idx="3">
                  <c:v>AY 23-24</c:v>
                </c:pt>
                <c:pt idx="4">
                  <c:v>AY 24-25</c:v>
                </c:pt>
              </c:strCache>
            </c:strRef>
          </c:cat>
          <c:val>
            <c:numRef>
              <c:f>Sheet1!$B$2:$B$6</c:f>
              <c:numCache>
                <c:formatCode>General</c:formatCode>
                <c:ptCount val="5"/>
                <c:pt idx="0">
                  <c:v>4761</c:v>
                </c:pt>
                <c:pt idx="1">
                  <c:v>6300</c:v>
                </c:pt>
                <c:pt idx="2">
                  <c:v>7799</c:v>
                </c:pt>
                <c:pt idx="3">
                  <c:v>12246</c:v>
                </c:pt>
                <c:pt idx="4">
                  <c:v>16338</c:v>
                </c:pt>
              </c:numCache>
            </c:numRef>
          </c:val>
          <c:extLst>
            <c:ext xmlns:c16="http://schemas.microsoft.com/office/drawing/2014/chart" uri="{C3380CC4-5D6E-409C-BE32-E72D297353CC}">
              <c16:uniqueId val="{00000000-A995-4EB5-9A5B-3C8414102D43}"/>
            </c:ext>
          </c:extLst>
        </c:ser>
        <c:dLbls>
          <c:showLegendKey val="0"/>
          <c:showVal val="0"/>
          <c:showCatName val="0"/>
          <c:showSerName val="0"/>
          <c:showPercent val="0"/>
          <c:showBubbleSize val="0"/>
        </c:dLbls>
        <c:gapWidth val="150"/>
        <c:overlap val="100"/>
        <c:axId val="817924624"/>
        <c:axId val="817925104"/>
      </c:barChart>
      <c:catAx>
        <c:axId val="81792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7925104"/>
        <c:crosses val="autoZero"/>
        <c:auto val="1"/>
        <c:lblAlgn val="ctr"/>
        <c:lblOffset val="100"/>
        <c:noMultiLvlLbl val="0"/>
      </c:catAx>
      <c:valAx>
        <c:axId val="81792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792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Total Registrations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Registrations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AY 20-21</c:v>
                </c:pt>
                <c:pt idx="1">
                  <c:v>AY 21-22</c:v>
                </c:pt>
                <c:pt idx="2">
                  <c:v>AY 22-23</c:v>
                </c:pt>
                <c:pt idx="3">
                  <c:v>AY 23-24</c:v>
                </c:pt>
                <c:pt idx="4">
                  <c:v>AY 24-25</c:v>
                </c:pt>
              </c:strCache>
            </c:strRef>
          </c:cat>
          <c:val>
            <c:numRef>
              <c:f>Sheet1!$B$2:$B$6</c:f>
              <c:numCache>
                <c:formatCode>#,##0</c:formatCode>
                <c:ptCount val="5"/>
                <c:pt idx="0">
                  <c:v>8641</c:v>
                </c:pt>
                <c:pt idx="1">
                  <c:v>10928</c:v>
                </c:pt>
                <c:pt idx="2">
                  <c:v>13772</c:v>
                </c:pt>
                <c:pt idx="3">
                  <c:v>21490</c:v>
                </c:pt>
                <c:pt idx="4">
                  <c:v>29234</c:v>
                </c:pt>
              </c:numCache>
            </c:numRef>
          </c:val>
          <c:extLst>
            <c:ext xmlns:c16="http://schemas.microsoft.com/office/drawing/2014/chart" uri="{C3380CC4-5D6E-409C-BE32-E72D297353CC}">
              <c16:uniqueId val="{00000000-3B20-4B84-B884-A6F9FA30804A}"/>
            </c:ext>
          </c:extLst>
        </c:ser>
        <c:dLbls>
          <c:dLblPos val="outEnd"/>
          <c:showLegendKey val="0"/>
          <c:showVal val="1"/>
          <c:showCatName val="0"/>
          <c:showSerName val="0"/>
          <c:showPercent val="0"/>
          <c:showBubbleSize val="0"/>
        </c:dLbls>
        <c:gapWidth val="444"/>
        <c:overlap val="-90"/>
        <c:axId val="949859535"/>
        <c:axId val="949858095"/>
      </c:barChart>
      <c:catAx>
        <c:axId val="9498595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49858095"/>
        <c:crosses val="autoZero"/>
        <c:auto val="1"/>
        <c:lblAlgn val="ctr"/>
        <c:lblOffset val="100"/>
        <c:noMultiLvlLbl val="0"/>
      </c:catAx>
      <c:valAx>
        <c:axId val="949858095"/>
        <c:scaling>
          <c:orientation val="minMax"/>
        </c:scaling>
        <c:delete val="1"/>
        <c:axPos val="l"/>
        <c:numFmt formatCode="#,##0" sourceLinked="1"/>
        <c:majorTickMark val="none"/>
        <c:minorTickMark val="none"/>
        <c:tickLblPos val="nextTo"/>
        <c:crossAx val="949859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EA648-CDEA-4132-9663-C41405BAD4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AAE5BF-5DB0-4A84-8ACB-887CCE2663EB}">
      <dgm:prSet/>
      <dgm:spPr/>
      <dgm:t>
        <a:bodyPr/>
        <a:lstStyle/>
        <a:p>
          <a:r>
            <a:rPr lang="en-US" b="1"/>
            <a:t>My Classes</a:t>
          </a:r>
          <a:r>
            <a:rPr lang="en-US"/>
            <a:t>: </a:t>
          </a:r>
        </a:p>
      </dgm:t>
    </dgm:pt>
    <dgm:pt modelId="{92B0D6FC-CBE2-480B-8C9E-39032DF322D8}" type="parTrans" cxnId="{C8308762-20BE-4ED3-92C6-AA99CFEAD85C}">
      <dgm:prSet/>
      <dgm:spPr/>
      <dgm:t>
        <a:bodyPr/>
        <a:lstStyle/>
        <a:p>
          <a:endParaRPr lang="en-US"/>
        </a:p>
      </dgm:t>
    </dgm:pt>
    <dgm:pt modelId="{DEAF8661-2342-4E80-BE48-C2830DB9039C}" type="sibTrans" cxnId="{C8308762-20BE-4ED3-92C6-AA99CFEAD85C}">
      <dgm:prSet/>
      <dgm:spPr/>
      <dgm:t>
        <a:bodyPr/>
        <a:lstStyle/>
        <a:p>
          <a:endParaRPr lang="en-US"/>
        </a:p>
      </dgm:t>
    </dgm:pt>
    <dgm:pt modelId="{9F1223AC-A0B9-48B6-8FEB-E4EAAA23B4AA}">
      <dgm:prSet/>
      <dgm:spPr/>
      <dgm:t>
        <a:bodyPr/>
        <a:lstStyle/>
        <a:p>
          <a:r>
            <a:rPr lang="en-US"/>
            <a:t>See your classes </a:t>
          </a:r>
        </a:p>
      </dgm:t>
    </dgm:pt>
    <dgm:pt modelId="{63321B59-98D6-4B15-8F21-72965C7DD504}" type="parTrans" cxnId="{5E064D12-1335-437C-AB71-0FFAEF949560}">
      <dgm:prSet/>
      <dgm:spPr/>
      <dgm:t>
        <a:bodyPr/>
        <a:lstStyle/>
        <a:p>
          <a:endParaRPr lang="en-US"/>
        </a:p>
      </dgm:t>
    </dgm:pt>
    <dgm:pt modelId="{23A8C31C-D164-4147-989F-96755F9A54DA}" type="sibTrans" cxnId="{5E064D12-1335-437C-AB71-0FFAEF949560}">
      <dgm:prSet/>
      <dgm:spPr/>
      <dgm:t>
        <a:bodyPr/>
        <a:lstStyle/>
        <a:p>
          <a:endParaRPr lang="en-US"/>
        </a:p>
      </dgm:t>
    </dgm:pt>
    <dgm:pt modelId="{A78440FB-B789-4FAA-950C-344D95733370}">
      <dgm:prSet/>
      <dgm:spPr/>
      <dgm:t>
        <a:bodyPr/>
        <a:lstStyle/>
        <a:p>
          <a:r>
            <a:rPr lang="en-US"/>
            <a:t>Check your “working roster” in real time. </a:t>
          </a:r>
        </a:p>
      </dgm:t>
    </dgm:pt>
    <dgm:pt modelId="{B244D886-5696-4D5D-89D2-6DB6779DD47F}" type="parTrans" cxnId="{244D8714-A817-4AFF-BAFF-5060A521653C}">
      <dgm:prSet/>
      <dgm:spPr/>
      <dgm:t>
        <a:bodyPr/>
        <a:lstStyle/>
        <a:p>
          <a:endParaRPr lang="en-US"/>
        </a:p>
      </dgm:t>
    </dgm:pt>
    <dgm:pt modelId="{0D3D09B0-FFE1-4224-AEBE-7FD90BE991CB}" type="sibTrans" cxnId="{244D8714-A817-4AFF-BAFF-5060A521653C}">
      <dgm:prSet/>
      <dgm:spPr/>
      <dgm:t>
        <a:bodyPr/>
        <a:lstStyle/>
        <a:p>
          <a:endParaRPr lang="en-US"/>
        </a:p>
      </dgm:t>
    </dgm:pt>
    <dgm:pt modelId="{8B74F38F-0621-4923-8FA4-5B39E1DDD175}">
      <dgm:prSet/>
      <dgm:spPr/>
      <dgm:t>
        <a:bodyPr/>
        <a:lstStyle/>
        <a:p>
          <a:r>
            <a:rPr lang="en-US" b="1"/>
            <a:t>Withdrawal Requests</a:t>
          </a:r>
          <a:r>
            <a:rPr lang="en-US"/>
            <a:t>: </a:t>
          </a:r>
        </a:p>
      </dgm:t>
    </dgm:pt>
    <dgm:pt modelId="{8AB7C447-8087-455A-BDE7-2314D5D182F0}" type="parTrans" cxnId="{F730C17F-495D-4493-810B-21508206F4AC}">
      <dgm:prSet/>
      <dgm:spPr/>
      <dgm:t>
        <a:bodyPr/>
        <a:lstStyle/>
        <a:p>
          <a:endParaRPr lang="en-US"/>
        </a:p>
      </dgm:t>
    </dgm:pt>
    <dgm:pt modelId="{3C137896-AEB8-442B-AA00-ED9E60EDA06B}" type="sibTrans" cxnId="{F730C17F-495D-4493-810B-21508206F4AC}">
      <dgm:prSet/>
      <dgm:spPr/>
      <dgm:t>
        <a:bodyPr/>
        <a:lstStyle/>
        <a:p>
          <a:endParaRPr lang="en-US"/>
        </a:p>
      </dgm:t>
    </dgm:pt>
    <dgm:pt modelId="{CEBD17AA-2022-4DC0-82E6-0C4BCAB524CD}">
      <dgm:prSet/>
      <dgm:spPr/>
      <dgm:t>
        <a:bodyPr/>
        <a:lstStyle/>
        <a:p>
          <a:r>
            <a:rPr lang="en-US"/>
            <a:t>Submit a withdrawal request</a:t>
          </a:r>
        </a:p>
      </dgm:t>
    </dgm:pt>
    <dgm:pt modelId="{FE8165E7-8495-434B-A0E3-56F13AEEBDAD}" type="parTrans" cxnId="{84188D42-C814-4579-9200-8F201FD5F5BB}">
      <dgm:prSet/>
      <dgm:spPr/>
      <dgm:t>
        <a:bodyPr/>
        <a:lstStyle/>
        <a:p>
          <a:endParaRPr lang="en-US"/>
        </a:p>
      </dgm:t>
    </dgm:pt>
    <dgm:pt modelId="{74761578-2814-4BDA-85F2-75F2C1C2926B}" type="sibTrans" cxnId="{84188D42-C814-4579-9200-8F201FD5F5BB}">
      <dgm:prSet/>
      <dgm:spPr/>
      <dgm:t>
        <a:bodyPr/>
        <a:lstStyle/>
        <a:p>
          <a:endParaRPr lang="en-US"/>
        </a:p>
      </dgm:t>
    </dgm:pt>
    <dgm:pt modelId="{B5665077-5228-4C10-895A-667B94CC062F}">
      <dgm:prSet/>
      <dgm:spPr/>
      <dgm:t>
        <a:bodyPr/>
        <a:lstStyle/>
        <a:p>
          <a:r>
            <a:rPr lang="en-US" b="1"/>
            <a:t>My Files</a:t>
          </a:r>
          <a:r>
            <a:rPr lang="en-US"/>
            <a:t>: </a:t>
          </a:r>
        </a:p>
      </dgm:t>
    </dgm:pt>
    <dgm:pt modelId="{FADE42A6-F151-4A4D-9B18-3E82B7476D7B}" type="parTrans" cxnId="{F69172D6-7C36-4C3A-8ACC-1FB6D5D6362B}">
      <dgm:prSet/>
      <dgm:spPr/>
      <dgm:t>
        <a:bodyPr/>
        <a:lstStyle/>
        <a:p>
          <a:endParaRPr lang="en-US"/>
        </a:p>
      </dgm:t>
    </dgm:pt>
    <dgm:pt modelId="{8DB9A23A-518B-4415-BFAA-7701F25E6F14}" type="sibTrans" cxnId="{F69172D6-7C36-4C3A-8ACC-1FB6D5D6362B}">
      <dgm:prSet/>
      <dgm:spPr/>
      <dgm:t>
        <a:bodyPr/>
        <a:lstStyle/>
        <a:p>
          <a:endParaRPr lang="en-US"/>
        </a:p>
      </dgm:t>
    </dgm:pt>
    <dgm:pt modelId="{24C7E1FA-F66A-40E3-9135-A7D4C91593EA}">
      <dgm:prSet/>
      <dgm:spPr/>
      <dgm:t>
        <a:bodyPr/>
        <a:lstStyle/>
        <a:p>
          <a:r>
            <a:rPr lang="en-US" dirty="0"/>
            <a:t>Your application (if done online), any material you add </a:t>
          </a:r>
        </a:p>
      </dgm:t>
    </dgm:pt>
    <dgm:pt modelId="{A176E7FF-5B0C-4A83-A1FC-73000F2C6F67}" type="parTrans" cxnId="{AF0E9E8B-2DA6-4858-811D-F5B861ADDBA2}">
      <dgm:prSet/>
      <dgm:spPr/>
      <dgm:t>
        <a:bodyPr/>
        <a:lstStyle/>
        <a:p>
          <a:endParaRPr lang="en-US"/>
        </a:p>
      </dgm:t>
    </dgm:pt>
    <dgm:pt modelId="{44788EDE-69C7-4DE4-8DEF-3D53CD0DD4A7}" type="sibTrans" cxnId="{AF0E9E8B-2DA6-4858-811D-F5B861ADDBA2}">
      <dgm:prSet/>
      <dgm:spPr/>
      <dgm:t>
        <a:bodyPr/>
        <a:lstStyle/>
        <a:p>
          <a:endParaRPr lang="en-US"/>
        </a:p>
      </dgm:t>
    </dgm:pt>
    <dgm:pt modelId="{CC73559C-D9AE-4236-9F21-302E640E1291}">
      <dgm:prSet/>
      <dgm:spPr/>
      <dgm:t>
        <a:bodyPr/>
        <a:lstStyle/>
        <a:p>
          <a:r>
            <a:rPr lang="en-US" b="1"/>
            <a:t>CIHS Adjunct Application</a:t>
          </a:r>
          <a:r>
            <a:rPr lang="en-US"/>
            <a:t>: </a:t>
          </a:r>
        </a:p>
      </dgm:t>
    </dgm:pt>
    <dgm:pt modelId="{C2883F14-809B-4135-9F0B-DBE8B98F885D}" type="parTrans" cxnId="{95D583DE-E25F-4FC8-883F-1800EC94E45C}">
      <dgm:prSet/>
      <dgm:spPr/>
      <dgm:t>
        <a:bodyPr/>
        <a:lstStyle/>
        <a:p>
          <a:endParaRPr lang="en-US"/>
        </a:p>
      </dgm:t>
    </dgm:pt>
    <dgm:pt modelId="{8E7AA068-A4BC-41A0-A523-E08598C755A6}" type="sibTrans" cxnId="{95D583DE-E25F-4FC8-883F-1800EC94E45C}">
      <dgm:prSet/>
      <dgm:spPr/>
      <dgm:t>
        <a:bodyPr/>
        <a:lstStyle/>
        <a:p>
          <a:endParaRPr lang="en-US"/>
        </a:p>
      </dgm:t>
    </dgm:pt>
    <dgm:pt modelId="{B818486F-2F47-42EE-94BC-744A2467AD15}">
      <dgm:prSet/>
      <dgm:spPr/>
      <dgm:t>
        <a:bodyPr/>
        <a:lstStyle/>
        <a:p>
          <a:r>
            <a:rPr lang="en-US" dirty="0"/>
            <a:t>Apply for a new discipline or additional courses</a:t>
          </a:r>
        </a:p>
      </dgm:t>
    </dgm:pt>
    <dgm:pt modelId="{D75B0489-D67C-4BDF-99FC-B27BD2A5D232}" type="parTrans" cxnId="{F600B922-971E-4597-A93B-B5F81BEED036}">
      <dgm:prSet/>
      <dgm:spPr/>
      <dgm:t>
        <a:bodyPr/>
        <a:lstStyle/>
        <a:p>
          <a:endParaRPr lang="en-US"/>
        </a:p>
      </dgm:t>
    </dgm:pt>
    <dgm:pt modelId="{5261E826-66A6-415C-A0ED-232972DF05EF}" type="sibTrans" cxnId="{F600B922-971E-4597-A93B-B5F81BEED036}">
      <dgm:prSet/>
      <dgm:spPr/>
      <dgm:t>
        <a:bodyPr/>
        <a:lstStyle/>
        <a:p>
          <a:endParaRPr lang="en-US"/>
        </a:p>
      </dgm:t>
    </dgm:pt>
    <dgm:pt modelId="{C4E8712E-C0A7-4C7B-80D0-4B94715F0CDE}">
      <dgm:prSet/>
      <dgm:spPr/>
      <dgm:t>
        <a:bodyPr/>
        <a:lstStyle/>
        <a:p>
          <a:r>
            <a:rPr lang="en-US" b="1" dirty="0"/>
            <a:t>Shared Docs</a:t>
          </a:r>
          <a:r>
            <a:rPr lang="en-US" dirty="0"/>
            <a:t>: </a:t>
          </a:r>
        </a:p>
      </dgm:t>
    </dgm:pt>
    <dgm:pt modelId="{2000C194-AC83-4207-948E-E1154544A5FC}" type="parTrans" cxnId="{3F3436F2-E3F2-4C72-8865-AC87BB07F2F8}">
      <dgm:prSet/>
      <dgm:spPr/>
      <dgm:t>
        <a:bodyPr/>
        <a:lstStyle/>
        <a:p>
          <a:endParaRPr lang="en-US"/>
        </a:p>
      </dgm:t>
    </dgm:pt>
    <dgm:pt modelId="{6C0F14EB-CA3A-4C6D-9A8C-42EA46CFA3BB}" type="sibTrans" cxnId="{3F3436F2-E3F2-4C72-8865-AC87BB07F2F8}">
      <dgm:prSet/>
      <dgm:spPr/>
      <dgm:t>
        <a:bodyPr/>
        <a:lstStyle/>
        <a:p>
          <a:endParaRPr lang="en-US"/>
        </a:p>
      </dgm:t>
    </dgm:pt>
    <dgm:pt modelId="{80A044DD-0F3C-4405-B3CF-EAE3FBEE9E5B}">
      <dgm:prSet/>
      <dgm:spPr/>
      <dgm:t>
        <a:bodyPr/>
        <a:lstStyle/>
        <a:p>
          <a:r>
            <a:rPr lang="en-US"/>
            <a:t>COUs, parent consent forms in English and Spanish </a:t>
          </a:r>
        </a:p>
      </dgm:t>
    </dgm:pt>
    <dgm:pt modelId="{B6E5A368-9011-4B8A-B8E3-B059FCB51382}" type="parTrans" cxnId="{5DD4574B-0A73-42E7-AF5A-9667469C0069}">
      <dgm:prSet/>
      <dgm:spPr/>
      <dgm:t>
        <a:bodyPr/>
        <a:lstStyle/>
        <a:p>
          <a:endParaRPr lang="en-US"/>
        </a:p>
      </dgm:t>
    </dgm:pt>
    <dgm:pt modelId="{94DDEFC2-16BC-48E9-9EA7-0E327785E65E}" type="sibTrans" cxnId="{5DD4574B-0A73-42E7-AF5A-9667469C0069}">
      <dgm:prSet/>
      <dgm:spPr/>
      <dgm:t>
        <a:bodyPr/>
        <a:lstStyle/>
        <a:p>
          <a:endParaRPr lang="en-US"/>
        </a:p>
      </dgm:t>
    </dgm:pt>
    <dgm:pt modelId="{3979A4E6-49DD-4FF7-B60C-9D130D9C8CBB}">
      <dgm:prSet/>
      <dgm:spPr/>
      <dgm:t>
        <a:bodyPr/>
        <a:lstStyle/>
        <a:p>
          <a:r>
            <a:rPr lang="en-US" dirty="0"/>
            <a:t>Syllabus template, upload instructions and more</a:t>
          </a:r>
        </a:p>
      </dgm:t>
    </dgm:pt>
    <dgm:pt modelId="{CE891D91-A50F-4168-947B-AA229178AE9A}" type="parTrans" cxnId="{3AFE78E2-B251-4BA6-BC0A-88CE03B37EDC}">
      <dgm:prSet/>
      <dgm:spPr/>
      <dgm:t>
        <a:bodyPr/>
        <a:lstStyle/>
        <a:p>
          <a:endParaRPr lang="en-US"/>
        </a:p>
      </dgm:t>
    </dgm:pt>
    <dgm:pt modelId="{BE439F0B-95CC-4DB1-B602-1AEA59764B07}" type="sibTrans" cxnId="{3AFE78E2-B251-4BA6-BC0A-88CE03B37EDC}">
      <dgm:prSet/>
      <dgm:spPr/>
      <dgm:t>
        <a:bodyPr/>
        <a:lstStyle/>
        <a:p>
          <a:endParaRPr lang="en-US"/>
        </a:p>
      </dgm:t>
    </dgm:pt>
    <dgm:pt modelId="{EBF534F1-EA7A-48F8-9D49-1C4C8E54305B}">
      <dgm:prSet/>
      <dgm:spPr/>
      <dgm:t>
        <a:bodyPr/>
        <a:lstStyle/>
        <a:p>
          <a:r>
            <a:rPr lang="en-US" b="1"/>
            <a:t>Announcements</a:t>
          </a:r>
          <a:r>
            <a:rPr lang="en-US"/>
            <a:t>: </a:t>
          </a:r>
        </a:p>
      </dgm:t>
    </dgm:pt>
    <dgm:pt modelId="{92347CA4-0CBA-42B0-9779-656E23965350}" type="parTrans" cxnId="{DCFED20A-A99C-43D4-A8CF-162DB5ED4573}">
      <dgm:prSet/>
      <dgm:spPr/>
      <dgm:t>
        <a:bodyPr/>
        <a:lstStyle/>
        <a:p>
          <a:endParaRPr lang="en-US"/>
        </a:p>
      </dgm:t>
    </dgm:pt>
    <dgm:pt modelId="{F65B4FC1-E16A-4EAA-9F99-5362881328CC}" type="sibTrans" cxnId="{DCFED20A-A99C-43D4-A8CF-162DB5ED4573}">
      <dgm:prSet/>
      <dgm:spPr/>
      <dgm:t>
        <a:bodyPr/>
        <a:lstStyle/>
        <a:p>
          <a:endParaRPr lang="en-US"/>
        </a:p>
      </dgm:t>
    </dgm:pt>
    <dgm:pt modelId="{A92516BF-C105-48FF-A5E8-71C9A2ABFA59}">
      <dgm:prSet/>
      <dgm:spPr/>
      <dgm:t>
        <a:bodyPr/>
        <a:lstStyle/>
        <a:p>
          <a:r>
            <a:rPr lang="en-US" dirty="0"/>
            <a:t>Reminders and Deadlines,  etc.</a:t>
          </a:r>
        </a:p>
      </dgm:t>
    </dgm:pt>
    <dgm:pt modelId="{E7C1CEBF-09E9-4EF8-9FC0-F0A2779607E1}" type="parTrans" cxnId="{230CA0B6-1F66-4BAA-9D42-63CDC8923BBB}">
      <dgm:prSet/>
      <dgm:spPr/>
      <dgm:t>
        <a:bodyPr/>
        <a:lstStyle/>
        <a:p>
          <a:endParaRPr lang="en-US"/>
        </a:p>
      </dgm:t>
    </dgm:pt>
    <dgm:pt modelId="{DF6B197C-7696-4577-97DC-6885CBD8FAAE}" type="sibTrans" cxnId="{230CA0B6-1F66-4BAA-9D42-63CDC8923BBB}">
      <dgm:prSet/>
      <dgm:spPr/>
      <dgm:t>
        <a:bodyPr/>
        <a:lstStyle/>
        <a:p>
          <a:endParaRPr lang="en-US"/>
        </a:p>
      </dgm:t>
    </dgm:pt>
    <dgm:pt modelId="{A5E7ACAB-C707-4804-9A13-78F139151294}" type="pres">
      <dgm:prSet presAssocID="{AB8EA648-CDEA-4132-9663-C41405BAD4A1}" presName="Name0" presStyleCnt="0">
        <dgm:presLayoutVars>
          <dgm:dir/>
          <dgm:animLvl val="lvl"/>
          <dgm:resizeHandles val="exact"/>
        </dgm:presLayoutVars>
      </dgm:prSet>
      <dgm:spPr/>
    </dgm:pt>
    <dgm:pt modelId="{B07A7C60-0B00-476F-B637-69E5F7218234}" type="pres">
      <dgm:prSet presAssocID="{9AAAE5BF-5DB0-4A84-8ACB-887CCE2663EB}" presName="linNode" presStyleCnt="0"/>
      <dgm:spPr/>
    </dgm:pt>
    <dgm:pt modelId="{03B9B2DB-38EC-403E-83E8-9A011046A474}" type="pres">
      <dgm:prSet presAssocID="{9AAAE5BF-5DB0-4A84-8ACB-887CCE2663EB}" presName="parentText" presStyleLbl="node1" presStyleIdx="0" presStyleCnt="6">
        <dgm:presLayoutVars>
          <dgm:chMax val="1"/>
          <dgm:bulletEnabled val="1"/>
        </dgm:presLayoutVars>
      </dgm:prSet>
      <dgm:spPr/>
    </dgm:pt>
    <dgm:pt modelId="{D8919FF7-5187-4411-A6F7-5411A182D093}" type="pres">
      <dgm:prSet presAssocID="{9AAAE5BF-5DB0-4A84-8ACB-887CCE2663EB}" presName="descendantText" presStyleLbl="alignAccFollowNode1" presStyleIdx="0" presStyleCnt="6">
        <dgm:presLayoutVars>
          <dgm:bulletEnabled val="1"/>
        </dgm:presLayoutVars>
      </dgm:prSet>
      <dgm:spPr/>
    </dgm:pt>
    <dgm:pt modelId="{D0F2B9B1-16E8-4EAD-997F-4F272A75389D}" type="pres">
      <dgm:prSet presAssocID="{DEAF8661-2342-4E80-BE48-C2830DB9039C}" presName="sp" presStyleCnt="0"/>
      <dgm:spPr/>
    </dgm:pt>
    <dgm:pt modelId="{E306C59F-7000-40C4-8A23-B0A670529DC3}" type="pres">
      <dgm:prSet presAssocID="{8B74F38F-0621-4923-8FA4-5B39E1DDD175}" presName="linNode" presStyleCnt="0"/>
      <dgm:spPr/>
    </dgm:pt>
    <dgm:pt modelId="{0DA08B94-38DE-4A9A-BBEE-414C8667C926}" type="pres">
      <dgm:prSet presAssocID="{8B74F38F-0621-4923-8FA4-5B39E1DDD175}" presName="parentText" presStyleLbl="node1" presStyleIdx="1" presStyleCnt="6">
        <dgm:presLayoutVars>
          <dgm:chMax val="1"/>
          <dgm:bulletEnabled val="1"/>
        </dgm:presLayoutVars>
      </dgm:prSet>
      <dgm:spPr/>
    </dgm:pt>
    <dgm:pt modelId="{60971E40-A19C-4876-9058-D879A5DC52FC}" type="pres">
      <dgm:prSet presAssocID="{8B74F38F-0621-4923-8FA4-5B39E1DDD175}" presName="descendantText" presStyleLbl="alignAccFollowNode1" presStyleIdx="1" presStyleCnt="6">
        <dgm:presLayoutVars>
          <dgm:bulletEnabled val="1"/>
        </dgm:presLayoutVars>
      </dgm:prSet>
      <dgm:spPr/>
    </dgm:pt>
    <dgm:pt modelId="{E32F043E-D398-4DB1-AE4F-ECCA24045D40}" type="pres">
      <dgm:prSet presAssocID="{3C137896-AEB8-442B-AA00-ED9E60EDA06B}" presName="sp" presStyleCnt="0"/>
      <dgm:spPr/>
    </dgm:pt>
    <dgm:pt modelId="{FFB3FC38-DE8A-4EB3-BBCF-A6B4FB7C6F3B}" type="pres">
      <dgm:prSet presAssocID="{B5665077-5228-4C10-895A-667B94CC062F}" presName="linNode" presStyleCnt="0"/>
      <dgm:spPr/>
    </dgm:pt>
    <dgm:pt modelId="{5F918DFE-5AB4-4201-85C6-B11E6E551737}" type="pres">
      <dgm:prSet presAssocID="{B5665077-5228-4C10-895A-667B94CC062F}" presName="parentText" presStyleLbl="node1" presStyleIdx="2" presStyleCnt="6">
        <dgm:presLayoutVars>
          <dgm:chMax val="1"/>
          <dgm:bulletEnabled val="1"/>
        </dgm:presLayoutVars>
      </dgm:prSet>
      <dgm:spPr/>
    </dgm:pt>
    <dgm:pt modelId="{8739A792-7C2D-4633-A415-7FD2257065C7}" type="pres">
      <dgm:prSet presAssocID="{B5665077-5228-4C10-895A-667B94CC062F}" presName="descendantText" presStyleLbl="alignAccFollowNode1" presStyleIdx="2" presStyleCnt="6">
        <dgm:presLayoutVars>
          <dgm:bulletEnabled val="1"/>
        </dgm:presLayoutVars>
      </dgm:prSet>
      <dgm:spPr/>
    </dgm:pt>
    <dgm:pt modelId="{EEFE0A9F-0CFA-4366-8611-515FC20CB67A}" type="pres">
      <dgm:prSet presAssocID="{8DB9A23A-518B-4415-BFAA-7701F25E6F14}" presName="sp" presStyleCnt="0"/>
      <dgm:spPr/>
    </dgm:pt>
    <dgm:pt modelId="{97B6B75B-F022-4D5D-8874-BD3F092F59DB}" type="pres">
      <dgm:prSet presAssocID="{CC73559C-D9AE-4236-9F21-302E640E1291}" presName="linNode" presStyleCnt="0"/>
      <dgm:spPr/>
    </dgm:pt>
    <dgm:pt modelId="{255A794A-C3E8-48FF-AFE5-2410C8B20B93}" type="pres">
      <dgm:prSet presAssocID="{CC73559C-D9AE-4236-9F21-302E640E1291}" presName="parentText" presStyleLbl="node1" presStyleIdx="3" presStyleCnt="6">
        <dgm:presLayoutVars>
          <dgm:chMax val="1"/>
          <dgm:bulletEnabled val="1"/>
        </dgm:presLayoutVars>
      </dgm:prSet>
      <dgm:spPr/>
    </dgm:pt>
    <dgm:pt modelId="{E9B8EB62-A10A-4639-BD8B-A4F3987254A7}" type="pres">
      <dgm:prSet presAssocID="{CC73559C-D9AE-4236-9F21-302E640E1291}" presName="descendantText" presStyleLbl="alignAccFollowNode1" presStyleIdx="3" presStyleCnt="6">
        <dgm:presLayoutVars>
          <dgm:bulletEnabled val="1"/>
        </dgm:presLayoutVars>
      </dgm:prSet>
      <dgm:spPr/>
    </dgm:pt>
    <dgm:pt modelId="{18954E0F-E326-48F3-ADB0-9EE43A4B9CA9}" type="pres">
      <dgm:prSet presAssocID="{8E7AA068-A4BC-41A0-A523-E08598C755A6}" presName="sp" presStyleCnt="0"/>
      <dgm:spPr/>
    </dgm:pt>
    <dgm:pt modelId="{D0D8F26A-F0BB-4EE9-8CEC-DCF7B8D18A2C}" type="pres">
      <dgm:prSet presAssocID="{C4E8712E-C0A7-4C7B-80D0-4B94715F0CDE}" presName="linNode" presStyleCnt="0"/>
      <dgm:spPr/>
    </dgm:pt>
    <dgm:pt modelId="{EDDEB56E-D50E-499F-910D-9E06BBE5E37D}" type="pres">
      <dgm:prSet presAssocID="{C4E8712E-C0A7-4C7B-80D0-4B94715F0CDE}" presName="parentText" presStyleLbl="node1" presStyleIdx="4" presStyleCnt="6">
        <dgm:presLayoutVars>
          <dgm:chMax val="1"/>
          <dgm:bulletEnabled val="1"/>
        </dgm:presLayoutVars>
      </dgm:prSet>
      <dgm:spPr/>
    </dgm:pt>
    <dgm:pt modelId="{FE335C61-AEAA-4CD3-B871-504959926E48}" type="pres">
      <dgm:prSet presAssocID="{C4E8712E-C0A7-4C7B-80D0-4B94715F0CDE}" presName="descendantText" presStyleLbl="alignAccFollowNode1" presStyleIdx="4" presStyleCnt="6">
        <dgm:presLayoutVars>
          <dgm:bulletEnabled val="1"/>
        </dgm:presLayoutVars>
      </dgm:prSet>
      <dgm:spPr/>
    </dgm:pt>
    <dgm:pt modelId="{EC9B058D-0994-47C8-BEC4-987573C46E15}" type="pres">
      <dgm:prSet presAssocID="{6C0F14EB-CA3A-4C6D-9A8C-42EA46CFA3BB}" presName="sp" presStyleCnt="0"/>
      <dgm:spPr/>
    </dgm:pt>
    <dgm:pt modelId="{1FC80143-0440-4215-95FE-5CA56C8077BE}" type="pres">
      <dgm:prSet presAssocID="{EBF534F1-EA7A-48F8-9D49-1C4C8E54305B}" presName="linNode" presStyleCnt="0"/>
      <dgm:spPr/>
    </dgm:pt>
    <dgm:pt modelId="{AAA94202-41D4-4087-BFD3-3E175D2A0BCF}" type="pres">
      <dgm:prSet presAssocID="{EBF534F1-EA7A-48F8-9D49-1C4C8E54305B}" presName="parentText" presStyleLbl="node1" presStyleIdx="5" presStyleCnt="6">
        <dgm:presLayoutVars>
          <dgm:chMax val="1"/>
          <dgm:bulletEnabled val="1"/>
        </dgm:presLayoutVars>
      </dgm:prSet>
      <dgm:spPr/>
    </dgm:pt>
    <dgm:pt modelId="{F3B914B5-FE15-4667-95A2-CD5F8FBC8F49}" type="pres">
      <dgm:prSet presAssocID="{EBF534F1-EA7A-48F8-9D49-1C4C8E54305B}" presName="descendantText" presStyleLbl="alignAccFollowNode1" presStyleIdx="5" presStyleCnt="6">
        <dgm:presLayoutVars>
          <dgm:bulletEnabled val="1"/>
        </dgm:presLayoutVars>
      </dgm:prSet>
      <dgm:spPr/>
    </dgm:pt>
  </dgm:ptLst>
  <dgm:cxnLst>
    <dgm:cxn modelId="{DCFED20A-A99C-43D4-A8CF-162DB5ED4573}" srcId="{AB8EA648-CDEA-4132-9663-C41405BAD4A1}" destId="{EBF534F1-EA7A-48F8-9D49-1C4C8E54305B}" srcOrd="5" destOrd="0" parTransId="{92347CA4-0CBA-42B0-9779-656E23965350}" sibTransId="{F65B4FC1-E16A-4EAA-9F99-5362881328CC}"/>
    <dgm:cxn modelId="{9271E10C-7C7F-4EA6-9CC5-64C391FAC7DD}" type="presOf" srcId="{9F1223AC-A0B9-48B6-8FEB-E4EAAA23B4AA}" destId="{D8919FF7-5187-4411-A6F7-5411A182D093}" srcOrd="0" destOrd="0" presId="urn:microsoft.com/office/officeart/2005/8/layout/vList5"/>
    <dgm:cxn modelId="{5E064D12-1335-437C-AB71-0FFAEF949560}" srcId="{9AAAE5BF-5DB0-4A84-8ACB-887CCE2663EB}" destId="{9F1223AC-A0B9-48B6-8FEB-E4EAAA23B4AA}" srcOrd="0" destOrd="0" parTransId="{63321B59-98D6-4B15-8F21-72965C7DD504}" sibTransId="{23A8C31C-D164-4147-989F-96755F9A54DA}"/>
    <dgm:cxn modelId="{244D8714-A817-4AFF-BAFF-5060A521653C}" srcId="{9AAAE5BF-5DB0-4A84-8ACB-887CCE2663EB}" destId="{A78440FB-B789-4FAA-950C-344D95733370}" srcOrd="1" destOrd="0" parTransId="{B244D886-5696-4D5D-89D2-6DB6779DD47F}" sibTransId="{0D3D09B0-FFE1-4224-AEBE-7FD90BE991CB}"/>
    <dgm:cxn modelId="{26404018-194E-4F83-9626-55138DFF3D8F}" type="presOf" srcId="{80A044DD-0F3C-4405-B3CF-EAE3FBEE9E5B}" destId="{FE335C61-AEAA-4CD3-B871-504959926E48}" srcOrd="0" destOrd="0" presId="urn:microsoft.com/office/officeart/2005/8/layout/vList5"/>
    <dgm:cxn modelId="{EA59B319-AF39-4984-A005-377BF8070E17}" type="presOf" srcId="{C4E8712E-C0A7-4C7B-80D0-4B94715F0CDE}" destId="{EDDEB56E-D50E-499F-910D-9E06BBE5E37D}" srcOrd="0" destOrd="0" presId="urn:microsoft.com/office/officeart/2005/8/layout/vList5"/>
    <dgm:cxn modelId="{F600B922-971E-4597-A93B-B5F81BEED036}" srcId="{CC73559C-D9AE-4236-9F21-302E640E1291}" destId="{B818486F-2F47-42EE-94BC-744A2467AD15}" srcOrd="0" destOrd="0" parTransId="{D75B0489-D67C-4BDF-99FC-B27BD2A5D232}" sibTransId="{5261E826-66A6-415C-A0ED-232972DF05EF}"/>
    <dgm:cxn modelId="{78E9F02B-FA9E-4981-9321-91213ED3951F}" type="presOf" srcId="{B818486F-2F47-42EE-94BC-744A2467AD15}" destId="{E9B8EB62-A10A-4639-BD8B-A4F3987254A7}" srcOrd="0" destOrd="0" presId="urn:microsoft.com/office/officeart/2005/8/layout/vList5"/>
    <dgm:cxn modelId="{52289F40-9E5E-4D01-B9F7-9B2E221AB720}" type="presOf" srcId="{EBF534F1-EA7A-48F8-9D49-1C4C8E54305B}" destId="{AAA94202-41D4-4087-BFD3-3E175D2A0BCF}" srcOrd="0" destOrd="0" presId="urn:microsoft.com/office/officeart/2005/8/layout/vList5"/>
    <dgm:cxn modelId="{C8308762-20BE-4ED3-92C6-AA99CFEAD85C}" srcId="{AB8EA648-CDEA-4132-9663-C41405BAD4A1}" destId="{9AAAE5BF-5DB0-4A84-8ACB-887CCE2663EB}" srcOrd="0" destOrd="0" parTransId="{92B0D6FC-CBE2-480B-8C9E-39032DF322D8}" sibTransId="{DEAF8661-2342-4E80-BE48-C2830DB9039C}"/>
    <dgm:cxn modelId="{84188D42-C814-4579-9200-8F201FD5F5BB}" srcId="{8B74F38F-0621-4923-8FA4-5B39E1DDD175}" destId="{CEBD17AA-2022-4DC0-82E6-0C4BCAB524CD}" srcOrd="0" destOrd="0" parTransId="{FE8165E7-8495-434B-A0E3-56F13AEEBDAD}" sibTransId="{74761578-2814-4BDA-85F2-75F2C1C2926B}"/>
    <dgm:cxn modelId="{5DD4574B-0A73-42E7-AF5A-9667469C0069}" srcId="{C4E8712E-C0A7-4C7B-80D0-4B94715F0CDE}" destId="{80A044DD-0F3C-4405-B3CF-EAE3FBEE9E5B}" srcOrd="0" destOrd="0" parTransId="{B6E5A368-9011-4B8A-B8E3-B059FCB51382}" sibTransId="{94DDEFC2-16BC-48E9-9EA7-0E327785E65E}"/>
    <dgm:cxn modelId="{987F4270-BDA5-47CB-8505-56E6D566479C}" type="presOf" srcId="{8B74F38F-0621-4923-8FA4-5B39E1DDD175}" destId="{0DA08B94-38DE-4A9A-BBEE-414C8667C926}" srcOrd="0" destOrd="0" presId="urn:microsoft.com/office/officeart/2005/8/layout/vList5"/>
    <dgm:cxn modelId="{F9978F73-66A1-4595-87C5-4D783F0C07BF}" type="presOf" srcId="{CEBD17AA-2022-4DC0-82E6-0C4BCAB524CD}" destId="{60971E40-A19C-4876-9058-D879A5DC52FC}" srcOrd="0" destOrd="0" presId="urn:microsoft.com/office/officeart/2005/8/layout/vList5"/>
    <dgm:cxn modelId="{549F5676-495D-422F-9AA0-1AA4EF6CADF3}" type="presOf" srcId="{9AAAE5BF-5DB0-4A84-8ACB-887CCE2663EB}" destId="{03B9B2DB-38EC-403E-83E8-9A011046A474}" srcOrd="0" destOrd="0" presId="urn:microsoft.com/office/officeart/2005/8/layout/vList5"/>
    <dgm:cxn modelId="{5505D277-5179-4D79-92B2-389EAAB8B98C}" type="presOf" srcId="{CC73559C-D9AE-4236-9F21-302E640E1291}" destId="{255A794A-C3E8-48FF-AFE5-2410C8B20B93}" srcOrd="0" destOrd="0" presId="urn:microsoft.com/office/officeart/2005/8/layout/vList5"/>
    <dgm:cxn modelId="{F730C17F-495D-4493-810B-21508206F4AC}" srcId="{AB8EA648-CDEA-4132-9663-C41405BAD4A1}" destId="{8B74F38F-0621-4923-8FA4-5B39E1DDD175}" srcOrd="1" destOrd="0" parTransId="{8AB7C447-8087-455A-BDE7-2314D5D182F0}" sibTransId="{3C137896-AEB8-442B-AA00-ED9E60EDA06B}"/>
    <dgm:cxn modelId="{AF0E9E8B-2DA6-4858-811D-F5B861ADDBA2}" srcId="{B5665077-5228-4C10-895A-667B94CC062F}" destId="{24C7E1FA-F66A-40E3-9135-A7D4C91593EA}" srcOrd="0" destOrd="0" parTransId="{A176E7FF-5B0C-4A83-A1FC-73000F2C6F67}" sibTransId="{44788EDE-69C7-4DE4-8DEF-3D53CD0DD4A7}"/>
    <dgm:cxn modelId="{03938CAE-9E88-4C19-BCE9-EE017D058EFA}" type="presOf" srcId="{3979A4E6-49DD-4FF7-B60C-9D130D9C8CBB}" destId="{FE335C61-AEAA-4CD3-B871-504959926E48}" srcOrd="0" destOrd="1" presId="urn:microsoft.com/office/officeart/2005/8/layout/vList5"/>
    <dgm:cxn modelId="{230CA0B6-1F66-4BAA-9D42-63CDC8923BBB}" srcId="{EBF534F1-EA7A-48F8-9D49-1C4C8E54305B}" destId="{A92516BF-C105-48FF-A5E8-71C9A2ABFA59}" srcOrd="0" destOrd="0" parTransId="{E7C1CEBF-09E9-4EF8-9FC0-F0A2779607E1}" sibTransId="{DF6B197C-7696-4577-97DC-6885CBD8FAAE}"/>
    <dgm:cxn modelId="{F69172D6-7C36-4C3A-8ACC-1FB6D5D6362B}" srcId="{AB8EA648-CDEA-4132-9663-C41405BAD4A1}" destId="{B5665077-5228-4C10-895A-667B94CC062F}" srcOrd="2" destOrd="0" parTransId="{FADE42A6-F151-4A4D-9B18-3E82B7476D7B}" sibTransId="{8DB9A23A-518B-4415-BFAA-7701F25E6F14}"/>
    <dgm:cxn modelId="{2B4146DB-983F-4284-A2E9-1E09321F7BF6}" type="presOf" srcId="{A92516BF-C105-48FF-A5E8-71C9A2ABFA59}" destId="{F3B914B5-FE15-4667-95A2-CD5F8FBC8F49}" srcOrd="0" destOrd="0" presId="urn:microsoft.com/office/officeart/2005/8/layout/vList5"/>
    <dgm:cxn modelId="{95D583DE-E25F-4FC8-883F-1800EC94E45C}" srcId="{AB8EA648-CDEA-4132-9663-C41405BAD4A1}" destId="{CC73559C-D9AE-4236-9F21-302E640E1291}" srcOrd="3" destOrd="0" parTransId="{C2883F14-809B-4135-9F0B-DBE8B98F885D}" sibTransId="{8E7AA068-A4BC-41A0-A523-E08598C755A6}"/>
    <dgm:cxn modelId="{3AFE78E2-B251-4BA6-BC0A-88CE03B37EDC}" srcId="{C4E8712E-C0A7-4C7B-80D0-4B94715F0CDE}" destId="{3979A4E6-49DD-4FF7-B60C-9D130D9C8CBB}" srcOrd="1" destOrd="0" parTransId="{CE891D91-A50F-4168-947B-AA229178AE9A}" sibTransId="{BE439F0B-95CC-4DB1-B602-1AEA59764B07}"/>
    <dgm:cxn modelId="{35B01DF1-51DB-4932-BCB0-B3B5E61F044D}" type="presOf" srcId="{24C7E1FA-F66A-40E3-9135-A7D4C91593EA}" destId="{8739A792-7C2D-4633-A415-7FD2257065C7}" srcOrd="0" destOrd="0" presId="urn:microsoft.com/office/officeart/2005/8/layout/vList5"/>
    <dgm:cxn modelId="{ED10ECF1-CE0E-4F2D-B9D1-7A58A5AA85CD}" type="presOf" srcId="{AB8EA648-CDEA-4132-9663-C41405BAD4A1}" destId="{A5E7ACAB-C707-4804-9A13-78F139151294}" srcOrd="0" destOrd="0" presId="urn:microsoft.com/office/officeart/2005/8/layout/vList5"/>
    <dgm:cxn modelId="{3F3436F2-E3F2-4C72-8865-AC87BB07F2F8}" srcId="{AB8EA648-CDEA-4132-9663-C41405BAD4A1}" destId="{C4E8712E-C0A7-4C7B-80D0-4B94715F0CDE}" srcOrd="4" destOrd="0" parTransId="{2000C194-AC83-4207-948E-E1154544A5FC}" sibTransId="{6C0F14EB-CA3A-4C6D-9A8C-42EA46CFA3BB}"/>
    <dgm:cxn modelId="{397AF4F2-00A1-4EED-8B9A-56A3662FC21E}" type="presOf" srcId="{B5665077-5228-4C10-895A-667B94CC062F}" destId="{5F918DFE-5AB4-4201-85C6-B11E6E551737}" srcOrd="0" destOrd="0" presId="urn:microsoft.com/office/officeart/2005/8/layout/vList5"/>
    <dgm:cxn modelId="{2BEFABFE-D0F5-4D29-ADFD-F04236C4978E}" type="presOf" srcId="{A78440FB-B789-4FAA-950C-344D95733370}" destId="{D8919FF7-5187-4411-A6F7-5411A182D093}" srcOrd="0" destOrd="1" presId="urn:microsoft.com/office/officeart/2005/8/layout/vList5"/>
    <dgm:cxn modelId="{80EA9BE5-3451-4D4B-AAAA-0601FA243116}" type="presParOf" srcId="{A5E7ACAB-C707-4804-9A13-78F139151294}" destId="{B07A7C60-0B00-476F-B637-69E5F7218234}" srcOrd="0" destOrd="0" presId="urn:microsoft.com/office/officeart/2005/8/layout/vList5"/>
    <dgm:cxn modelId="{B78F74F8-2139-42C5-AEF5-3E9A21D5B547}" type="presParOf" srcId="{B07A7C60-0B00-476F-B637-69E5F7218234}" destId="{03B9B2DB-38EC-403E-83E8-9A011046A474}" srcOrd="0" destOrd="0" presId="urn:microsoft.com/office/officeart/2005/8/layout/vList5"/>
    <dgm:cxn modelId="{732179C6-1589-4D55-9C6F-9CF20F9B19CB}" type="presParOf" srcId="{B07A7C60-0B00-476F-B637-69E5F7218234}" destId="{D8919FF7-5187-4411-A6F7-5411A182D093}" srcOrd="1" destOrd="0" presId="urn:microsoft.com/office/officeart/2005/8/layout/vList5"/>
    <dgm:cxn modelId="{93F83183-23E7-4096-9F30-E8CC335985C2}" type="presParOf" srcId="{A5E7ACAB-C707-4804-9A13-78F139151294}" destId="{D0F2B9B1-16E8-4EAD-997F-4F272A75389D}" srcOrd="1" destOrd="0" presId="urn:microsoft.com/office/officeart/2005/8/layout/vList5"/>
    <dgm:cxn modelId="{80B84C62-D466-4EBA-86A2-C2BDCE6A74F4}" type="presParOf" srcId="{A5E7ACAB-C707-4804-9A13-78F139151294}" destId="{E306C59F-7000-40C4-8A23-B0A670529DC3}" srcOrd="2" destOrd="0" presId="urn:microsoft.com/office/officeart/2005/8/layout/vList5"/>
    <dgm:cxn modelId="{5F8EC405-81C8-49E4-8F56-60F24D34583E}" type="presParOf" srcId="{E306C59F-7000-40C4-8A23-B0A670529DC3}" destId="{0DA08B94-38DE-4A9A-BBEE-414C8667C926}" srcOrd="0" destOrd="0" presId="urn:microsoft.com/office/officeart/2005/8/layout/vList5"/>
    <dgm:cxn modelId="{C64215AC-8FCF-40F1-9A52-C421E51CA5AC}" type="presParOf" srcId="{E306C59F-7000-40C4-8A23-B0A670529DC3}" destId="{60971E40-A19C-4876-9058-D879A5DC52FC}" srcOrd="1" destOrd="0" presId="urn:microsoft.com/office/officeart/2005/8/layout/vList5"/>
    <dgm:cxn modelId="{23A37761-DAFF-46FC-AE4F-6D0D3C8CE02B}" type="presParOf" srcId="{A5E7ACAB-C707-4804-9A13-78F139151294}" destId="{E32F043E-D398-4DB1-AE4F-ECCA24045D40}" srcOrd="3" destOrd="0" presId="urn:microsoft.com/office/officeart/2005/8/layout/vList5"/>
    <dgm:cxn modelId="{6DB3F0CF-6BA2-4018-9F73-3629DAC41464}" type="presParOf" srcId="{A5E7ACAB-C707-4804-9A13-78F139151294}" destId="{FFB3FC38-DE8A-4EB3-BBCF-A6B4FB7C6F3B}" srcOrd="4" destOrd="0" presId="urn:microsoft.com/office/officeart/2005/8/layout/vList5"/>
    <dgm:cxn modelId="{ECA2E56D-F951-4448-B5A9-16EFA05461EC}" type="presParOf" srcId="{FFB3FC38-DE8A-4EB3-BBCF-A6B4FB7C6F3B}" destId="{5F918DFE-5AB4-4201-85C6-B11E6E551737}" srcOrd="0" destOrd="0" presId="urn:microsoft.com/office/officeart/2005/8/layout/vList5"/>
    <dgm:cxn modelId="{18EA8585-5019-4D17-B73A-BDAD0C95A801}" type="presParOf" srcId="{FFB3FC38-DE8A-4EB3-BBCF-A6B4FB7C6F3B}" destId="{8739A792-7C2D-4633-A415-7FD2257065C7}" srcOrd="1" destOrd="0" presId="urn:microsoft.com/office/officeart/2005/8/layout/vList5"/>
    <dgm:cxn modelId="{96FCF09A-D845-4072-95EB-AA392E2001C1}" type="presParOf" srcId="{A5E7ACAB-C707-4804-9A13-78F139151294}" destId="{EEFE0A9F-0CFA-4366-8611-515FC20CB67A}" srcOrd="5" destOrd="0" presId="urn:microsoft.com/office/officeart/2005/8/layout/vList5"/>
    <dgm:cxn modelId="{31002A0A-FF23-4BC0-9BDE-550D0ECD2B70}" type="presParOf" srcId="{A5E7ACAB-C707-4804-9A13-78F139151294}" destId="{97B6B75B-F022-4D5D-8874-BD3F092F59DB}" srcOrd="6" destOrd="0" presId="urn:microsoft.com/office/officeart/2005/8/layout/vList5"/>
    <dgm:cxn modelId="{B37AA443-BA7F-44B6-AA1D-3014969F854A}" type="presParOf" srcId="{97B6B75B-F022-4D5D-8874-BD3F092F59DB}" destId="{255A794A-C3E8-48FF-AFE5-2410C8B20B93}" srcOrd="0" destOrd="0" presId="urn:microsoft.com/office/officeart/2005/8/layout/vList5"/>
    <dgm:cxn modelId="{0B76007E-B778-4D6E-87DC-306A731114C7}" type="presParOf" srcId="{97B6B75B-F022-4D5D-8874-BD3F092F59DB}" destId="{E9B8EB62-A10A-4639-BD8B-A4F3987254A7}" srcOrd="1" destOrd="0" presId="urn:microsoft.com/office/officeart/2005/8/layout/vList5"/>
    <dgm:cxn modelId="{170A183B-F4E2-46A5-8CFB-4F2B38D10FC4}" type="presParOf" srcId="{A5E7ACAB-C707-4804-9A13-78F139151294}" destId="{18954E0F-E326-48F3-ADB0-9EE43A4B9CA9}" srcOrd="7" destOrd="0" presId="urn:microsoft.com/office/officeart/2005/8/layout/vList5"/>
    <dgm:cxn modelId="{4254A7B6-231D-4CD5-992B-E26C1A726133}" type="presParOf" srcId="{A5E7ACAB-C707-4804-9A13-78F139151294}" destId="{D0D8F26A-F0BB-4EE9-8CEC-DCF7B8D18A2C}" srcOrd="8" destOrd="0" presId="urn:microsoft.com/office/officeart/2005/8/layout/vList5"/>
    <dgm:cxn modelId="{320B2AD1-D751-4C55-881B-FA65F35376F3}" type="presParOf" srcId="{D0D8F26A-F0BB-4EE9-8CEC-DCF7B8D18A2C}" destId="{EDDEB56E-D50E-499F-910D-9E06BBE5E37D}" srcOrd="0" destOrd="0" presId="urn:microsoft.com/office/officeart/2005/8/layout/vList5"/>
    <dgm:cxn modelId="{740F04D1-8176-455B-A9B1-E77A389BA56D}" type="presParOf" srcId="{D0D8F26A-F0BB-4EE9-8CEC-DCF7B8D18A2C}" destId="{FE335C61-AEAA-4CD3-B871-504959926E48}" srcOrd="1" destOrd="0" presId="urn:microsoft.com/office/officeart/2005/8/layout/vList5"/>
    <dgm:cxn modelId="{B4D7AA25-B4A9-433B-8CD7-625A5B3FED5E}" type="presParOf" srcId="{A5E7ACAB-C707-4804-9A13-78F139151294}" destId="{EC9B058D-0994-47C8-BEC4-987573C46E15}" srcOrd="9" destOrd="0" presId="urn:microsoft.com/office/officeart/2005/8/layout/vList5"/>
    <dgm:cxn modelId="{53CB5DC3-D309-4DF0-AF9F-F07D5FD6C5C8}" type="presParOf" srcId="{A5E7ACAB-C707-4804-9A13-78F139151294}" destId="{1FC80143-0440-4215-95FE-5CA56C8077BE}" srcOrd="10" destOrd="0" presId="urn:microsoft.com/office/officeart/2005/8/layout/vList5"/>
    <dgm:cxn modelId="{21C92F7D-4ACB-4011-8500-E8BAFA7FA636}" type="presParOf" srcId="{1FC80143-0440-4215-95FE-5CA56C8077BE}" destId="{AAA94202-41D4-4087-BFD3-3E175D2A0BCF}" srcOrd="0" destOrd="0" presId="urn:microsoft.com/office/officeart/2005/8/layout/vList5"/>
    <dgm:cxn modelId="{1DC93F1A-AFAF-41A0-8ADD-A1D9FA1D55EA}" type="presParOf" srcId="{1FC80143-0440-4215-95FE-5CA56C8077BE}" destId="{F3B914B5-FE15-4667-95A2-CD5F8FBC8F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19FF7-5187-4411-A6F7-5411A182D093}">
      <dsp:nvSpPr>
        <dsp:cNvPr id="0" name=""/>
        <dsp:cNvSpPr/>
      </dsp:nvSpPr>
      <dsp:spPr>
        <a:xfrm rot="5400000">
          <a:off x="7272741" y="-3194137"/>
          <a:ext cx="582691" cy="71191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See your classes </a:t>
          </a:r>
        </a:p>
        <a:p>
          <a:pPr marL="114300" lvl="1" indent="-114300" algn="l" defTabSz="666750">
            <a:lnSpc>
              <a:spcPct val="90000"/>
            </a:lnSpc>
            <a:spcBef>
              <a:spcPct val="0"/>
            </a:spcBef>
            <a:spcAft>
              <a:spcPct val="15000"/>
            </a:spcAft>
            <a:buChar char="•"/>
          </a:pPr>
          <a:r>
            <a:rPr lang="en-US" sz="1500" kern="1200"/>
            <a:t>Check your “working roster” in real time. </a:t>
          </a:r>
        </a:p>
      </dsp:txBody>
      <dsp:txXfrm rot="-5400000">
        <a:off x="4004517" y="102532"/>
        <a:ext cx="7090696" cy="525801"/>
      </dsp:txXfrm>
    </dsp:sp>
    <dsp:sp modelId="{03B9B2DB-38EC-403E-83E8-9A011046A474}">
      <dsp:nvSpPr>
        <dsp:cNvPr id="0" name=""/>
        <dsp:cNvSpPr/>
      </dsp:nvSpPr>
      <dsp:spPr>
        <a:xfrm>
          <a:off x="0" y="1251"/>
          <a:ext cx="4004516" cy="728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My Classes</a:t>
          </a:r>
          <a:r>
            <a:rPr lang="en-US" sz="2400" kern="1200"/>
            <a:t>: </a:t>
          </a:r>
        </a:p>
      </dsp:txBody>
      <dsp:txXfrm>
        <a:off x="35556" y="36807"/>
        <a:ext cx="3933404" cy="657252"/>
      </dsp:txXfrm>
    </dsp:sp>
    <dsp:sp modelId="{60971E40-A19C-4876-9058-D879A5DC52FC}">
      <dsp:nvSpPr>
        <dsp:cNvPr id="0" name=""/>
        <dsp:cNvSpPr/>
      </dsp:nvSpPr>
      <dsp:spPr>
        <a:xfrm rot="5400000">
          <a:off x="7272741" y="-2429354"/>
          <a:ext cx="582691" cy="71191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Submit a withdrawal request</a:t>
          </a:r>
        </a:p>
      </dsp:txBody>
      <dsp:txXfrm rot="-5400000">
        <a:off x="4004517" y="867315"/>
        <a:ext cx="7090696" cy="525801"/>
      </dsp:txXfrm>
    </dsp:sp>
    <dsp:sp modelId="{0DA08B94-38DE-4A9A-BBEE-414C8667C926}">
      <dsp:nvSpPr>
        <dsp:cNvPr id="0" name=""/>
        <dsp:cNvSpPr/>
      </dsp:nvSpPr>
      <dsp:spPr>
        <a:xfrm>
          <a:off x="0" y="766034"/>
          <a:ext cx="4004516" cy="728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Withdrawal Requests</a:t>
          </a:r>
          <a:r>
            <a:rPr lang="en-US" sz="2400" kern="1200"/>
            <a:t>: </a:t>
          </a:r>
        </a:p>
      </dsp:txBody>
      <dsp:txXfrm>
        <a:off x="35556" y="801590"/>
        <a:ext cx="3933404" cy="657252"/>
      </dsp:txXfrm>
    </dsp:sp>
    <dsp:sp modelId="{8739A792-7C2D-4633-A415-7FD2257065C7}">
      <dsp:nvSpPr>
        <dsp:cNvPr id="0" name=""/>
        <dsp:cNvSpPr/>
      </dsp:nvSpPr>
      <dsp:spPr>
        <a:xfrm rot="5400000">
          <a:off x="7272741" y="-1664571"/>
          <a:ext cx="582691" cy="71191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Your application (if done online), any material you add </a:t>
          </a:r>
        </a:p>
      </dsp:txBody>
      <dsp:txXfrm rot="-5400000">
        <a:off x="4004517" y="1632098"/>
        <a:ext cx="7090696" cy="525801"/>
      </dsp:txXfrm>
    </dsp:sp>
    <dsp:sp modelId="{5F918DFE-5AB4-4201-85C6-B11E6E551737}">
      <dsp:nvSpPr>
        <dsp:cNvPr id="0" name=""/>
        <dsp:cNvSpPr/>
      </dsp:nvSpPr>
      <dsp:spPr>
        <a:xfrm>
          <a:off x="0" y="1530817"/>
          <a:ext cx="4004516" cy="728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My Files</a:t>
          </a:r>
          <a:r>
            <a:rPr lang="en-US" sz="2400" kern="1200"/>
            <a:t>: </a:t>
          </a:r>
        </a:p>
      </dsp:txBody>
      <dsp:txXfrm>
        <a:off x="35556" y="1566373"/>
        <a:ext cx="3933404" cy="657252"/>
      </dsp:txXfrm>
    </dsp:sp>
    <dsp:sp modelId="{E9B8EB62-A10A-4639-BD8B-A4F3987254A7}">
      <dsp:nvSpPr>
        <dsp:cNvPr id="0" name=""/>
        <dsp:cNvSpPr/>
      </dsp:nvSpPr>
      <dsp:spPr>
        <a:xfrm rot="5400000">
          <a:off x="7272741" y="-899788"/>
          <a:ext cx="582691" cy="71191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Apply for a new discipline or additional courses</a:t>
          </a:r>
        </a:p>
      </dsp:txBody>
      <dsp:txXfrm rot="-5400000">
        <a:off x="4004517" y="2396881"/>
        <a:ext cx="7090696" cy="525801"/>
      </dsp:txXfrm>
    </dsp:sp>
    <dsp:sp modelId="{255A794A-C3E8-48FF-AFE5-2410C8B20B93}">
      <dsp:nvSpPr>
        <dsp:cNvPr id="0" name=""/>
        <dsp:cNvSpPr/>
      </dsp:nvSpPr>
      <dsp:spPr>
        <a:xfrm>
          <a:off x="0" y="2295600"/>
          <a:ext cx="4004516" cy="728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CIHS Adjunct Application</a:t>
          </a:r>
          <a:r>
            <a:rPr lang="en-US" sz="2400" kern="1200"/>
            <a:t>: </a:t>
          </a:r>
        </a:p>
      </dsp:txBody>
      <dsp:txXfrm>
        <a:off x="35556" y="2331156"/>
        <a:ext cx="3933404" cy="657252"/>
      </dsp:txXfrm>
    </dsp:sp>
    <dsp:sp modelId="{FE335C61-AEAA-4CD3-B871-504959926E48}">
      <dsp:nvSpPr>
        <dsp:cNvPr id="0" name=""/>
        <dsp:cNvSpPr/>
      </dsp:nvSpPr>
      <dsp:spPr>
        <a:xfrm rot="5400000">
          <a:off x="7272741" y="-135005"/>
          <a:ext cx="582691" cy="71191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COUs, parent consent forms in English and Spanish </a:t>
          </a:r>
        </a:p>
        <a:p>
          <a:pPr marL="114300" lvl="1" indent="-114300" algn="l" defTabSz="666750">
            <a:lnSpc>
              <a:spcPct val="90000"/>
            </a:lnSpc>
            <a:spcBef>
              <a:spcPct val="0"/>
            </a:spcBef>
            <a:spcAft>
              <a:spcPct val="15000"/>
            </a:spcAft>
            <a:buChar char="•"/>
          </a:pPr>
          <a:r>
            <a:rPr lang="en-US" sz="1500" kern="1200" dirty="0"/>
            <a:t>Syllabus template, upload instructions and more</a:t>
          </a:r>
        </a:p>
      </dsp:txBody>
      <dsp:txXfrm rot="-5400000">
        <a:off x="4004517" y="3161664"/>
        <a:ext cx="7090696" cy="525801"/>
      </dsp:txXfrm>
    </dsp:sp>
    <dsp:sp modelId="{EDDEB56E-D50E-499F-910D-9E06BBE5E37D}">
      <dsp:nvSpPr>
        <dsp:cNvPr id="0" name=""/>
        <dsp:cNvSpPr/>
      </dsp:nvSpPr>
      <dsp:spPr>
        <a:xfrm>
          <a:off x="0" y="3060383"/>
          <a:ext cx="4004516" cy="728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Shared Docs</a:t>
          </a:r>
          <a:r>
            <a:rPr lang="en-US" sz="2400" kern="1200" dirty="0"/>
            <a:t>: </a:t>
          </a:r>
        </a:p>
      </dsp:txBody>
      <dsp:txXfrm>
        <a:off x="35556" y="3095939"/>
        <a:ext cx="3933404" cy="657252"/>
      </dsp:txXfrm>
    </dsp:sp>
    <dsp:sp modelId="{F3B914B5-FE15-4667-95A2-CD5F8FBC8F49}">
      <dsp:nvSpPr>
        <dsp:cNvPr id="0" name=""/>
        <dsp:cNvSpPr/>
      </dsp:nvSpPr>
      <dsp:spPr>
        <a:xfrm rot="5400000">
          <a:off x="7272741" y="629778"/>
          <a:ext cx="582691" cy="71191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Reminders and Deadlines,  etc.</a:t>
          </a:r>
        </a:p>
      </dsp:txBody>
      <dsp:txXfrm rot="-5400000">
        <a:off x="4004517" y="3926448"/>
        <a:ext cx="7090696" cy="525801"/>
      </dsp:txXfrm>
    </dsp:sp>
    <dsp:sp modelId="{AAA94202-41D4-4087-BFD3-3E175D2A0BCF}">
      <dsp:nvSpPr>
        <dsp:cNvPr id="0" name=""/>
        <dsp:cNvSpPr/>
      </dsp:nvSpPr>
      <dsp:spPr>
        <a:xfrm>
          <a:off x="0" y="3825166"/>
          <a:ext cx="4004516" cy="728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Announcements</a:t>
          </a:r>
          <a:r>
            <a:rPr lang="en-US" sz="2400" kern="1200"/>
            <a:t>: </a:t>
          </a:r>
        </a:p>
      </dsp:txBody>
      <dsp:txXfrm>
        <a:off x="35556" y="3860722"/>
        <a:ext cx="3933404" cy="6572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4CCB49-580E-DF30-9AFE-A02D08648653}"/>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821138-9A0C-6214-26F8-C07168810E7E}"/>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6939599-D0A3-4C65-9A1C-A5FD20603895}" type="datetimeFigureOut">
              <a:rPr lang="en-US" smtClean="0"/>
              <a:t>8/7/2025</a:t>
            </a:fld>
            <a:endParaRPr lang="en-US"/>
          </a:p>
        </p:txBody>
      </p:sp>
      <p:sp>
        <p:nvSpPr>
          <p:cNvPr id="4" name="Footer Placeholder 3">
            <a:extLst>
              <a:ext uri="{FF2B5EF4-FFF2-40B4-BE49-F238E27FC236}">
                <a16:creationId xmlns:a16="http://schemas.microsoft.com/office/drawing/2014/main" id="{1C2A1EBD-69A7-4065-E05D-B7CD6F660C9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904DF0-0CAE-9333-FB2F-1051CD061E04}"/>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E5DF35C-3E2D-49F9-B90E-6837941DD9D4}" type="slidenum">
              <a:rPr lang="en-US" smtClean="0"/>
              <a:t>‹#›</a:t>
            </a:fld>
            <a:endParaRPr lang="en-US"/>
          </a:p>
        </p:txBody>
      </p:sp>
    </p:spTree>
    <p:extLst>
      <p:ext uri="{BB962C8B-B14F-4D97-AF65-F5344CB8AC3E}">
        <p14:creationId xmlns:p14="http://schemas.microsoft.com/office/powerpoint/2010/main" val="2507188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04A89-196A-4AEA-8825-E7B1C606BFCD}" type="datetimeFigureOut">
              <a:rPr lang="en-US" smtClean="0"/>
              <a:t>8/7/2025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6DFA6BC-209B-42C9-A3F2-6E7645DD69C3}" type="slidenum">
              <a:rPr lang="en-US" smtClean="0"/>
              <a:t>‹#›</a:t>
            </a:fld>
            <a:endParaRPr lang="en-US"/>
          </a:p>
        </p:txBody>
      </p:sp>
    </p:spTree>
    <p:extLst>
      <p:ext uri="{BB962C8B-B14F-4D97-AF65-F5344CB8AC3E}">
        <p14:creationId xmlns:p14="http://schemas.microsoft.com/office/powerpoint/2010/main" val="20435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5"/>
          </p:nvPr>
        </p:nvSpPr>
        <p:spPr/>
        <p:txBody>
          <a:bodyPr/>
          <a:lstStyle/>
          <a:p>
            <a:fld id="{06DFA6BC-209B-42C9-A3F2-6E7645DD69C3}" type="slidenum">
              <a:rPr lang="en-US" smtClean="0"/>
              <a:t>1</a:t>
            </a:fld>
            <a:endParaRPr lang="en-US"/>
          </a:p>
        </p:txBody>
      </p:sp>
    </p:spTree>
    <p:extLst>
      <p:ext uri="{BB962C8B-B14F-4D97-AF65-F5344CB8AC3E}">
        <p14:creationId xmlns:p14="http://schemas.microsoft.com/office/powerpoint/2010/main" val="185025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students take the Accuplacer NG Math exam.  </a:t>
            </a:r>
          </a:p>
          <a:p>
            <a:r>
              <a:rPr lang="en-US" dirty="0"/>
              <a:t>They’ll need a Quantitative Reasoning, Algebra and Statistics score or an Advanced Algebra &amp; Functions score to meet the prerequisite. </a:t>
            </a:r>
          </a:p>
          <a:p>
            <a:r>
              <a:rPr lang="en-US" dirty="0"/>
              <a:t>See the Course Descriptions and Prerequisites Guide, in your booklet, for specific scores needed for specific Math, Finance, or Physics courses. </a:t>
            </a:r>
          </a:p>
          <a:p>
            <a:endParaRPr lang="en-US" dirty="0"/>
          </a:p>
          <a:p>
            <a:r>
              <a:rPr lang="en-US" dirty="0" err="1"/>
              <a:t>CiHS</a:t>
            </a:r>
            <a:r>
              <a:rPr lang="en-US" dirty="0"/>
              <a:t> will be covering the costs for math Accuplacer testing again this year. So no cost to the student or the school. </a:t>
            </a:r>
          </a:p>
        </p:txBody>
      </p:sp>
      <p:sp>
        <p:nvSpPr>
          <p:cNvPr id="4" name="Slide Number Placeholder 3"/>
          <p:cNvSpPr>
            <a:spLocks noGrp="1"/>
          </p:cNvSpPr>
          <p:nvPr>
            <p:ph type="sldNum" sz="quarter" idx="5"/>
          </p:nvPr>
        </p:nvSpPr>
        <p:spPr/>
        <p:txBody>
          <a:bodyPr/>
          <a:lstStyle/>
          <a:p>
            <a:fld id="{06DFA6BC-209B-42C9-A3F2-6E7645DD69C3}" type="slidenum">
              <a:rPr lang="en-US" smtClean="0"/>
              <a:t>10</a:t>
            </a:fld>
            <a:endParaRPr lang="en-US"/>
          </a:p>
        </p:txBody>
      </p:sp>
    </p:spTree>
    <p:extLst>
      <p:ext uri="{BB962C8B-B14F-4D97-AF65-F5344CB8AC3E}">
        <p14:creationId xmlns:p14="http://schemas.microsoft.com/office/powerpoint/2010/main" val="92958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disciplines or courses that have prerequisites. </a:t>
            </a:r>
          </a:p>
          <a:p>
            <a:r>
              <a:rPr lang="en-US" dirty="0"/>
              <a:t>Please be familiar with the prerequisites and how they are met. </a:t>
            </a:r>
          </a:p>
          <a:p>
            <a:r>
              <a:rPr lang="en-US" dirty="0"/>
              <a:t>Different disciplines or levels have different requirements and if you have any confusion, please ask.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coursework” means previous COLLEGE course. </a:t>
            </a:r>
          </a:p>
          <a:p>
            <a:r>
              <a:rPr lang="en-US" dirty="0"/>
              <a:t>Being seated in the class last year, but not enrolling for the CWU credit, means that they might not meet the prerequisite.</a:t>
            </a:r>
          </a:p>
          <a:p>
            <a:r>
              <a:rPr lang="en-US" dirty="0"/>
              <a:t>Please make sure the students have met the prerequisite BEFORE they register.  Check with your Reviewer, do they need a COU or other documents?  </a:t>
            </a:r>
          </a:p>
        </p:txBody>
      </p:sp>
      <p:sp>
        <p:nvSpPr>
          <p:cNvPr id="4" name="Slide Number Placeholder 3"/>
          <p:cNvSpPr>
            <a:spLocks noGrp="1"/>
          </p:cNvSpPr>
          <p:nvPr>
            <p:ph type="sldNum" sz="quarter" idx="5"/>
          </p:nvPr>
        </p:nvSpPr>
        <p:spPr/>
        <p:txBody>
          <a:bodyPr/>
          <a:lstStyle/>
          <a:p>
            <a:fld id="{06DFA6BC-209B-42C9-A3F2-6E7645DD69C3}" type="slidenum">
              <a:rPr lang="en-US" smtClean="0"/>
              <a:t>12</a:t>
            </a:fld>
            <a:endParaRPr lang="en-US"/>
          </a:p>
        </p:txBody>
      </p:sp>
    </p:spTree>
    <p:extLst>
      <p:ext uri="{BB962C8B-B14F-4D97-AF65-F5344CB8AC3E}">
        <p14:creationId xmlns:p14="http://schemas.microsoft.com/office/powerpoint/2010/main" val="156416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have single sign on, while students need to track two different log-ins. </a:t>
            </a:r>
          </a:p>
        </p:txBody>
      </p:sp>
      <p:sp>
        <p:nvSpPr>
          <p:cNvPr id="4" name="Slide Number Placeholder 3"/>
          <p:cNvSpPr>
            <a:spLocks noGrp="1"/>
          </p:cNvSpPr>
          <p:nvPr>
            <p:ph type="sldNum" sz="quarter" idx="5"/>
          </p:nvPr>
        </p:nvSpPr>
        <p:spPr/>
        <p:txBody>
          <a:bodyPr/>
          <a:lstStyle/>
          <a:p>
            <a:fld id="{06DFA6BC-209B-42C9-A3F2-6E7645DD69C3}" type="slidenum">
              <a:rPr lang="en-US" smtClean="0"/>
              <a:t>13</a:t>
            </a:fld>
            <a:endParaRPr lang="en-US"/>
          </a:p>
        </p:txBody>
      </p:sp>
    </p:spTree>
    <p:extLst>
      <p:ext uri="{BB962C8B-B14F-4D97-AF65-F5344CB8AC3E}">
        <p14:creationId xmlns:p14="http://schemas.microsoft.com/office/powerpoint/2010/main" val="214955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watch your roster in </a:t>
            </a:r>
            <a:r>
              <a:rPr lang="en-US" dirty="0" err="1"/>
              <a:t>CiHS</a:t>
            </a:r>
            <a:r>
              <a:rPr lang="en-US" dirty="0"/>
              <a:t>!  Watch for parent consent and to make sure that everyone signed up before deadline. </a:t>
            </a:r>
          </a:p>
          <a:p>
            <a:r>
              <a:rPr lang="en-US" dirty="0"/>
              <a:t>If the student doesn’t show on your roster, they didn’t make it all the way through the process, haven’t actually applied, and won’t be enrolled. </a:t>
            </a:r>
          </a:p>
          <a:p>
            <a:r>
              <a:rPr lang="en-US" dirty="0"/>
              <a:t>Remind about parent/guardian consent. </a:t>
            </a:r>
          </a:p>
          <a:p>
            <a:endParaRPr lang="en-US" dirty="0"/>
          </a:p>
          <a:p>
            <a:r>
              <a:rPr lang="en-US" dirty="0"/>
              <a:t>Students that do not sign up during the registration window cannot go back and do a retroactive enrollment. </a:t>
            </a:r>
          </a:p>
          <a:p>
            <a:r>
              <a:rPr lang="en-US" dirty="0"/>
              <a:t>Registration is on line, cloud based, and they can do it anywhere on the planet.  Being away from home or whatever is not a real good excuse. It takes only a few minutes. </a:t>
            </a:r>
          </a:p>
        </p:txBody>
      </p:sp>
      <p:sp>
        <p:nvSpPr>
          <p:cNvPr id="4" name="Slide Number Placeholder 3"/>
          <p:cNvSpPr>
            <a:spLocks noGrp="1"/>
          </p:cNvSpPr>
          <p:nvPr>
            <p:ph type="sldNum" sz="quarter" idx="5"/>
          </p:nvPr>
        </p:nvSpPr>
        <p:spPr/>
        <p:txBody>
          <a:bodyPr/>
          <a:lstStyle/>
          <a:p>
            <a:fld id="{06DFA6BC-209B-42C9-A3F2-6E7645DD69C3}" type="slidenum">
              <a:rPr lang="en-US" smtClean="0"/>
              <a:t>14</a:t>
            </a:fld>
            <a:endParaRPr lang="en-US"/>
          </a:p>
        </p:txBody>
      </p:sp>
    </p:spTree>
    <p:extLst>
      <p:ext uri="{BB962C8B-B14F-4D97-AF65-F5344CB8AC3E}">
        <p14:creationId xmlns:p14="http://schemas.microsoft.com/office/powerpoint/2010/main" val="351180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lot of capability within the platform, but just because it’s online, cloud-based, and in real time…check around and see how it can support you. </a:t>
            </a:r>
          </a:p>
          <a:p>
            <a:r>
              <a:rPr lang="en-US" dirty="0"/>
              <a:t>Page 29 shows an example of what the instructor homepage in CiHS looks like and that you all should be familiar with.</a:t>
            </a:r>
          </a:p>
          <a:p>
            <a:r>
              <a:rPr lang="en-US" dirty="0"/>
              <a:t>Teachers can submit withdrawal requests.  Any time a student leaves your classroom, they must be withdrawn. </a:t>
            </a:r>
          </a:p>
        </p:txBody>
      </p:sp>
      <p:sp>
        <p:nvSpPr>
          <p:cNvPr id="4" name="Slide Number Placeholder 3"/>
          <p:cNvSpPr>
            <a:spLocks noGrp="1"/>
          </p:cNvSpPr>
          <p:nvPr>
            <p:ph type="sldNum" sz="quarter" idx="5"/>
          </p:nvPr>
        </p:nvSpPr>
        <p:spPr/>
        <p:txBody>
          <a:bodyPr/>
          <a:lstStyle/>
          <a:p>
            <a:fld id="{06DFA6BC-209B-42C9-A3F2-6E7645DD69C3}" type="slidenum">
              <a:rPr lang="en-US" smtClean="0"/>
              <a:t>15</a:t>
            </a:fld>
            <a:endParaRPr lang="en-US"/>
          </a:p>
        </p:txBody>
      </p:sp>
    </p:spTree>
    <p:extLst>
      <p:ext uri="{BB962C8B-B14F-4D97-AF65-F5344CB8AC3E}">
        <p14:creationId xmlns:p14="http://schemas.microsoft.com/office/powerpoint/2010/main" val="54706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as much as you can before the very last minute. </a:t>
            </a:r>
          </a:p>
          <a:p>
            <a:r>
              <a:rPr lang="en-US" dirty="0"/>
              <a:t>It requires a lot of work on our Registrar’s end to build these courses. We only have one person who builds these courses so if we receive inaccurate course builds, it creates a lot of unnecessary and additional work for her. </a:t>
            </a:r>
          </a:p>
          <a:p>
            <a:r>
              <a:rPr lang="en-US" dirty="0"/>
              <a:t>Check with your admins and if you’re teaching the class, respond to the course build request.  (as a rule, you’re getting much better at this) </a:t>
            </a:r>
          </a:p>
          <a:p>
            <a:r>
              <a:rPr lang="en-US" dirty="0"/>
              <a:t>Do your testing and prerequisite stuff in advance and so forth. </a:t>
            </a:r>
          </a:p>
          <a:p>
            <a:endParaRPr lang="en-US" dirty="0"/>
          </a:p>
          <a:p>
            <a:endParaRPr lang="en-US" dirty="0"/>
          </a:p>
        </p:txBody>
      </p:sp>
      <p:sp>
        <p:nvSpPr>
          <p:cNvPr id="4" name="Slide Number Placeholder 3"/>
          <p:cNvSpPr>
            <a:spLocks noGrp="1"/>
          </p:cNvSpPr>
          <p:nvPr>
            <p:ph type="sldNum" sz="quarter" idx="5"/>
          </p:nvPr>
        </p:nvSpPr>
        <p:spPr/>
        <p:txBody>
          <a:bodyPr/>
          <a:lstStyle/>
          <a:p>
            <a:fld id="{06DFA6BC-209B-42C9-A3F2-6E7645DD69C3}" type="slidenum">
              <a:rPr lang="en-US" smtClean="0"/>
              <a:t>16</a:t>
            </a:fld>
            <a:endParaRPr lang="en-US"/>
          </a:p>
        </p:txBody>
      </p:sp>
    </p:spTree>
    <p:extLst>
      <p:ext uri="{BB962C8B-B14F-4D97-AF65-F5344CB8AC3E}">
        <p14:creationId xmlns:p14="http://schemas.microsoft.com/office/powerpoint/2010/main" val="406228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hint for you – most of our forms and guides are located in the cihs.cwu.edu system. </a:t>
            </a:r>
          </a:p>
          <a:p>
            <a:r>
              <a:rPr lang="en-US" dirty="0"/>
              <a:t>These are available to both the school reviewers and the instructors. </a:t>
            </a:r>
          </a:p>
          <a:p>
            <a:r>
              <a:rPr lang="en-US" dirty="0"/>
              <a:t>Pages 28-31 in our booklet is a teacher guide that walks through all the uses of the instructor platform within CiHS.CWU.EDU </a:t>
            </a:r>
          </a:p>
        </p:txBody>
      </p:sp>
      <p:sp>
        <p:nvSpPr>
          <p:cNvPr id="4" name="Slide Number Placeholder 3"/>
          <p:cNvSpPr>
            <a:spLocks noGrp="1"/>
          </p:cNvSpPr>
          <p:nvPr>
            <p:ph type="sldNum" sz="quarter" idx="5"/>
          </p:nvPr>
        </p:nvSpPr>
        <p:spPr/>
        <p:txBody>
          <a:bodyPr/>
          <a:lstStyle/>
          <a:p>
            <a:fld id="{06DFA6BC-209B-42C9-A3F2-6E7645DD69C3}" type="slidenum">
              <a:rPr lang="en-US" smtClean="0"/>
              <a:t>17</a:t>
            </a:fld>
            <a:endParaRPr lang="en-US"/>
          </a:p>
        </p:txBody>
      </p:sp>
    </p:spTree>
    <p:extLst>
      <p:ext uri="{BB962C8B-B14F-4D97-AF65-F5344CB8AC3E}">
        <p14:creationId xmlns:p14="http://schemas.microsoft.com/office/powerpoint/2010/main" val="3716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information included in your booklet starting on page 8-23  that we hope you will share with your students. </a:t>
            </a:r>
          </a:p>
          <a:p>
            <a:r>
              <a:rPr lang="en-US" dirty="0"/>
              <a:t>Get the word out to your families before registration starts. </a:t>
            </a:r>
          </a:p>
          <a:p>
            <a:r>
              <a:rPr lang="en-US" dirty="0"/>
              <a:t>Print the hand outs, attach the PDFs to emails to families, send out the link to the student participation guide.</a:t>
            </a:r>
          </a:p>
          <a:p>
            <a:endParaRPr lang="en-US" dirty="0"/>
          </a:p>
          <a:p>
            <a:r>
              <a:rPr lang="en-US" dirty="0"/>
              <a:t>Watch your deadlines.   They are in your booklet, on the website, within </a:t>
            </a:r>
            <a:r>
              <a:rPr lang="en-US" dirty="0" err="1"/>
              <a:t>CiHS</a:t>
            </a:r>
            <a:r>
              <a:rPr lang="en-US" dirty="0"/>
              <a:t> registration platform, and we send reminders via email and newsletter. </a:t>
            </a:r>
          </a:p>
        </p:txBody>
      </p:sp>
      <p:sp>
        <p:nvSpPr>
          <p:cNvPr id="4" name="Slide Number Placeholder 3"/>
          <p:cNvSpPr>
            <a:spLocks noGrp="1"/>
          </p:cNvSpPr>
          <p:nvPr>
            <p:ph type="sldNum" sz="quarter" idx="5"/>
          </p:nvPr>
        </p:nvSpPr>
        <p:spPr/>
        <p:txBody>
          <a:bodyPr/>
          <a:lstStyle/>
          <a:p>
            <a:fld id="{06DFA6BC-209B-42C9-A3F2-6E7645DD69C3}" type="slidenum">
              <a:rPr lang="en-US" smtClean="0"/>
              <a:t>18</a:t>
            </a:fld>
            <a:endParaRPr lang="en-US"/>
          </a:p>
        </p:txBody>
      </p:sp>
    </p:spTree>
    <p:extLst>
      <p:ext uri="{BB962C8B-B14F-4D97-AF65-F5344CB8AC3E}">
        <p14:creationId xmlns:p14="http://schemas.microsoft.com/office/powerpoint/2010/main" val="1988323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second point, just be mindful that attention should be given to what classes students sign up for and why. There could potentially be a financial aid impact later. And it also makes no sense for the student to take excessive courses in one subject.  Please head over to the Academic Advising session with Angelia if you want more in-depth information about that. </a:t>
            </a:r>
          </a:p>
        </p:txBody>
      </p:sp>
      <p:sp>
        <p:nvSpPr>
          <p:cNvPr id="4" name="Slide Number Placeholder 3"/>
          <p:cNvSpPr>
            <a:spLocks noGrp="1"/>
          </p:cNvSpPr>
          <p:nvPr>
            <p:ph type="sldNum" sz="quarter" idx="5"/>
          </p:nvPr>
        </p:nvSpPr>
        <p:spPr/>
        <p:txBody>
          <a:bodyPr/>
          <a:lstStyle/>
          <a:p>
            <a:fld id="{06DFA6BC-209B-42C9-A3F2-6E7645DD69C3}" type="slidenum">
              <a:rPr lang="en-US" smtClean="0"/>
              <a:t>19</a:t>
            </a:fld>
            <a:endParaRPr lang="en-US"/>
          </a:p>
        </p:txBody>
      </p:sp>
    </p:spTree>
    <p:extLst>
      <p:ext uri="{BB962C8B-B14F-4D97-AF65-F5344CB8AC3E}">
        <p14:creationId xmlns:p14="http://schemas.microsoft.com/office/powerpoint/2010/main" val="307158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big NO-NO for students to add the parent signature. </a:t>
            </a:r>
          </a:p>
          <a:p>
            <a:r>
              <a:rPr lang="en-US" dirty="0"/>
              <a:t>Paper consent forms are available in English and Spanish. </a:t>
            </a:r>
          </a:p>
          <a:p>
            <a:r>
              <a:rPr lang="en-US" dirty="0"/>
              <a:t>You can track consent in your working roster in </a:t>
            </a:r>
            <a:r>
              <a:rPr lang="en-US" dirty="0" err="1"/>
              <a:t>CiHS</a:t>
            </a:r>
            <a:r>
              <a:rPr lang="en-US" dirty="0"/>
              <a:t>. </a:t>
            </a:r>
          </a:p>
          <a:p>
            <a:endParaRPr lang="en-US" dirty="0"/>
          </a:p>
          <a:p>
            <a:r>
              <a:rPr lang="en-US" dirty="0"/>
              <a:t>If you have students who are 18+, homeless, emancipated, or “other” reason why parent consent isn’t available, call us.  We won’t register them unless PC is received or input by us. </a:t>
            </a:r>
          </a:p>
          <a:p>
            <a:endParaRPr lang="en-US" dirty="0"/>
          </a:p>
          <a:p>
            <a:r>
              <a:rPr lang="en-US" dirty="0"/>
              <a:t>Additional concerns:  Smiley faces, stars, flowers are not student signatures, and we’ll delete them and send a note through the system. </a:t>
            </a:r>
          </a:p>
          <a:p>
            <a:r>
              <a:rPr lang="en-US" dirty="0"/>
              <a:t>If we see a student has signed for the parent, we’ll delete that and send a note through the system. </a:t>
            </a:r>
          </a:p>
          <a:p>
            <a:r>
              <a:rPr lang="en-US" dirty="0"/>
              <a:t>If either or both signatures are not authentic, and in the system before deadline, the student won’t be enrolled. </a:t>
            </a:r>
          </a:p>
        </p:txBody>
      </p:sp>
      <p:sp>
        <p:nvSpPr>
          <p:cNvPr id="4" name="Slide Number Placeholder 3"/>
          <p:cNvSpPr>
            <a:spLocks noGrp="1"/>
          </p:cNvSpPr>
          <p:nvPr>
            <p:ph type="sldNum" sz="quarter" idx="5"/>
          </p:nvPr>
        </p:nvSpPr>
        <p:spPr/>
        <p:txBody>
          <a:bodyPr/>
          <a:lstStyle/>
          <a:p>
            <a:fld id="{06DFA6BC-209B-42C9-A3F2-6E7645DD69C3}" type="slidenum">
              <a:rPr lang="en-US" smtClean="0"/>
              <a:t>20</a:t>
            </a:fld>
            <a:endParaRPr lang="en-US"/>
          </a:p>
        </p:txBody>
      </p:sp>
    </p:spTree>
    <p:extLst>
      <p:ext uri="{BB962C8B-B14F-4D97-AF65-F5344CB8AC3E}">
        <p14:creationId xmlns:p14="http://schemas.microsoft.com/office/powerpoint/2010/main" val="175361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FA6BC-209B-42C9-A3F2-6E7645DD69C3}" type="slidenum">
              <a:rPr lang="en-US" smtClean="0"/>
              <a:t>2</a:t>
            </a:fld>
            <a:endParaRPr lang="en-US"/>
          </a:p>
        </p:txBody>
      </p:sp>
    </p:spTree>
    <p:extLst>
      <p:ext uri="{BB962C8B-B14F-4D97-AF65-F5344CB8AC3E}">
        <p14:creationId xmlns:p14="http://schemas.microsoft.com/office/powerpoint/2010/main" val="2483377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bounces delay registrations and our staff uses a ton of time following each one of them up to make a correction. </a:t>
            </a:r>
          </a:p>
          <a:p>
            <a:r>
              <a:rPr lang="en-US" dirty="0"/>
              <a:t>Please stress to your students the importance of having an active, accurate email address for their folks. </a:t>
            </a:r>
          </a:p>
          <a:p>
            <a:r>
              <a:rPr lang="en-US" dirty="0"/>
              <a:t>And to double check what they typed in their account. </a:t>
            </a:r>
          </a:p>
        </p:txBody>
      </p:sp>
      <p:sp>
        <p:nvSpPr>
          <p:cNvPr id="4" name="Slide Number Placeholder 3"/>
          <p:cNvSpPr>
            <a:spLocks noGrp="1"/>
          </p:cNvSpPr>
          <p:nvPr>
            <p:ph type="sldNum" sz="quarter" idx="5"/>
          </p:nvPr>
        </p:nvSpPr>
        <p:spPr/>
        <p:txBody>
          <a:bodyPr/>
          <a:lstStyle/>
          <a:p>
            <a:fld id="{06DFA6BC-209B-42C9-A3F2-6E7645DD69C3}" type="slidenum">
              <a:rPr lang="en-US" smtClean="0"/>
              <a:t>21</a:t>
            </a:fld>
            <a:endParaRPr lang="en-US"/>
          </a:p>
        </p:txBody>
      </p:sp>
    </p:spTree>
    <p:extLst>
      <p:ext uri="{BB962C8B-B14F-4D97-AF65-F5344CB8AC3E}">
        <p14:creationId xmlns:p14="http://schemas.microsoft.com/office/powerpoint/2010/main" val="1652823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tip is for your students to just slow down. </a:t>
            </a:r>
          </a:p>
          <a:p>
            <a:r>
              <a:rPr lang="en-US" dirty="0"/>
              <a:t>Read, comprehend, and add information. </a:t>
            </a:r>
          </a:p>
          <a:p>
            <a:r>
              <a:rPr lang="en-US" dirty="0"/>
              <a:t>Make sure the information is accurate</a:t>
            </a:r>
          </a:p>
          <a:p>
            <a:r>
              <a:rPr lang="en-US" dirty="0"/>
              <a:t>Be aware of auto fill. </a:t>
            </a:r>
          </a:p>
          <a:p>
            <a:r>
              <a:rPr lang="en-US" dirty="0"/>
              <a:t>Provide them with the Student registration guide, in your booklet on page ________ and information found at the link:  _________________________</a:t>
            </a:r>
          </a:p>
        </p:txBody>
      </p:sp>
      <p:sp>
        <p:nvSpPr>
          <p:cNvPr id="4" name="Slide Number Placeholder 3"/>
          <p:cNvSpPr>
            <a:spLocks noGrp="1"/>
          </p:cNvSpPr>
          <p:nvPr>
            <p:ph type="sldNum" sz="quarter" idx="5"/>
          </p:nvPr>
        </p:nvSpPr>
        <p:spPr/>
        <p:txBody>
          <a:bodyPr/>
          <a:lstStyle/>
          <a:p>
            <a:fld id="{06DFA6BC-209B-42C9-A3F2-6E7645DD69C3}" type="slidenum">
              <a:rPr lang="en-US" smtClean="0"/>
              <a:t>22</a:t>
            </a:fld>
            <a:endParaRPr lang="en-US"/>
          </a:p>
        </p:txBody>
      </p:sp>
    </p:spTree>
    <p:extLst>
      <p:ext uri="{BB962C8B-B14F-4D97-AF65-F5344CB8AC3E}">
        <p14:creationId xmlns:p14="http://schemas.microsoft.com/office/powerpoint/2010/main" val="2725491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watch your roster in </a:t>
            </a:r>
            <a:r>
              <a:rPr lang="en-US" dirty="0" err="1"/>
              <a:t>CiHS</a:t>
            </a:r>
            <a:r>
              <a:rPr lang="en-US" dirty="0"/>
              <a:t>!  Watch for parent consent and to make sure that everyone signed up before deadline. </a:t>
            </a:r>
          </a:p>
          <a:p>
            <a:r>
              <a:rPr lang="en-US" dirty="0"/>
              <a:t>If the student doesn’t show on your roster, they didn’t make it all the way through the process, haven’t actually applied, and won’t be enrolled. </a:t>
            </a:r>
          </a:p>
          <a:p>
            <a:r>
              <a:rPr lang="en-US" dirty="0"/>
              <a:t>Remind about parent/guardian consent. </a:t>
            </a:r>
          </a:p>
          <a:p>
            <a:endParaRPr lang="en-US" dirty="0"/>
          </a:p>
          <a:p>
            <a:r>
              <a:rPr lang="en-US" dirty="0"/>
              <a:t>Students that do not sign up during the registration window cannot go back and do a retroactive enrollment. </a:t>
            </a:r>
          </a:p>
          <a:p>
            <a:r>
              <a:rPr lang="en-US" dirty="0"/>
              <a:t>Registration is online, cloud based, and they can do it anywhere on the planet.  Being away from home or whatever is not a real good excuse. It takes only a few minutes. </a:t>
            </a:r>
          </a:p>
        </p:txBody>
      </p:sp>
      <p:sp>
        <p:nvSpPr>
          <p:cNvPr id="4" name="Slide Number Placeholder 3"/>
          <p:cNvSpPr>
            <a:spLocks noGrp="1"/>
          </p:cNvSpPr>
          <p:nvPr>
            <p:ph type="sldNum" sz="quarter" idx="5"/>
          </p:nvPr>
        </p:nvSpPr>
        <p:spPr/>
        <p:txBody>
          <a:bodyPr/>
          <a:lstStyle/>
          <a:p>
            <a:fld id="{06DFA6BC-209B-42C9-A3F2-6E7645DD69C3}" type="slidenum">
              <a:rPr lang="en-US" smtClean="0"/>
              <a:t>23</a:t>
            </a:fld>
            <a:endParaRPr lang="en-US"/>
          </a:p>
        </p:txBody>
      </p:sp>
    </p:spTree>
    <p:extLst>
      <p:ext uri="{BB962C8B-B14F-4D97-AF65-F5344CB8AC3E}">
        <p14:creationId xmlns:p14="http://schemas.microsoft.com/office/powerpoint/2010/main" val="3396264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you can see on your roster is whether a student who has left your class has been properly withdrawn. </a:t>
            </a:r>
          </a:p>
          <a:p>
            <a:r>
              <a:rPr lang="en-US" dirty="0"/>
              <a:t>Withdraws are started by the teacher in the </a:t>
            </a:r>
            <a:r>
              <a:rPr lang="en-US" dirty="0" err="1"/>
              <a:t>cihs</a:t>
            </a:r>
            <a:r>
              <a:rPr lang="en-US" dirty="0"/>
              <a:t> platform. </a:t>
            </a:r>
          </a:p>
        </p:txBody>
      </p:sp>
      <p:sp>
        <p:nvSpPr>
          <p:cNvPr id="4" name="Slide Number Placeholder 3"/>
          <p:cNvSpPr>
            <a:spLocks noGrp="1"/>
          </p:cNvSpPr>
          <p:nvPr>
            <p:ph type="sldNum" sz="quarter" idx="5"/>
          </p:nvPr>
        </p:nvSpPr>
        <p:spPr/>
        <p:txBody>
          <a:bodyPr/>
          <a:lstStyle/>
          <a:p>
            <a:fld id="{06DFA6BC-209B-42C9-A3F2-6E7645DD69C3}" type="slidenum">
              <a:rPr lang="en-US" smtClean="0"/>
              <a:t>24</a:t>
            </a:fld>
            <a:endParaRPr lang="en-US"/>
          </a:p>
        </p:txBody>
      </p:sp>
    </p:spTree>
    <p:extLst>
      <p:ext uri="{BB962C8B-B14F-4D97-AF65-F5344CB8AC3E}">
        <p14:creationId xmlns:p14="http://schemas.microsoft.com/office/powerpoint/2010/main" val="140450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request packet consists of a student form, a reviewer form, proof of any prerequisites, and the student’s response to a writing prompt. </a:t>
            </a:r>
          </a:p>
          <a:p>
            <a:endParaRPr lang="en-US" dirty="0"/>
          </a:p>
          <a:p>
            <a:r>
              <a:rPr lang="en-US" dirty="0"/>
              <a:t>This the one week when you MUST catch any errors or missing students.  </a:t>
            </a:r>
          </a:p>
          <a:p>
            <a:r>
              <a:rPr lang="en-US" dirty="0"/>
              <a:t>We have to know at the beginning of the term when something has gone sideways. </a:t>
            </a:r>
          </a:p>
          <a:p>
            <a:endParaRPr lang="en-US" dirty="0"/>
          </a:p>
          <a:p>
            <a:r>
              <a:rPr lang="en-US" dirty="0"/>
              <a:t>At the end of the term when you go to put in grades and you see someone is missing, it is too late. Nothing can be done. </a:t>
            </a:r>
          </a:p>
          <a:p>
            <a:r>
              <a:rPr lang="en-US" dirty="0"/>
              <a:t>Double check your roster at the registration deadline, or even before, and make sure everyone is on your list that should be. </a:t>
            </a:r>
          </a:p>
        </p:txBody>
      </p:sp>
      <p:sp>
        <p:nvSpPr>
          <p:cNvPr id="4" name="Slide Number Placeholder 3"/>
          <p:cNvSpPr>
            <a:spLocks noGrp="1"/>
          </p:cNvSpPr>
          <p:nvPr>
            <p:ph type="sldNum" sz="quarter" idx="5"/>
          </p:nvPr>
        </p:nvSpPr>
        <p:spPr/>
        <p:txBody>
          <a:bodyPr/>
          <a:lstStyle/>
          <a:p>
            <a:fld id="{06DFA6BC-209B-42C9-A3F2-6E7645DD69C3}" type="slidenum">
              <a:rPr lang="en-US" smtClean="0"/>
              <a:t>25</a:t>
            </a:fld>
            <a:endParaRPr lang="en-US"/>
          </a:p>
        </p:txBody>
      </p:sp>
    </p:spTree>
    <p:extLst>
      <p:ext uri="{BB962C8B-B14F-4D97-AF65-F5344CB8AC3E}">
        <p14:creationId xmlns:p14="http://schemas.microsoft.com/office/powerpoint/2010/main" val="424323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Late Registration period, students can not be added.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DFA6BC-209B-42C9-A3F2-6E7645DD69C3}" type="slidenum">
              <a:rPr lang="en-US" smtClean="0"/>
              <a:t>26</a:t>
            </a:fld>
            <a:endParaRPr lang="en-US"/>
          </a:p>
        </p:txBody>
      </p:sp>
    </p:spTree>
    <p:extLst>
      <p:ext uri="{BB962C8B-B14F-4D97-AF65-F5344CB8AC3E}">
        <p14:creationId xmlns:p14="http://schemas.microsoft.com/office/powerpoint/2010/main" val="1768046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syllabus template in your SI Guide Booklet, you’ll have time with your liaison to check on some details and get it ready to go. </a:t>
            </a:r>
          </a:p>
        </p:txBody>
      </p:sp>
      <p:sp>
        <p:nvSpPr>
          <p:cNvPr id="4" name="Slide Number Placeholder 3"/>
          <p:cNvSpPr>
            <a:spLocks noGrp="1"/>
          </p:cNvSpPr>
          <p:nvPr>
            <p:ph type="sldNum" sz="quarter" idx="5"/>
          </p:nvPr>
        </p:nvSpPr>
        <p:spPr/>
        <p:txBody>
          <a:bodyPr/>
          <a:lstStyle/>
          <a:p>
            <a:fld id="{06DFA6BC-209B-42C9-A3F2-6E7645DD69C3}" type="slidenum">
              <a:rPr lang="en-US" smtClean="0"/>
              <a:t>27</a:t>
            </a:fld>
            <a:endParaRPr lang="en-US"/>
          </a:p>
        </p:txBody>
      </p:sp>
    </p:spTree>
    <p:extLst>
      <p:ext uri="{BB962C8B-B14F-4D97-AF65-F5344CB8AC3E}">
        <p14:creationId xmlns:p14="http://schemas.microsoft.com/office/powerpoint/2010/main" val="3489302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book, the syllabus template is found on page 33-37.</a:t>
            </a:r>
          </a:p>
          <a:p>
            <a:r>
              <a:rPr lang="en-US" dirty="0"/>
              <a:t>It’s also located within the cihs.cwu.edu “Shared Docs” tab. </a:t>
            </a:r>
          </a:p>
          <a:p>
            <a:endParaRPr lang="en-US" dirty="0"/>
          </a:p>
          <a:p>
            <a:r>
              <a:rPr lang="en-US" dirty="0"/>
              <a:t>Don’t forget to distribute your complete/approved syllabus to your students. </a:t>
            </a:r>
          </a:p>
        </p:txBody>
      </p:sp>
      <p:sp>
        <p:nvSpPr>
          <p:cNvPr id="4" name="Slide Number Placeholder 3"/>
          <p:cNvSpPr>
            <a:spLocks noGrp="1"/>
          </p:cNvSpPr>
          <p:nvPr>
            <p:ph type="sldNum" sz="quarter" idx="5"/>
          </p:nvPr>
        </p:nvSpPr>
        <p:spPr/>
        <p:txBody>
          <a:bodyPr/>
          <a:lstStyle/>
          <a:p>
            <a:fld id="{06DFA6BC-209B-42C9-A3F2-6E7645DD69C3}" type="slidenum">
              <a:rPr lang="en-US" smtClean="0"/>
              <a:t>28</a:t>
            </a:fld>
            <a:endParaRPr lang="en-US"/>
          </a:p>
        </p:txBody>
      </p:sp>
    </p:spTree>
    <p:extLst>
      <p:ext uri="{BB962C8B-B14F-4D97-AF65-F5344CB8AC3E}">
        <p14:creationId xmlns:p14="http://schemas.microsoft.com/office/powerpoint/2010/main" val="3751089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password thing is tricky.  If your password will expire while you do not have a class in session, then you don’t have access to update your password.  We suggest changing your password at the end of your teaching term before your account shuts down for the summer. This will help you avoid complications later. </a:t>
            </a:r>
          </a:p>
          <a:p>
            <a:r>
              <a:rPr lang="en-US" dirty="0"/>
              <a:t>Please get your grades in before the deadline, or your account will lock you out. </a:t>
            </a:r>
          </a:p>
          <a:p>
            <a:r>
              <a:rPr lang="en-US" dirty="0"/>
              <a:t>Grading Guide is on page 38</a:t>
            </a:r>
          </a:p>
        </p:txBody>
      </p:sp>
      <p:sp>
        <p:nvSpPr>
          <p:cNvPr id="4" name="Slide Number Placeholder 3"/>
          <p:cNvSpPr>
            <a:spLocks noGrp="1"/>
          </p:cNvSpPr>
          <p:nvPr>
            <p:ph type="sldNum" sz="quarter" idx="5"/>
          </p:nvPr>
        </p:nvSpPr>
        <p:spPr/>
        <p:txBody>
          <a:bodyPr/>
          <a:lstStyle/>
          <a:p>
            <a:fld id="{06DFA6BC-209B-42C9-A3F2-6E7645DD69C3}" type="slidenum">
              <a:rPr lang="en-US" smtClean="0"/>
              <a:t>29</a:t>
            </a:fld>
            <a:endParaRPr lang="en-US"/>
          </a:p>
        </p:txBody>
      </p:sp>
    </p:spTree>
    <p:extLst>
      <p:ext uri="{BB962C8B-B14F-4D97-AF65-F5344CB8AC3E}">
        <p14:creationId xmlns:p14="http://schemas.microsoft.com/office/powerpoint/2010/main" val="1277427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haven’t changed. </a:t>
            </a:r>
          </a:p>
          <a:p>
            <a:r>
              <a:rPr lang="en-US" dirty="0"/>
              <a:t>And there’s no hard policy at CWU regarding AI.  It depends on the department. Please check with your liaison if you have issues or concerns about that. </a:t>
            </a:r>
          </a:p>
        </p:txBody>
      </p:sp>
      <p:sp>
        <p:nvSpPr>
          <p:cNvPr id="4" name="Slide Number Placeholder 3"/>
          <p:cNvSpPr>
            <a:spLocks noGrp="1"/>
          </p:cNvSpPr>
          <p:nvPr>
            <p:ph type="sldNum" sz="quarter" idx="5"/>
          </p:nvPr>
        </p:nvSpPr>
        <p:spPr/>
        <p:txBody>
          <a:bodyPr/>
          <a:lstStyle/>
          <a:p>
            <a:fld id="{06DFA6BC-209B-42C9-A3F2-6E7645DD69C3}" type="slidenum">
              <a:rPr lang="en-US" smtClean="0"/>
              <a:t>31</a:t>
            </a:fld>
            <a:endParaRPr lang="en-US"/>
          </a:p>
        </p:txBody>
      </p:sp>
    </p:spTree>
    <p:extLst>
      <p:ext uri="{BB962C8B-B14F-4D97-AF65-F5344CB8AC3E}">
        <p14:creationId xmlns:p14="http://schemas.microsoft.com/office/powerpoint/2010/main" val="204624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an advisor but currently that position is vacant with the hopes of being filled soon. </a:t>
            </a:r>
          </a:p>
        </p:txBody>
      </p:sp>
      <p:sp>
        <p:nvSpPr>
          <p:cNvPr id="4" name="Slide Number Placeholder 3"/>
          <p:cNvSpPr>
            <a:spLocks noGrp="1"/>
          </p:cNvSpPr>
          <p:nvPr>
            <p:ph type="sldNum" sz="quarter" idx="5"/>
          </p:nvPr>
        </p:nvSpPr>
        <p:spPr/>
        <p:txBody>
          <a:bodyPr/>
          <a:lstStyle/>
          <a:p>
            <a:fld id="{06DFA6BC-209B-42C9-A3F2-6E7645DD69C3}" type="slidenum">
              <a:rPr lang="en-US" smtClean="0"/>
              <a:t>3</a:t>
            </a:fld>
            <a:endParaRPr lang="en-US"/>
          </a:p>
        </p:txBody>
      </p:sp>
    </p:spTree>
    <p:extLst>
      <p:ext uri="{BB962C8B-B14F-4D97-AF65-F5344CB8AC3E}">
        <p14:creationId xmlns:p14="http://schemas.microsoft.com/office/powerpoint/2010/main" val="3107873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need to step up and parents need to let them. </a:t>
            </a:r>
          </a:p>
        </p:txBody>
      </p:sp>
      <p:sp>
        <p:nvSpPr>
          <p:cNvPr id="4" name="Slide Number Placeholder 3"/>
          <p:cNvSpPr>
            <a:spLocks noGrp="1"/>
          </p:cNvSpPr>
          <p:nvPr>
            <p:ph type="sldNum" sz="quarter" idx="5"/>
          </p:nvPr>
        </p:nvSpPr>
        <p:spPr/>
        <p:txBody>
          <a:bodyPr/>
          <a:lstStyle/>
          <a:p>
            <a:fld id="{06DFA6BC-209B-42C9-A3F2-6E7645DD69C3}" type="slidenum">
              <a:rPr lang="en-US" smtClean="0"/>
              <a:t>32</a:t>
            </a:fld>
            <a:endParaRPr lang="en-US"/>
          </a:p>
        </p:txBody>
      </p:sp>
    </p:spTree>
    <p:extLst>
      <p:ext uri="{BB962C8B-B14F-4D97-AF65-F5344CB8AC3E}">
        <p14:creationId xmlns:p14="http://schemas.microsoft.com/office/powerpoint/2010/main" val="2347975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FERPA hasn’t changed. </a:t>
            </a:r>
          </a:p>
          <a:p>
            <a:r>
              <a:rPr lang="en-US" dirty="0"/>
              <a:t>Just remind your students that in our university eyes, they are adults and control their records, not their parents. </a:t>
            </a:r>
          </a:p>
          <a:p>
            <a:r>
              <a:rPr lang="en-US" dirty="0"/>
              <a:t>We need to work with the students. Have them call or email us with questions. </a:t>
            </a:r>
          </a:p>
          <a:p>
            <a:r>
              <a:rPr lang="en-US" dirty="0"/>
              <a:t>Parents can find general program information on the website, but if they have questions about the grades or other student information, they should talk to their student, or maybe you can help them with the high school side of things. </a:t>
            </a:r>
          </a:p>
        </p:txBody>
      </p:sp>
      <p:sp>
        <p:nvSpPr>
          <p:cNvPr id="4" name="Slide Number Placeholder 3"/>
          <p:cNvSpPr>
            <a:spLocks noGrp="1"/>
          </p:cNvSpPr>
          <p:nvPr>
            <p:ph type="sldNum" sz="quarter" idx="5"/>
          </p:nvPr>
        </p:nvSpPr>
        <p:spPr/>
        <p:txBody>
          <a:bodyPr/>
          <a:lstStyle/>
          <a:p>
            <a:fld id="{06DFA6BC-209B-42C9-A3F2-6E7645DD69C3}" type="slidenum">
              <a:rPr lang="en-US" smtClean="0"/>
              <a:t>33</a:t>
            </a:fld>
            <a:endParaRPr lang="en-US"/>
          </a:p>
        </p:txBody>
      </p:sp>
    </p:spTree>
    <p:extLst>
      <p:ext uri="{BB962C8B-B14F-4D97-AF65-F5344CB8AC3E}">
        <p14:creationId xmlns:p14="http://schemas.microsoft.com/office/powerpoint/2010/main" val="3067682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FA6BC-209B-42C9-A3F2-6E7645DD69C3}" type="slidenum">
              <a:rPr lang="en-US" smtClean="0"/>
              <a:t>34</a:t>
            </a:fld>
            <a:endParaRPr lang="en-US"/>
          </a:p>
        </p:txBody>
      </p:sp>
    </p:spTree>
    <p:extLst>
      <p:ext uri="{BB962C8B-B14F-4D97-AF65-F5344CB8AC3E}">
        <p14:creationId xmlns:p14="http://schemas.microsoft.com/office/powerpoint/2010/main" val="2737462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Username letters contain your students ID number and is their key to resources through CWU.  They get this letter one time. Tell them not to lose it. They need this information later to request their transcript and have their credits transferred. Page 19 in booklet has example of what this letter looks like. </a:t>
            </a:r>
          </a:p>
          <a:p>
            <a:endParaRPr lang="en-US" dirty="0"/>
          </a:p>
          <a:p>
            <a:r>
              <a:rPr lang="en-US" dirty="0"/>
              <a:t>Distinguish between </a:t>
            </a:r>
            <a:r>
              <a:rPr lang="en-US" dirty="0" err="1"/>
              <a:t>CiHS</a:t>
            </a:r>
            <a:r>
              <a:rPr lang="en-US" dirty="0"/>
              <a:t> and AP courses for the students and especially their parents/families. We are not AP. </a:t>
            </a:r>
          </a:p>
          <a:p>
            <a:endParaRPr lang="en-US" dirty="0"/>
          </a:p>
          <a:p>
            <a:r>
              <a:rPr lang="en-US" dirty="0"/>
              <a:t>If you need to be out for an extended absence, we must know in advance. CWU must approve the instructor and plan that will be in place while you’re out, if you’re gone for ten days or longer. If no approved instructor can take over, the class must be cancelled. </a:t>
            </a:r>
          </a:p>
        </p:txBody>
      </p:sp>
      <p:sp>
        <p:nvSpPr>
          <p:cNvPr id="4" name="Slide Number Placeholder 3"/>
          <p:cNvSpPr>
            <a:spLocks noGrp="1"/>
          </p:cNvSpPr>
          <p:nvPr>
            <p:ph type="sldNum" sz="quarter" idx="5"/>
          </p:nvPr>
        </p:nvSpPr>
        <p:spPr/>
        <p:txBody>
          <a:bodyPr/>
          <a:lstStyle/>
          <a:p>
            <a:fld id="{06DFA6BC-209B-42C9-A3F2-6E7645DD69C3}" type="slidenum">
              <a:rPr lang="en-US" smtClean="0"/>
              <a:t>35</a:t>
            </a:fld>
            <a:endParaRPr lang="en-US"/>
          </a:p>
        </p:txBody>
      </p:sp>
    </p:spTree>
    <p:extLst>
      <p:ext uri="{BB962C8B-B14F-4D97-AF65-F5344CB8AC3E}">
        <p14:creationId xmlns:p14="http://schemas.microsoft.com/office/powerpoint/2010/main" val="113556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FA6BC-209B-42C9-A3F2-6E7645DD69C3}" type="slidenum">
              <a:rPr lang="en-US" smtClean="0"/>
              <a:t>36</a:t>
            </a:fld>
            <a:endParaRPr lang="en-US"/>
          </a:p>
        </p:txBody>
      </p:sp>
    </p:spTree>
    <p:extLst>
      <p:ext uri="{BB962C8B-B14F-4D97-AF65-F5344CB8AC3E}">
        <p14:creationId xmlns:p14="http://schemas.microsoft.com/office/powerpoint/2010/main" val="4273358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the agenda in your folder for additional information about the break out sessions. </a:t>
            </a:r>
          </a:p>
          <a:p>
            <a:r>
              <a:rPr lang="en-US" dirty="0"/>
              <a:t>(Check sheet, where are which sessions, where do they go next?) </a:t>
            </a:r>
          </a:p>
          <a:p>
            <a:r>
              <a:rPr lang="en-US" dirty="0"/>
              <a:t>If you want to hear more details about the CiHS.cwu.edu Reviewer process, I’ll be doing that right here in a few minutes.  See Zane for the FAQ session, and see Angelia and Melisa for the Academic Success and Advising information. </a:t>
            </a:r>
          </a:p>
          <a:p>
            <a:endParaRPr lang="en-US" dirty="0"/>
          </a:p>
        </p:txBody>
      </p:sp>
      <p:sp>
        <p:nvSpPr>
          <p:cNvPr id="4" name="Slide Number Placeholder 3"/>
          <p:cNvSpPr>
            <a:spLocks noGrp="1"/>
          </p:cNvSpPr>
          <p:nvPr>
            <p:ph type="sldNum" sz="quarter" idx="5"/>
          </p:nvPr>
        </p:nvSpPr>
        <p:spPr/>
        <p:txBody>
          <a:bodyPr/>
          <a:lstStyle/>
          <a:p>
            <a:fld id="{06DFA6BC-209B-42C9-A3F2-6E7645DD69C3}" type="slidenum">
              <a:rPr lang="en-US" smtClean="0"/>
              <a:t>37</a:t>
            </a:fld>
            <a:endParaRPr lang="en-US"/>
          </a:p>
        </p:txBody>
      </p:sp>
    </p:spTree>
    <p:extLst>
      <p:ext uri="{BB962C8B-B14F-4D97-AF65-F5344CB8AC3E}">
        <p14:creationId xmlns:p14="http://schemas.microsoft.com/office/powerpoint/2010/main" val="636799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for 2025</a:t>
            </a:r>
          </a:p>
        </p:txBody>
      </p:sp>
      <p:sp>
        <p:nvSpPr>
          <p:cNvPr id="4" name="Slide Number Placeholder 3"/>
          <p:cNvSpPr>
            <a:spLocks noGrp="1"/>
          </p:cNvSpPr>
          <p:nvPr>
            <p:ph type="sldNum" sz="quarter" idx="5"/>
          </p:nvPr>
        </p:nvSpPr>
        <p:spPr/>
        <p:txBody>
          <a:bodyPr/>
          <a:lstStyle/>
          <a:p>
            <a:fld id="{06DFA6BC-209B-42C9-A3F2-6E7645DD69C3}" type="slidenum">
              <a:rPr lang="en-US" smtClean="0"/>
              <a:t>38</a:t>
            </a:fld>
            <a:endParaRPr lang="en-US"/>
          </a:p>
        </p:txBody>
      </p:sp>
    </p:spTree>
    <p:extLst>
      <p:ext uri="{BB962C8B-B14F-4D97-AF65-F5344CB8AC3E}">
        <p14:creationId xmlns:p14="http://schemas.microsoft.com/office/powerpoint/2010/main" val="3571232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FA6BC-209B-42C9-A3F2-6E7645DD69C3}" type="slidenum">
              <a:rPr lang="en-US" smtClean="0"/>
              <a:t>39</a:t>
            </a:fld>
            <a:endParaRPr lang="en-US"/>
          </a:p>
        </p:txBody>
      </p:sp>
    </p:spTree>
    <p:extLst>
      <p:ext uri="{BB962C8B-B14F-4D97-AF65-F5344CB8AC3E}">
        <p14:creationId xmlns:p14="http://schemas.microsoft.com/office/powerpoint/2010/main" val="109027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2020-21 AY, our number of total students has nearly quadrupled from a little over 4,700 students to more than 16,338 students earning CWU credit</a:t>
            </a:r>
          </a:p>
          <a:p>
            <a:endParaRPr lang="en-US" dirty="0"/>
          </a:p>
          <a:p>
            <a:r>
              <a:rPr lang="en-US" dirty="0"/>
              <a:t>We’ve also seen our total number of registrations grow tremendously, especially in the last two years. We went from having close to 14,000 registrations to now a little over 29,000 registrations. </a:t>
            </a:r>
          </a:p>
          <a:p>
            <a:endParaRPr lang="en-US" dirty="0"/>
          </a:p>
          <a:p>
            <a:r>
              <a:rPr lang="en-US" dirty="0"/>
              <a:t>Most of these numbers are in direct correlation with the state funding changes that passed two years ago to make CiHS free for public high school students. </a:t>
            </a:r>
          </a:p>
        </p:txBody>
      </p:sp>
      <p:sp>
        <p:nvSpPr>
          <p:cNvPr id="4" name="Slide Number Placeholder 3"/>
          <p:cNvSpPr>
            <a:spLocks noGrp="1"/>
          </p:cNvSpPr>
          <p:nvPr>
            <p:ph type="sldNum" sz="quarter" idx="5"/>
          </p:nvPr>
        </p:nvSpPr>
        <p:spPr/>
        <p:txBody>
          <a:bodyPr/>
          <a:lstStyle/>
          <a:p>
            <a:fld id="{06DFA6BC-209B-42C9-A3F2-6E7645DD69C3}" type="slidenum">
              <a:rPr lang="en-US" smtClean="0"/>
              <a:t>4</a:t>
            </a:fld>
            <a:endParaRPr lang="en-US"/>
          </a:p>
        </p:txBody>
      </p:sp>
    </p:spTree>
    <p:extLst>
      <p:ext uri="{BB962C8B-B14F-4D97-AF65-F5344CB8AC3E}">
        <p14:creationId xmlns:p14="http://schemas.microsoft.com/office/powerpoint/2010/main" val="423277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increase we are doing more outreach, we will be contacting the teams at our new schools with some additional information and support. </a:t>
            </a:r>
          </a:p>
          <a:p>
            <a:endParaRPr lang="en-US" dirty="0"/>
          </a:p>
          <a:p>
            <a:r>
              <a:rPr lang="en-US" b="1" dirty="0"/>
              <a:t>UPDATE graphic for 2025</a:t>
            </a:r>
          </a:p>
        </p:txBody>
      </p:sp>
      <p:sp>
        <p:nvSpPr>
          <p:cNvPr id="4" name="Slide Number Placeholder 3"/>
          <p:cNvSpPr>
            <a:spLocks noGrp="1"/>
          </p:cNvSpPr>
          <p:nvPr>
            <p:ph type="sldNum" sz="quarter" idx="5"/>
          </p:nvPr>
        </p:nvSpPr>
        <p:spPr/>
        <p:txBody>
          <a:bodyPr/>
          <a:lstStyle/>
          <a:p>
            <a:fld id="{06DFA6BC-209B-42C9-A3F2-6E7645DD69C3}" type="slidenum">
              <a:rPr lang="en-US" smtClean="0"/>
              <a:t>5</a:t>
            </a:fld>
            <a:endParaRPr lang="en-US"/>
          </a:p>
        </p:txBody>
      </p:sp>
    </p:spTree>
    <p:extLst>
      <p:ext uri="{BB962C8B-B14F-4D97-AF65-F5344CB8AC3E}">
        <p14:creationId xmlns:p14="http://schemas.microsoft.com/office/powerpoint/2010/main" val="397190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an uptick in withdrawals and low grades. Remember this is on a student’s permanent transcript. </a:t>
            </a:r>
          </a:p>
          <a:p>
            <a:endParaRPr lang="en-US" dirty="0"/>
          </a:p>
          <a:p>
            <a:r>
              <a:rPr lang="en-US" dirty="0"/>
              <a:t>Tracking students that attend more than one school is a data accuracy puzzle, we’re working with the schools and the skills centers and our platform vendor to make it as clear and efficient as possible. </a:t>
            </a:r>
          </a:p>
        </p:txBody>
      </p:sp>
      <p:sp>
        <p:nvSpPr>
          <p:cNvPr id="4" name="Slide Number Placeholder 3"/>
          <p:cNvSpPr>
            <a:spLocks noGrp="1"/>
          </p:cNvSpPr>
          <p:nvPr>
            <p:ph type="sldNum" sz="quarter" idx="5"/>
          </p:nvPr>
        </p:nvSpPr>
        <p:spPr/>
        <p:txBody>
          <a:bodyPr/>
          <a:lstStyle/>
          <a:p>
            <a:fld id="{06DFA6BC-209B-42C9-A3F2-6E7645DD69C3}" type="slidenum">
              <a:rPr lang="en-US" smtClean="0"/>
              <a:t>6</a:t>
            </a:fld>
            <a:endParaRPr lang="en-US"/>
          </a:p>
        </p:txBody>
      </p:sp>
    </p:spTree>
    <p:extLst>
      <p:ext uri="{BB962C8B-B14F-4D97-AF65-F5344CB8AC3E}">
        <p14:creationId xmlns:p14="http://schemas.microsoft.com/office/powerpoint/2010/main" val="392101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added some new courses that we will be accepting applications for during our next teacher application window</a:t>
            </a:r>
          </a:p>
          <a:p>
            <a:r>
              <a:rPr lang="en-US" dirty="0"/>
              <a:t>Apparel, Textiles and Merchandising 280 – Basic Sewing Techniques</a:t>
            </a:r>
          </a:p>
          <a:p>
            <a:r>
              <a:rPr lang="en-US" dirty="0"/>
              <a:t>ATM 301 – Introduction to the Fashion Industry</a:t>
            </a:r>
          </a:p>
          <a:p>
            <a:r>
              <a:rPr lang="en-US" dirty="0"/>
              <a:t>Construction Management (CMGT) 101 – Construction and the Built Environment</a:t>
            </a:r>
          </a:p>
          <a:p>
            <a:r>
              <a:rPr lang="en-US" dirty="0"/>
              <a:t>ENG 263 – Intro to Creative Writing</a:t>
            </a:r>
          </a:p>
          <a:p>
            <a:r>
              <a:rPr lang="en-US" dirty="0"/>
              <a:t>MUS 105 – Introduction to World Music</a:t>
            </a:r>
          </a:p>
          <a:p>
            <a:r>
              <a:rPr lang="en-US" dirty="0"/>
              <a:t>PSY 205 – Psychology of Adjustment</a:t>
            </a:r>
          </a:p>
          <a:p>
            <a:r>
              <a:rPr lang="en-US" dirty="0"/>
              <a:t>Safety and Heath Management (SHM) 102 – Occupational Health</a:t>
            </a:r>
          </a:p>
          <a:p>
            <a:endParaRPr lang="en-US" dirty="0"/>
          </a:p>
          <a:p>
            <a:r>
              <a:rPr lang="en-US" dirty="0"/>
              <a:t>These are the changes to some courses</a:t>
            </a:r>
          </a:p>
        </p:txBody>
      </p:sp>
      <p:sp>
        <p:nvSpPr>
          <p:cNvPr id="4" name="Slide Number Placeholder 3"/>
          <p:cNvSpPr>
            <a:spLocks noGrp="1"/>
          </p:cNvSpPr>
          <p:nvPr>
            <p:ph type="sldNum" sz="quarter" idx="5"/>
          </p:nvPr>
        </p:nvSpPr>
        <p:spPr/>
        <p:txBody>
          <a:bodyPr/>
          <a:lstStyle/>
          <a:p>
            <a:fld id="{06DFA6BC-209B-42C9-A3F2-6E7645DD69C3}" type="slidenum">
              <a:rPr lang="en-US" smtClean="0"/>
              <a:t>7</a:t>
            </a:fld>
            <a:endParaRPr lang="en-US"/>
          </a:p>
        </p:txBody>
      </p:sp>
    </p:spTree>
    <p:extLst>
      <p:ext uri="{BB962C8B-B14F-4D97-AF65-F5344CB8AC3E}">
        <p14:creationId xmlns:p14="http://schemas.microsoft.com/office/powerpoint/2010/main" val="255634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make sure they take the survey BEFORE they register. </a:t>
            </a:r>
          </a:p>
          <a:p>
            <a:r>
              <a:rPr lang="en-US" dirty="0"/>
              <a:t>If you have questions about the Stretch or the AW1 Recommendation, please check with Josh and/or Austin. </a:t>
            </a:r>
          </a:p>
        </p:txBody>
      </p:sp>
      <p:sp>
        <p:nvSpPr>
          <p:cNvPr id="4" name="Slide Number Placeholder 3"/>
          <p:cNvSpPr>
            <a:spLocks noGrp="1"/>
          </p:cNvSpPr>
          <p:nvPr>
            <p:ph type="sldNum" sz="quarter" idx="5"/>
          </p:nvPr>
        </p:nvSpPr>
        <p:spPr/>
        <p:txBody>
          <a:bodyPr/>
          <a:lstStyle/>
          <a:p>
            <a:fld id="{06DFA6BC-209B-42C9-A3F2-6E7645DD69C3}" type="slidenum">
              <a:rPr lang="en-US" smtClean="0"/>
              <a:t>8</a:t>
            </a:fld>
            <a:endParaRPr lang="en-US"/>
          </a:p>
        </p:txBody>
      </p:sp>
    </p:spTree>
    <p:extLst>
      <p:ext uri="{BB962C8B-B14F-4D97-AF65-F5344CB8AC3E}">
        <p14:creationId xmlns:p14="http://schemas.microsoft.com/office/powerpoint/2010/main" val="18142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Self-Placement pain point, is that students will receive this results page on the left-hand side and believe they’ve completed the self-placement. </a:t>
            </a:r>
          </a:p>
          <a:p>
            <a:endParaRPr lang="en-US" dirty="0"/>
          </a:p>
          <a:p>
            <a:r>
              <a:rPr lang="en-US" dirty="0"/>
              <a:t>There’s two more questions the students must complete within the survey which are Do you accept and agree with this recommendation and which option do you want to take. </a:t>
            </a:r>
          </a:p>
          <a:p>
            <a:endParaRPr lang="en-US" dirty="0"/>
          </a:p>
          <a:p>
            <a:r>
              <a:rPr lang="en-US" dirty="0"/>
              <a:t>After they answer those questions, they will get the same page again on the left-hand side, but their results will be recorded this time. </a:t>
            </a:r>
          </a:p>
        </p:txBody>
      </p:sp>
      <p:sp>
        <p:nvSpPr>
          <p:cNvPr id="4" name="Slide Number Placeholder 3"/>
          <p:cNvSpPr>
            <a:spLocks noGrp="1"/>
          </p:cNvSpPr>
          <p:nvPr>
            <p:ph type="sldNum" sz="quarter" idx="5"/>
          </p:nvPr>
        </p:nvSpPr>
        <p:spPr/>
        <p:txBody>
          <a:bodyPr/>
          <a:lstStyle/>
          <a:p>
            <a:fld id="{06DFA6BC-209B-42C9-A3F2-6E7645DD69C3}" type="slidenum">
              <a:rPr lang="en-US" smtClean="0"/>
              <a:t>9</a:t>
            </a:fld>
            <a:endParaRPr lang="en-US"/>
          </a:p>
        </p:txBody>
      </p:sp>
    </p:spTree>
    <p:extLst>
      <p:ext uri="{BB962C8B-B14F-4D97-AF65-F5344CB8AC3E}">
        <p14:creationId xmlns:p14="http://schemas.microsoft.com/office/powerpoint/2010/main" val="1341611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bg1"/>
        </a:solidFill>
        <a:effectLst/>
      </p:bgPr>
    </p:bg>
    <p:spTree>
      <p:nvGrpSpPr>
        <p:cNvPr id="1" name=""/>
        <p:cNvGrpSpPr/>
        <p:nvPr/>
      </p:nvGrpSpPr>
      <p:grpSpPr>
        <a:xfrm>
          <a:off x="0" y="0"/>
          <a:ext cx="0" cy="0"/>
          <a:chOff x="0" y="0"/>
          <a:chExt cx="0" cy="0"/>
        </a:xfrm>
      </p:grpSpPr>
      <p:pic>
        <p:nvPicPr>
          <p:cNvPr id="11" name="Picture 10" descr="Icon&#10;&#10;Description automatically generated with medium confidence">
            <a:extLst>
              <a:ext uri="{FF2B5EF4-FFF2-40B4-BE49-F238E27FC236}">
                <a16:creationId xmlns:a16="http://schemas.microsoft.com/office/drawing/2014/main" id="{7714F355-5A12-8230-A04F-DB4CFD8AABEA}"/>
              </a:ext>
            </a:extLst>
          </p:cNvPr>
          <p:cNvPicPr>
            <a:picLocks noChangeAspect="1"/>
          </p:cNvPicPr>
          <p:nvPr userDrawn="1"/>
        </p:nvPicPr>
        <p:blipFill>
          <a:blip r:embed="rId2"/>
          <a:stretch>
            <a:fillRect/>
          </a:stretch>
        </p:blipFill>
        <p:spPr>
          <a:xfrm>
            <a:off x="466380" y="444964"/>
            <a:ext cx="2588970" cy="880710"/>
          </a:xfrm>
          <a:prstGeom prst="rect">
            <a:avLst/>
          </a:prstGeom>
        </p:spPr>
      </p:pic>
      <p:sp>
        <p:nvSpPr>
          <p:cNvPr id="32" name="Title 4">
            <a:extLst>
              <a:ext uri="{FF2B5EF4-FFF2-40B4-BE49-F238E27FC236}">
                <a16:creationId xmlns:a16="http://schemas.microsoft.com/office/drawing/2014/main" id="{376BA4C8-0C0E-46AB-C70B-892A65D9005C}"/>
              </a:ext>
            </a:extLst>
          </p:cNvPr>
          <p:cNvSpPr>
            <a:spLocks noGrp="1"/>
          </p:cNvSpPr>
          <p:nvPr>
            <p:ph type="title"/>
          </p:nvPr>
        </p:nvSpPr>
        <p:spPr>
          <a:xfrm>
            <a:off x="-1" y="1736355"/>
            <a:ext cx="6909343" cy="2234458"/>
          </a:xfrm>
          <a:prstGeom prst="rect">
            <a:avLst/>
          </a:prstGeom>
          <a:solidFill>
            <a:schemeClr val="bg1"/>
          </a:solidFill>
        </p:spPr>
        <p:txBody>
          <a:bodyPr wrap="square" lIns="731520" tIns="365760" rIns="365760" bIns="365760" anchor="t" anchorCtr="0">
            <a:spAutoFit/>
          </a:bodyPr>
          <a:lstStyle>
            <a:lvl1pPr algn="l">
              <a:defRPr lang="en-US" sz="5400" noProof="0" dirty="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Master title style</a:t>
            </a:r>
          </a:p>
        </p:txBody>
      </p:sp>
    </p:spTree>
    <p:extLst>
      <p:ext uri="{BB962C8B-B14F-4D97-AF65-F5344CB8AC3E}">
        <p14:creationId xmlns:p14="http://schemas.microsoft.com/office/powerpoint/2010/main" val="2551325276"/>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4152">
          <p15:clr>
            <a:srgbClr val="FBAE40"/>
          </p15:clr>
        </p15:guide>
        <p15:guide id="4" pos="75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single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0" y="1902080"/>
            <a:ext cx="5318260" cy="4016144"/>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8" y="1901330"/>
            <a:ext cx="5318260" cy="4016144"/>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8" name="Picture 7" descr="Icon&#10;&#10;Description automatically generated with medium confidence">
            <a:extLst>
              <a:ext uri="{FF2B5EF4-FFF2-40B4-BE49-F238E27FC236}">
                <a16:creationId xmlns:a16="http://schemas.microsoft.com/office/drawing/2014/main" id="{C49D5A58-3A7B-6943-4A66-D1701204FF6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5" name="Title 1">
            <a:extLst>
              <a:ext uri="{FF2B5EF4-FFF2-40B4-BE49-F238E27FC236}">
                <a16:creationId xmlns:a16="http://schemas.microsoft.com/office/drawing/2014/main" id="{D47831F9-D762-1DA7-2D48-3C1591EFA25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6" name="Parallelogram 15">
            <a:extLst>
              <a:ext uri="{FF2B5EF4-FFF2-40B4-BE49-F238E27FC236}">
                <a16:creationId xmlns:a16="http://schemas.microsoft.com/office/drawing/2014/main" id="{91810D75-DB40-AA55-1E36-88ECC69BACCA}"/>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0318E29C-24E4-9ED9-8772-1C57DA76D0F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4" name="Subtitle 2">
            <a:extLst>
              <a:ext uri="{FF2B5EF4-FFF2-40B4-BE49-F238E27FC236}">
                <a16:creationId xmlns:a16="http://schemas.microsoft.com/office/drawing/2014/main" id="{FF0074AA-62A3-45C5-ABAB-9694574F8D96}"/>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2033125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with single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0"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4" name="Picture 3" descr="Icon&#10;&#10;Description automatically generated with medium confidence">
            <a:extLst>
              <a:ext uri="{FF2B5EF4-FFF2-40B4-BE49-F238E27FC236}">
                <a16:creationId xmlns:a16="http://schemas.microsoft.com/office/drawing/2014/main" id="{49BBFFE0-8152-7AE1-18BE-8604218DFDF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7" name="Title 1">
            <a:extLst>
              <a:ext uri="{FF2B5EF4-FFF2-40B4-BE49-F238E27FC236}">
                <a16:creationId xmlns:a16="http://schemas.microsoft.com/office/drawing/2014/main" id="{AFF17DD6-DE9B-7829-0D8B-F8FE2CC40D48}"/>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8" name="Parallelogram 17">
            <a:extLst>
              <a:ext uri="{FF2B5EF4-FFF2-40B4-BE49-F238E27FC236}">
                <a16:creationId xmlns:a16="http://schemas.microsoft.com/office/drawing/2014/main" id="{48644E1B-3978-C198-695B-8A3AE2660C23}"/>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50495FBE-8666-FF3B-A73F-BE8045DC4E71}"/>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6" name="Subtitle 2">
            <a:extLst>
              <a:ext uri="{FF2B5EF4-FFF2-40B4-BE49-F238E27FC236}">
                <a16:creationId xmlns:a16="http://schemas.microsoft.com/office/drawing/2014/main" id="{87847281-BC06-F292-FC80-3EA68433FE4A}"/>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7" name="Content Placeholder 2">
            <a:extLst>
              <a:ext uri="{FF2B5EF4-FFF2-40B4-BE49-F238E27FC236}">
                <a16:creationId xmlns:a16="http://schemas.microsoft.com/office/drawing/2014/main" id="{DF9A43AD-E7E8-AFF2-E082-70DEEBE93C36}"/>
              </a:ext>
            </a:extLst>
          </p:cNvPr>
          <p:cNvSpPr>
            <a:spLocks noGrp="1"/>
          </p:cNvSpPr>
          <p:nvPr>
            <p:ph idx="34"/>
          </p:nvPr>
        </p:nvSpPr>
        <p:spPr>
          <a:xfrm>
            <a:off x="4297129"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2">
            <a:extLst>
              <a:ext uri="{FF2B5EF4-FFF2-40B4-BE49-F238E27FC236}">
                <a16:creationId xmlns:a16="http://schemas.microsoft.com/office/drawing/2014/main" id="{473CD972-1B35-D9AD-780F-F9DFC28E48AF}"/>
              </a:ext>
            </a:extLst>
          </p:cNvPr>
          <p:cNvSpPr>
            <a:spLocks noGrp="1"/>
          </p:cNvSpPr>
          <p:nvPr>
            <p:ph idx="35"/>
          </p:nvPr>
        </p:nvSpPr>
        <p:spPr>
          <a:xfrm>
            <a:off x="8013407" y="1964501"/>
            <a:ext cx="3446260" cy="3886024"/>
          </a:xfrm>
          <a:prstGeom prst="rect">
            <a:avLst/>
          </a:prstGeom>
        </p:spPr>
        <p:txBody>
          <a:bodyPr>
            <a:normAutofit/>
          </a:bodyPr>
          <a:lstStyle>
            <a:lvl1pPr>
              <a:defRPr sz="2000">
                <a:solidFill>
                  <a:schemeClr val="tx1"/>
                </a:solidFill>
              </a:defRPr>
            </a:lvl1pPr>
            <a:lvl2pPr marL="401638" indent="-171450">
              <a:defRPr sz="1800">
                <a:solidFill>
                  <a:schemeClr val="tx1"/>
                </a:solidFill>
              </a:defRPr>
            </a:lvl2pPr>
            <a:lvl3pPr marL="630238" indent="-169863">
              <a:defRPr sz="1600">
                <a:solidFill>
                  <a:schemeClr val="tx1"/>
                </a:solidFill>
              </a:defRPr>
            </a:lvl3pPr>
            <a:lvl4pPr marL="914400" indent="-230188">
              <a:defRPr sz="1400">
                <a:solidFill>
                  <a:schemeClr val="tx1"/>
                </a:solidFill>
              </a:defRPr>
            </a:lvl4pPr>
            <a:lvl5pPr marL="1144588" indent="-230188">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286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with single subtit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6E5A6EDD-4F1F-CC5A-C4FF-B778DBFE8F7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8" name="Subtitle 2">
            <a:extLst>
              <a:ext uri="{FF2B5EF4-FFF2-40B4-BE49-F238E27FC236}">
                <a16:creationId xmlns:a16="http://schemas.microsoft.com/office/drawing/2014/main" id="{9D11581E-8BBE-658C-2004-44349F0038E4}"/>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9" name="Title 1">
            <a:extLst>
              <a:ext uri="{FF2B5EF4-FFF2-40B4-BE49-F238E27FC236}">
                <a16:creationId xmlns:a16="http://schemas.microsoft.com/office/drawing/2014/main" id="{23B28FC2-0686-7061-5890-2875F02E2AF3}"/>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0" name="Parallelogram 19">
            <a:extLst>
              <a:ext uri="{FF2B5EF4-FFF2-40B4-BE49-F238E27FC236}">
                <a16:creationId xmlns:a16="http://schemas.microsoft.com/office/drawing/2014/main" id="{86F705C5-BB3B-E5C0-0494-739B7E238D50}"/>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23AB276E-98E7-6EC8-8B96-FFEBF6E805A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12" name="Content Placeholder 2">
            <a:extLst>
              <a:ext uri="{FF2B5EF4-FFF2-40B4-BE49-F238E27FC236}">
                <a16:creationId xmlns:a16="http://schemas.microsoft.com/office/drawing/2014/main" id="{E5E69B1F-897B-8DD8-1A22-9E102FE60848}"/>
              </a:ext>
            </a:extLst>
          </p:cNvPr>
          <p:cNvSpPr>
            <a:spLocks noGrp="1"/>
          </p:cNvSpPr>
          <p:nvPr>
            <p:ph idx="1"/>
          </p:nvPr>
        </p:nvSpPr>
        <p:spPr>
          <a:xfrm>
            <a:off x="585739"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2">
            <a:extLst>
              <a:ext uri="{FF2B5EF4-FFF2-40B4-BE49-F238E27FC236}">
                <a16:creationId xmlns:a16="http://schemas.microsoft.com/office/drawing/2014/main" id="{9D34FC05-EA9A-8E0B-4A11-0FB14EC9C834}"/>
              </a:ext>
            </a:extLst>
          </p:cNvPr>
          <p:cNvSpPr>
            <a:spLocks noGrp="1"/>
          </p:cNvSpPr>
          <p:nvPr>
            <p:ph idx="34"/>
          </p:nvPr>
        </p:nvSpPr>
        <p:spPr>
          <a:xfrm>
            <a:off x="2846046"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Content Placeholder 2">
            <a:extLst>
              <a:ext uri="{FF2B5EF4-FFF2-40B4-BE49-F238E27FC236}">
                <a16:creationId xmlns:a16="http://schemas.microsoft.com/office/drawing/2014/main" id="{F3B50B8F-B559-7014-282B-6844AE05C76B}"/>
              </a:ext>
            </a:extLst>
          </p:cNvPr>
          <p:cNvSpPr>
            <a:spLocks noGrp="1"/>
          </p:cNvSpPr>
          <p:nvPr>
            <p:ph idx="35"/>
          </p:nvPr>
        </p:nvSpPr>
        <p:spPr>
          <a:xfrm>
            <a:off x="5107348"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Content Placeholder 2">
            <a:extLst>
              <a:ext uri="{FF2B5EF4-FFF2-40B4-BE49-F238E27FC236}">
                <a16:creationId xmlns:a16="http://schemas.microsoft.com/office/drawing/2014/main" id="{A2427C5A-E328-C88F-4C7C-01FD53DB293E}"/>
              </a:ext>
            </a:extLst>
          </p:cNvPr>
          <p:cNvSpPr>
            <a:spLocks noGrp="1"/>
          </p:cNvSpPr>
          <p:nvPr>
            <p:ph idx="36"/>
          </p:nvPr>
        </p:nvSpPr>
        <p:spPr>
          <a:xfrm>
            <a:off x="7360612"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 name="Content Placeholder 2">
            <a:extLst>
              <a:ext uri="{FF2B5EF4-FFF2-40B4-BE49-F238E27FC236}">
                <a16:creationId xmlns:a16="http://schemas.microsoft.com/office/drawing/2014/main" id="{2218B941-51F6-C20A-8496-F1EFC747C53E}"/>
              </a:ext>
            </a:extLst>
          </p:cNvPr>
          <p:cNvSpPr>
            <a:spLocks noGrp="1"/>
          </p:cNvSpPr>
          <p:nvPr>
            <p:ph idx="37"/>
          </p:nvPr>
        </p:nvSpPr>
        <p:spPr>
          <a:xfrm>
            <a:off x="9613876" y="1972491"/>
            <a:ext cx="2095523" cy="3992657"/>
          </a:xfrm>
          <a:prstGeom prst="rect">
            <a:avLst/>
          </a:prstGeom>
        </p:spPr>
        <p:txBody>
          <a:bodyPr/>
          <a:lstStyle>
            <a:lvl1pPr marL="171450" indent="-171450">
              <a:defRPr lang="en-US" sz="1800" noProof="0" dirty="0">
                <a:solidFill>
                  <a:schemeClr val="tx1"/>
                </a:solidFill>
              </a:defRPr>
            </a:lvl1pPr>
            <a:lvl2pPr marL="342900" indent="-171450">
              <a:defRPr lang="en-US" sz="1600" noProof="0" dirty="0">
                <a:solidFill>
                  <a:schemeClr val="tx1"/>
                </a:solidFill>
              </a:defRPr>
            </a:lvl2pPr>
            <a:lvl3pPr marL="512763" indent="-169863">
              <a:defRPr lang="en-US" sz="1400" noProof="0" dirty="0">
                <a:solidFill>
                  <a:schemeClr val="tx1"/>
                </a:solidFill>
              </a:defRPr>
            </a:lvl3pPr>
            <a:lvl4pPr marL="684213" indent="-171450">
              <a:defRPr lang="en-US" sz="1200" noProof="0" dirty="0">
                <a:solidFill>
                  <a:schemeClr val="tx1"/>
                </a:solidFill>
              </a:defRPr>
            </a:lvl4pPr>
            <a:lvl5pPr marL="801688" indent="-138113">
              <a:defRPr lang="en-US" sz="1200" noProof="0" dirty="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0544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row chart with subtitl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EB8A038-1461-454A-E6C3-66006AC8C16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2" name="Parallelogram 21">
            <a:extLst>
              <a:ext uri="{FF2B5EF4-FFF2-40B4-BE49-F238E27FC236}">
                <a16:creationId xmlns:a16="http://schemas.microsoft.com/office/drawing/2014/main" id="{34030A22-CC8F-BD41-F4A9-C133F1E16E4D}"/>
              </a:ext>
            </a:extLst>
          </p:cNvPr>
          <p:cNvSpPr/>
          <p:nvPr/>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pic>
        <p:nvPicPr>
          <p:cNvPr id="23" name="Picture 22" descr="Icon&#10;&#10;Description automatically generated with medium confidence">
            <a:extLst>
              <a:ext uri="{FF2B5EF4-FFF2-40B4-BE49-F238E27FC236}">
                <a16:creationId xmlns:a16="http://schemas.microsoft.com/office/drawing/2014/main" id="{9A93166F-95FD-34DA-5CA4-A3CD803F8C9B}"/>
              </a:ext>
            </a:extLst>
          </p:cNvPr>
          <p:cNvPicPr>
            <a:picLocks noChangeAspect="1"/>
          </p:cNvPicPr>
          <p:nvPr/>
        </p:nvPicPr>
        <p:blipFill>
          <a:blip r:embed="rId2"/>
          <a:stretch>
            <a:fillRect/>
          </a:stretch>
        </p:blipFill>
        <p:spPr>
          <a:xfrm>
            <a:off x="9817800" y="6094215"/>
            <a:ext cx="1550544" cy="516848"/>
          </a:xfrm>
          <a:prstGeom prst="rect">
            <a:avLst/>
          </a:prstGeom>
        </p:spPr>
      </p:pic>
      <p:sp>
        <p:nvSpPr>
          <p:cNvPr id="2" name="Slide Number Placeholder 5">
            <a:extLst>
              <a:ext uri="{FF2B5EF4-FFF2-40B4-BE49-F238E27FC236}">
                <a16:creationId xmlns:a16="http://schemas.microsoft.com/office/drawing/2014/main" id="{4C4D5AEA-C898-31B9-89B1-E4AD8250BFCD}"/>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5" name="Text Placeholder 4">
            <a:extLst>
              <a:ext uri="{FF2B5EF4-FFF2-40B4-BE49-F238E27FC236}">
                <a16:creationId xmlns:a16="http://schemas.microsoft.com/office/drawing/2014/main" id="{B64900D0-A75A-0071-67CB-7A5D6AF2C721}"/>
              </a:ext>
            </a:extLst>
          </p:cNvPr>
          <p:cNvSpPr>
            <a:spLocks noGrp="1"/>
          </p:cNvSpPr>
          <p:nvPr>
            <p:ph type="body" sz="quarter" idx="34" hasCustomPrompt="1"/>
          </p:nvPr>
        </p:nvSpPr>
        <p:spPr>
          <a:xfrm>
            <a:off x="712339" y="2111083"/>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6" name="Text Placeholder 4">
            <a:extLst>
              <a:ext uri="{FF2B5EF4-FFF2-40B4-BE49-F238E27FC236}">
                <a16:creationId xmlns:a16="http://schemas.microsoft.com/office/drawing/2014/main" id="{7B22906E-8B6C-B1F1-B4AF-98251350FC5D}"/>
              </a:ext>
            </a:extLst>
          </p:cNvPr>
          <p:cNvSpPr>
            <a:spLocks noGrp="1"/>
          </p:cNvSpPr>
          <p:nvPr>
            <p:ph type="body" sz="quarter" idx="35" hasCustomPrompt="1"/>
          </p:nvPr>
        </p:nvSpPr>
        <p:spPr>
          <a:xfrm>
            <a:off x="4230602" y="2115707"/>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7" name="Text Placeholder 4">
            <a:extLst>
              <a:ext uri="{FF2B5EF4-FFF2-40B4-BE49-F238E27FC236}">
                <a16:creationId xmlns:a16="http://schemas.microsoft.com/office/drawing/2014/main" id="{D105E4DA-176A-2166-A797-3921BAD53C2B}"/>
              </a:ext>
            </a:extLst>
          </p:cNvPr>
          <p:cNvSpPr>
            <a:spLocks noGrp="1"/>
          </p:cNvSpPr>
          <p:nvPr>
            <p:ph type="body" sz="quarter" idx="36" hasCustomPrompt="1"/>
          </p:nvPr>
        </p:nvSpPr>
        <p:spPr>
          <a:xfrm>
            <a:off x="712339" y="2903563"/>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8" name="Text Placeholder 4">
            <a:extLst>
              <a:ext uri="{FF2B5EF4-FFF2-40B4-BE49-F238E27FC236}">
                <a16:creationId xmlns:a16="http://schemas.microsoft.com/office/drawing/2014/main" id="{2DB351FF-24AA-4D7E-18ED-92BFD9BD8C28}"/>
              </a:ext>
            </a:extLst>
          </p:cNvPr>
          <p:cNvSpPr>
            <a:spLocks noGrp="1"/>
          </p:cNvSpPr>
          <p:nvPr>
            <p:ph type="body" sz="quarter" idx="37" hasCustomPrompt="1"/>
          </p:nvPr>
        </p:nvSpPr>
        <p:spPr>
          <a:xfrm>
            <a:off x="4230602" y="2908187"/>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9" name="Text Placeholder 4">
            <a:extLst>
              <a:ext uri="{FF2B5EF4-FFF2-40B4-BE49-F238E27FC236}">
                <a16:creationId xmlns:a16="http://schemas.microsoft.com/office/drawing/2014/main" id="{B70D4BEC-DBDB-6E55-4A10-639DB1A79734}"/>
              </a:ext>
            </a:extLst>
          </p:cNvPr>
          <p:cNvSpPr>
            <a:spLocks noGrp="1"/>
          </p:cNvSpPr>
          <p:nvPr>
            <p:ph type="body" sz="quarter" idx="38" hasCustomPrompt="1"/>
          </p:nvPr>
        </p:nvSpPr>
        <p:spPr>
          <a:xfrm>
            <a:off x="712339" y="3687334"/>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0" name="Text Placeholder 4">
            <a:extLst>
              <a:ext uri="{FF2B5EF4-FFF2-40B4-BE49-F238E27FC236}">
                <a16:creationId xmlns:a16="http://schemas.microsoft.com/office/drawing/2014/main" id="{00C60F2A-974D-207C-5B4F-91601F954BDE}"/>
              </a:ext>
            </a:extLst>
          </p:cNvPr>
          <p:cNvSpPr>
            <a:spLocks noGrp="1"/>
          </p:cNvSpPr>
          <p:nvPr>
            <p:ph type="body" sz="quarter" idx="39" hasCustomPrompt="1"/>
          </p:nvPr>
        </p:nvSpPr>
        <p:spPr>
          <a:xfrm>
            <a:off x="4230602" y="3691958"/>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1" name="Text Placeholder 4">
            <a:extLst>
              <a:ext uri="{FF2B5EF4-FFF2-40B4-BE49-F238E27FC236}">
                <a16:creationId xmlns:a16="http://schemas.microsoft.com/office/drawing/2014/main" id="{0FC29A71-A746-B969-2DEB-2C4FB46BB02C}"/>
              </a:ext>
            </a:extLst>
          </p:cNvPr>
          <p:cNvSpPr>
            <a:spLocks noGrp="1"/>
          </p:cNvSpPr>
          <p:nvPr>
            <p:ph type="body" sz="quarter" idx="40" hasCustomPrompt="1"/>
          </p:nvPr>
        </p:nvSpPr>
        <p:spPr>
          <a:xfrm>
            <a:off x="712339" y="4484169"/>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2" name="Text Placeholder 4">
            <a:extLst>
              <a:ext uri="{FF2B5EF4-FFF2-40B4-BE49-F238E27FC236}">
                <a16:creationId xmlns:a16="http://schemas.microsoft.com/office/drawing/2014/main" id="{5BE4ABAE-6AAB-1602-AE93-D5AB736D63AA}"/>
              </a:ext>
            </a:extLst>
          </p:cNvPr>
          <p:cNvSpPr>
            <a:spLocks noGrp="1"/>
          </p:cNvSpPr>
          <p:nvPr>
            <p:ph type="body" sz="quarter" idx="41" hasCustomPrompt="1"/>
          </p:nvPr>
        </p:nvSpPr>
        <p:spPr>
          <a:xfrm>
            <a:off x="4230602" y="4488793"/>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3" name="Text Placeholder 4">
            <a:extLst>
              <a:ext uri="{FF2B5EF4-FFF2-40B4-BE49-F238E27FC236}">
                <a16:creationId xmlns:a16="http://schemas.microsoft.com/office/drawing/2014/main" id="{E9F97BC2-4F8A-53BF-4D67-AC02B96919C1}"/>
              </a:ext>
            </a:extLst>
          </p:cNvPr>
          <p:cNvSpPr>
            <a:spLocks noGrp="1"/>
          </p:cNvSpPr>
          <p:nvPr>
            <p:ph type="body" sz="quarter" idx="42" hasCustomPrompt="1"/>
          </p:nvPr>
        </p:nvSpPr>
        <p:spPr>
          <a:xfrm>
            <a:off x="712339" y="5272294"/>
            <a:ext cx="3364065" cy="634226"/>
          </a:xfrm>
          <a:prstGeom prst="rect">
            <a:avLst/>
          </a:prstGeom>
          <a:solidFill>
            <a:schemeClr val="accent1"/>
          </a:solidFill>
          <a:ln>
            <a:noFill/>
          </a:ln>
        </p:spPr>
        <p:txBody>
          <a:bodyPr anchor="ctr"/>
          <a:lstStyle>
            <a:lvl1pPr marL="0" indent="0">
              <a:buNone/>
              <a:defRPr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4" name="Text Placeholder 4">
            <a:extLst>
              <a:ext uri="{FF2B5EF4-FFF2-40B4-BE49-F238E27FC236}">
                <a16:creationId xmlns:a16="http://schemas.microsoft.com/office/drawing/2014/main" id="{6B0E77AB-AD2B-7061-DC78-568FB389D0AA}"/>
              </a:ext>
            </a:extLst>
          </p:cNvPr>
          <p:cNvSpPr>
            <a:spLocks noGrp="1"/>
          </p:cNvSpPr>
          <p:nvPr>
            <p:ph type="body" sz="quarter" idx="43" hasCustomPrompt="1"/>
          </p:nvPr>
        </p:nvSpPr>
        <p:spPr>
          <a:xfrm>
            <a:off x="4230602" y="5276918"/>
            <a:ext cx="7007444" cy="634226"/>
          </a:xfrm>
          <a:prstGeom prst="rect">
            <a:avLst/>
          </a:prstGeom>
          <a:solidFill>
            <a:schemeClr val="bg1"/>
          </a:solidFill>
          <a:ln w="12700">
            <a:solidFill>
              <a:schemeClr val="accent1"/>
            </a:solidFill>
          </a:ln>
        </p:spPr>
        <p:txBody>
          <a:bodyPr anchor="ctr"/>
          <a:lstStyle>
            <a:lvl1pPr marL="0" indent="0">
              <a:buNone/>
              <a:defRPr b="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lvl="0"/>
            <a:r>
              <a:rPr lang="en-US" dirty="0"/>
              <a:t>Click to add text</a:t>
            </a:r>
          </a:p>
        </p:txBody>
      </p:sp>
      <p:sp>
        <p:nvSpPr>
          <p:cNvPr id="15" name="Subtitle 2">
            <a:extLst>
              <a:ext uri="{FF2B5EF4-FFF2-40B4-BE49-F238E27FC236}">
                <a16:creationId xmlns:a16="http://schemas.microsoft.com/office/drawing/2014/main" id="{E3EB6286-445A-C70F-B682-DF467F270CB3}"/>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143146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side image with crimson slant">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41CE15B4-9140-263D-AB86-9966A8D641CA}"/>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6095999" y="1698185"/>
            <a:ext cx="5708451"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6096000"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14" name="Title 1">
            <a:extLst>
              <a:ext uri="{FF2B5EF4-FFF2-40B4-BE49-F238E27FC236}">
                <a16:creationId xmlns:a16="http://schemas.microsoft.com/office/drawing/2014/main" id="{4C98DEBF-232D-F97C-3F1C-9469982BA867}"/>
              </a:ext>
            </a:extLst>
          </p:cNvPr>
          <p:cNvSpPr>
            <a:spLocks noGrp="1"/>
          </p:cNvSpPr>
          <p:nvPr>
            <p:ph type="title" hasCustomPrompt="1"/>
          </p:nvPr>
        </p:nvSpPr>
        <p:spPr>
          <a:xfrm>
            <a:off x="6095999" y="671608"/>
            <a:ext cx="5708452"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6" name="Rectangle 6">
            <a:extLst>
              <a:ext uri="{FF2B5EF4-FFF2-40B4-BE49-F238E27FC236}">
                <a16:creationId xmlns:a16="http://schemas.microsoft.com/office/drawing/2014/main" id="{86A165DE-91A1-AA60-D03C-76913E0BFDF1}"/>
              </a:ext>
            </a:extLst>
          </p:cNvPr>
          <p:cNvSpPr/>
          <p:nvPr userDrawn="1"/>
        </p:nvSpPr>
        <p:spPr>
          <a:xfrm>
            <a:off x="0" y="0"/>
            <a:ext cx="6096000" cy="6858000"/>
          </a:xfrm>
          <a:custGeom>
            <a:avLst/>
            <a:gdLst>
              <a:gd name="connsiteX0" fmla="*/ 0 w 5035549"/>
              <a:gd name="connsiteY0" fmla="*/ 0 h 6858000"/>
              <a:gd name="connsiteX1" fmla="*/ 5035549 w 5035549"/>
              <a:gd name="connsiteY1" fmla="*/ 0 h 6858000"/>
              <a:gd name="connsiteX2" fmla="*/ 5035549 w 5035549"/>
              <a:gd name="connsiteY2" fmla="*/ 6858000 h 6858000"/>
              <a:gd name="connsiteX3" fmla="*/ 0 w 5035549"/>
              <a:gd name="connsiteY3" fmla="*/ 6858000 h 6858000"/>
              <a:gd name="connsiteX4" fmla="*/ 0 w 5035549"/>
              <a:gd name="connsiteY4" fmla="*/ 0 h 6858000"/>
              <a:gd name="connsiteX0" fmla="*/ 0 w 5035549"/>
              <a:gd name="connsiteY0" fmla="*/ 0 h 6858000"/>
              <a:gd name="connsiteX1" fmla="*/ 5035549 w 5035549"/>
              <a:gd name="connsiteY1" fmla="*/ 0 h 6858000"/>
              <a:gd name="connsiteX2" fmla="*/ 1098549 w 5035549"/>
              <a:gd name="connsiteY2" fmla="*/ 6858000 h 6858000"/>
              <a:gd name="connsiteX3" fmla="*/ 0 w 5035549"/>
              <a:gd name="connsiteY3" fmla="*/ 6858000 h 6858000"/>
              <a:gd name="connsiteX4" fmla="*/ 0 w 5035549"/>
              <a:gd name="connsiteY4" fmla="*/ 0 h 6858000"/>
              <a:gd name="connsiteX0" fmla="*/ 0 w 5886449"/>
              <a:gd name="connsiteY0" fmla="*/ 6350 h 6864350"/>
              <a:gd name="connsiteX1" fmla="*/ 5886449 w 5886449"/>
              <a:gd name="connsiteY1" fmla="*/ 0 h 6864350"/>
              <a:gd name="connsiteX2" fmla="*/ 1098549 w 5886449"/>
              <a:gd name="connsiteY2" fmla="*/ 6864350 h 6864350"/>
              <a:gd name="connsiteX3" fmla="*/ 0 w 5886449"/>
              <a:gd name="connsiteY3" fmla="*/ 6864350 h 6864350"/>
              <a:gd name="connsiteX4" fmla="*/ 0 w 5886449"/>
              <a:gd name="connsiteY4" fmla="*/ 6350 h 6864350"/>
              <a:gd name="connsiteX0" fmla="*/ 0 w 5886449"/>
              <a:gd name="connsiteY0" fmla="*/ 6350 h 6864350"/>
              <a:gd name="connsiteX1" fmla="*/ 5886449 w 5886449"/>
              <a:gd name="connsiteY1" fmla="*/ 0 h 6864350"/>
              <a:gd name="connsiteX2" fmla="*/ 2012949 w 5886449"/>
              <a:gd name="connsiteY2" fmla="*/ 6864350 h 6864350"/>
              <a:gd name="connsiteX3" fmla="*/ 0 w 5886449"/>
              <a:gd name="connsiteY3" fmla="*/ 6864350 h 6864350"/>
              <a:gd name="connsiteX4" fmla="*/ 0 w 5886449"/>
              <a:gd name="connsiteY4" fmla="*/ 6350 h 6864350"/>
              <a:gd name="connsiteX0" fmla="*/ 0 w 5003799"/>
              <a:gd name="connsiteY0" fmla="*/ 0 h 6858000"/>
              <a:gd name="connsiteX1" fmla="*/ 5003799 w 5003799"/>
              <a:gd name="connsiteY1" fmla="*/ 0 h 6858000"/>
              <a:gd name="connsiteX2" fmla="*/ 2012949 w 5003799"/>
              <a:gd name="connsiteY2" fmla="*/ 6858000 h 6858000"/>
              <a:gd name="connsiteX3" fmla="*/ 0 w 5003799"/>
              <a:gd name="connsiteY3" fmla="*/ 6858000 h 6858000"/>
              <a:gd name="connsiteX4" fmla="*/ 0 w 50037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799" h="6858000">
                <a:moveTo>
                  <a:pt x="0" y="0"/>
                </a:moveTo>
                <a:lnTo>
                  <a:pt x="5003799" y="0"/>
                </a:lnTo>
                <a:lnTo>
                  <a:pt x="2012949"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ter Semi Bold" panose="02000503000000020004" pitchFamily="2" charset="0"/>
            </a:endParaRPr>
          </a:p>
        </p:txBody>
      </p:sp>
      <p:sp>
        <p:nvSpPr>
          <p:cNvPr id="15" name="Picture Placeholder 12">
            <a:extLst>
              <a:ext uri="{FF2B5EF4-FFF2-40B4-BE49-F238E27FC236}">
                <a16:creationId xmlns:a16="http://schemas.microsoft.com/office/drawing/2014/main" id="{CD37D7E4-CE85-5A69-0FB3-9B2942D9E8C1}"/>
              </a:ext>
            </a:extLst>
          </p:cNvPr>
          <p:cNvSpPr>
            <a:spLocks noGrp="1"/>
          </p:cNvSpPr>
          <p:nvPr>
            <p:ph type="pic" sz="quarter" idx="34"/>
          </p:nvPr>
        </p:nvSpPr>
        <p:spPr>
          <a:xfrm>
            <a:off x="759595" y="762000"/>
            <a:ext cx="4377556" cy="5085278"/>
          </a:xfrm>
          <a:prstGeom prst="rect">
            <a:avLst/>
          </a:prstGeom>
          <a:solidFill>
            <a:schemeClr val="bg1">
              <a:lumMod val="95000"/>
            </a:schemeClr>
          </a:solidFill>
        </p:spPr>
        <p:txBody>
          <a:bodyPr/>
          <a:lstStyle/>
          <a:p>
            <a:r>
              <a:rPr lang="en-US" dirty="0"/>
              <a:t>Click icon to add picture</a:t>
            </a:r>
          </a:p>
        </p:txBody>
      </p:sp>
      <p:sp>
        <p:nvSpPr>
          <p:cNvPr id="2" name="Slide Number Placeholder 5">
            <a:extLst>
              <a:ext uri="{FF2B5EF4-FFF2-40B4-BE49-F238E27FC236}">
                <a16:creationId xmlns:a16="http://schemas.microsoft.com/office/drawing/2014/main" id="{A24283D6-A5EB-B432-34C4-ABF1B2F0E03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88611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side image with crimson sla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66F93C-C925-6E5A-CCEE-123259C2F144}"/>
              </a:ext>
            </a:extLst>
          </p:cNvPr>
          <p:cNvSpPr/>
          <p:nvPr userDrawn="1"/>
        </p:nvSpPr>
        <p:spPr>
          <a:xfrm flipH="1">
            <a:off x="6265908" y="0"/>
            <a:ext cx="5926091" cy="6858000"/>
          </a:xfrm>
          <a:custGeom>
            <a:avLst/>
            <a:gdLst>
              <a:gd name="connsiteX0" fmla="*/ 0 w 5035549"/>
              <a:gd name="connsiteY0" fmla="*/ 0 h 6858000"/>
              <a:gd name="connsiteX1" fmla="*/ 5035549 w 5035549"/>
              <a:gd name="connsiteY1" fmla="*/ 0 h 6858000"/>
              <a:gd name="connsiteX2" fmla="*/ 5035549 w 5035549"/>
              <a:gd name="connsiteY2" fmla="*/ 6858000 h 6858000"/>
              <a:gd name="connsiteX3" fmla="*/ 0 w 5035549"/>
              <a:gd name="connsiteY3" fmla="*/ 6858000 h 6858000"/>
              <a:gd name="connsiteX4" fmla="*/ 0 w 5035549"/>
              <a:gd name="connsiteY4" fmla="*/ 0 h 6858000"/>
              <a:gd name="connsiteX0" fmla="*/ 0 w 5035549"/>
              <a:gd name="connsiteY0" fmla="*/ 0 h 6858000"/>
              <a:gd name="connsiteX1" fmla="*/ 5035549 w 5035549"/>
              <a:gd name="connsiteY1" fmla="*/ 0 h 6858000"/>
              <a:gd name="connsiteX2" fmla="*/ 1098549 w 5035549"/>
              <a:gd name="connsiteY2" fmla="*/ 6858000 h 6858000"/>
              <a:gd name="connsiteX3" fmla="*/ 0 w 5035549"/>
              <a:gd name="connsiteY3" fmla="*/ 6858000 h 6858000"/>
              <a:gd name="connsiteX4" fmla="*/ 0 w 5035549"/>
              <a:gd name="connsiteY4" fmla="*/ 0 h 6858000"/>
              <a:gd name="connsiteX0" fmla="*/ 0 w 5886449"/>
              <a:gd name="connsiteY0" fmla="*/ 6350 h 6864350"/>
              <a:gd name="connsiteX1" fmla="*/ 5886449 w 5886449"/>
              <a:gd name="connsiteY1" fmla="*/ 0 h 6864350"/>
              <a:gd name="connsiteX2" fmla="*/ 1098549 w 5886449"/>
              <a:gd name="connsiteY2" fmla="*/ 6864350 h 6864350"/>
              <a:gd name="connsiteX3" fmla="*/ 0 w 5886449"/>
              <a:gd name="connsiteY3" fmla="*/ 6864350 h 6864350"/>
              <a:gd name="connsiteX4" fmla="*/ 0 w 5886449"/>
              <a:gd name="connsiteY4" fmla="*/ 6350 h 6864350"/>
              <a:gd name="connsiteX0" fmla="*/ 0 w 5886449"/>
              <a:gd name="connsiteY0" fmla="*/ 6350 h 6864350"/>
              <a:gd name="connsiteX1" fmla="*/ 5886449 w 5886449"/>
              <a:gd name="connsiteY1" fmla="*/ 0 h 6864350"/>
              <a:gd name="connsiteX2" fmla="*/ 2012949 w 5886449"/>
              <a:gd name="connsiteY2" fmla="*/ 6864350 h 6864350"/>
              <a:gd name="connsiteX3" fmla="*/ 0 w 5886449"/>
              <a:gd name="connsiteY3" fmla="*/ 6864350 h 6864350"/>
              <a:gd name="connsiteX4" fmla="*/ 0 w 5886449"/>
              <a:gd name="connsiteY4" fmla="*/ 6350 h 6864350"/>
              <a:gd name="connsiteX0" fmla="*/ 0 w 5003799"/>
              <a:gd name="connsiteY0" fmla="*/ 0 h 6858000"/>
              <a:gd name="connsiteX1" fmla="*/ 5003799 w 5003799"/>
              <a:gd name="connsiteY1" fmla="*/ 0 h 6858000"/>
              <a:gd name="connsiteX2" fmla="*/ 2012949 w 5003799"/>
              <a:gd name="connsiteY2" fmla="*/ 6858000 h 6858000"/>
              <a:gd name="connsiteX3" fmla="*/ 0 w 5003799"/>
              <a:gd name="connsiteY3" fmla="*/ 6858000 h 6858000"/>
              <a:gd name="connsiteX4" fmla="*/ 0 w 500379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799" h="6858000">
                <a:moveTo>
                  <a:pt x="0" y="0"/>
                </a:moveTo>
                <a:lnTo>
                  <a:pt x="5003799" y="0"/>
                </a:lnTo>
                <a:lnTo>
                  <a:pt x="2012949"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ter Semi Bold" panose="02000503000000020004" pitchFamily="2" charset="0"/>
            </a:endParaRPr>
          </a:p>
        </p:txBody>
      </p:sp>
      <p:pic>
        <p:nvPicPr>
          <p:cNvPr id="4" name="Picture 3">
            <a:extLst>
              <a:ext uri="{FF2B5EF4-FFF2-40B4-BE49-F238E27FC236}">
                <a16:creationId xmlns:a16="http://schemas.microsoft.com/office/drawing/2014/main" id="{41CE15B4-9140-263D-AB86-9966A8D641CA}"/>
              </a:ext>
            </a:extLst>
          </p:cNvPr>
          <p:cNvPicPr>
            <a:picLocks noChangeAspect="1"/>
          </p:cNvPicPr>
          <p:nvPr userDrawn="1"/>
        </p:nvPicPr>
        <p:blipFill>
          <a:blip r:embed="rId2"/>
          <a:srcRect/>
          <a:stretch/>
        </p:blipFill>
        <p:spPr>
          <a:xfrm>
            <a:off x="9817800" y="6094215"/>
            <a:ext cx="1550543" cy="516848"/>
          </a:xfrm>
          <a:prstGeom prst="rect">
            <a:avLst/>
          </a:prstGeom>
        </p:spPr>
      </p:pic>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7058795" y="762000"/>
            <a:ext cx="4377556" cy="5085278"/>
          </a:xfrm>
          <a:prstGeom prst="rect">
            <a:avLst/>
          </a:prstGeom>
          <a:solidFill>
            <a:schemeClr val="bg1">
              <a:lumMod val="95000"/>
            </a:schemeClr>
          </a:solidFill>
        </p:spPr>
        <p:txBody>
          <a:bodyPr/>
          <a:lstStyle/>
          <a:p>
            <a:r>
              <a:rPr lang="en-US"/>
              <a:t>Click icon to add picture</a:t>
            </a:r>
            <a:endParaRPr lang="en-US" dirty="0"/>
          </a:p>
        </p:txBody>
      </p:sp>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755649" y="1698185"/>
            <a:ext cx="5510260"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755649"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14" name="Title 1">
            <a:extLst>
              <a:ext uri="{FF2B5EF4-FFF2-40B4-BE49-F238E27FC236}">
                <a16:creationId xmlns:a16="http://schemas.microsoft.com/office/drawing/2014/main" id="{4C98DEBF-232D-F97C-3F1C-9469982BA867}"/>
              </a:ext>
            </a:extLst>
          </p:cNvPr>
          <p:cNvSpPr>
            <a:spLocks noGrp="1"/>
          </p:cNvSpPr>
          <p:nvPr>
            <p:ph type="title" hasCustomPrompt="1"/>
          </p:nvPr>
        </p:nvSpPr>
        <p:spPr>
          <a:xfrm>
            <a:off x="755648" y="671608"/>
            <a:ext cx="5740945"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 name="Slide Number Placeholder 5">
            <a:extLst>
              <a:ext uri="{FF2B5EF4-FFF2-40B4-BE49-F238E27FC236}">
                <a16:creationId xmlns:a16="http://schemas.microsoft.com/office/drawing/2014/main" id="{05C7A16B-F2DB-30BA-E915-B244071CC7A9}"/>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1154269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side imag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41CE15B4-9140-263D-AB86-9966A8D641CA}"/>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0" y="0"/>
            <a:ext cx="4991100" cy="6858000"/>
          </a:xfrm>
          <a:prstGeom prst="rect">
            <a:avLst/>
          </a:prstGeom>
          <a:solidFill>
            <a:schemeClr val="bg1">
              <a:lumMod val="95000"/>
            </a:schemeClr>
          </a:solidFill>
        </p:spPr>
        <p:txBody>
          <a:bodyPr/>
          <a:lstStyle/>
          <a:p>
            <a:r>
              <a:rPr lang="en-US"/>
              <a:t>Click icon to add picture</a:t>
            </a:r>
            <a:endParaRPr lang="en-US" dirty="0"/>
          </a:p>
        </p:txBody>
      </p:sp>
      <p:sp>
        <p:nvSpPr>
          <p:cNvPr id="8" name="Content Placeholder 2">
            <a:extLst>
              <a:ext uri="{FF2B5EF4-FFF2-40B4-BE49-F238E27FC236}">
                <a16:creationId xmlns:a16="http://schemas.microsoft.com/office/drawing/2014/main" id="{E368D3DC-B1E9-231B-9148-C9832E165470}"/>
              </a:ext>
            </a:extLst>
          </p:cNvPr>
          <p:cNvSpPr>
            <a:spLocks noGrp="1"/>
          </p:cNvSpPr>
          <p:nvPr>
            <p:ph sz="half" idx="1"/>
          </p:nvPr>
        </p:nvSpPr>
        <p:spPr>
          <a:xfrm>
            <a:off x="5457827" y="1698186"/>
            <a:ext cx="6346624" cy="4080314"/>
          </a:xfrm>
          <a:prstGeom prst="rect">
            <a:avLst/>
          </a:prstGeom>
        </p:spPr>
        <p:txBody>
          <a:bodyPr anchor="t"/>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Parallelogram 12">
            <a:extLst>
              <a:ext uri="{FF2B5EF4-FFF2-40B4-BE49-F238E27FC236}">
                <a16:creationId xmlns:a16="http://schemas.microsoft.com/office/drawing/2014/main" id="{C7363F79-AE6A-2C02-0EF8-1E5AF9FD0403}"/>
              </a:ext>
            </a:extLst>
          </p:cNvPr>
          <p:cNvSpPr/>
          <p:nvPr userDrawn="1"/>
        </p:nvSpPr>
        <p:spPr>
          <a:xfrm rot="10800000">
            <a:off x="5457827"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3" name="Title 1">
            <a:extLst>
              <a:ext uri="{FF2B5EF4-FFF2-40B4-BE49-F238E27FC236}">
                <a16:creationId xmlns:a16="http://schemas.microsoft.com/office/drawing/2014/main" id="{554F93D2-73A0-34B5-A1F9-4F4EC7212EA4}"/>
              </a:ext>
            </a:extLst>
          </p:cNvPr>
          <p:cNvSpPr>
            <a:spLocks noGrp="1"/>
          </p:cNvSpPr>
          <p:nvPr>
            <p:ph type="title" hasCustomPrompt="1"/>
          </p:nvPr>
        </p:nvSpPr>
        <p:spPr>
          <a:xfrm>
            <a:off x="5457827" y="671608"/>
            <a:ext cx="6346624"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 name="Slide Number Placeholder 5">
            <a:extLst>
              <a:ext uri="{FF2B5EF4-FFF2-40B4-BE49-F238E27FC236}">
                <a16:creationId xmlns:a16="http://schemas.microsoft.com/office/drawing/2014/main" id="{CC672860-CE9B-8953-B95A-816F0D75499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679530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5A1C7262-E1CF-0EF9-FB27-526D3BE37D5B}"/>
              </a:ext>
            </a:extLst>
          </p:cNvPr>
          <p:cNvSpPr>
            <a:spLocks noGrp="1"/>
          </p:cNvSpPr>
          <p:nvPr>
            <p:ph type="pic" sz="quarter" idx="34"/>
          </p:nvPr>
        </p:nvSpPr>
        <p:spPr>
          <a:xfrm>
            <a:off x="7200900" y="0"/>
            <a:ext cx="4991100" cy="6858000"/>
          </a:xfrm>
          <a:prstGeom prst="rect">
            <a:avLst/>
          </a:prstGeom>
          <a:solidFill>
            <a:schemeClr val="bg1">
              <a:lumMod val="95000"/>
            </a:schemeClr>
          </a:solidFill>
        </p:spPr>
        <p:txBody>
          <a:bodyPr/>
          <a:lstStyle/>
          <a:p>
            <a:r>
              <a:rPr lang="en-US"/>
              <a:t>Click icon to add picture</a:t>
            </a:r>
            <a:endParaRPr lang="en-US" dirty="0"/>
          </a:p>
        </p:txBody>
      </p:sp>
      <p:pic>
        <p:nvPicPr>
          <p:cNvPr id="4" name="Picture 3">
            <a:extLst>
              <a:ext uri="{FF2B5EF4-FFF2-40B4-BE49-F238E27FC236}">
                <a16:creationId xmlns:a16="http://schemas.microsoft.com/office/drawing/2014/main" id="{41CE15B4-9140-263D-AB86-9966A8D641CA}"/>
              </a:ext>
            </a:extLst>
          </p:cNvPr>
          <p:cNvPicPr>
            <a:picLocks noChangeAspect="1"/>
          </p:cNvPicPr>
          <p:nvPr userDrawn="1"/>
        </p:nvPicPr>
        <p:blipFill>
          <a:blip r:embed="rId2"/>
          <a:srcRect/>
          <a:stretch/>
        </p:blipFill>
        <p:spPr>
          <a:xfrm>
            <a:off x="9817800" y="6094215"/>
            <a:ext cx="1550543" cy="516848"/>
          </a:xfrm>
          <a:prstGeom prst="rect">
            <a:avLst/>
          </a:prstGeom>
        </p:spPr>
      </p:pic>
      <p:sp>
        <p:nvSpPr>
          <p:cNvPr id="2" name="Content Placeholder 2">
            <a:extLst>
              <a:ext uri="{FF2B5EF4-FFF2-40B4-BE49-F238E27FC236}">
                <a16:creationId xmlns:a16="http://schemas.microsoft.com/office/drawing/2014/main" id="{CDB464AD-A88F-6EE8-48CC-7B5A39B345E7}"/>
              </a:ext>
            </a:extLst>
          </p:cNvPr>
          <p:cNvSpPr>
            <a:spLocks noGrp="1"/>
          </p:cNvSpPr>
          <p:nvPr>
            <p:ph sz="half" idx="1"/>
          </p:nvPr>
        </p:nvSpPr>
        <p:spPr>
          <a:xfrm>
            <a:off x="755649" y="1698185"/>
            <a:ext cx="5723528" cy="4396029"/>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arallelogram 6">
            <a:extLst>
              <a:ext uri="{FF2B5EF4-FFF2-40B4-BE49-F238E27FC236}">
                <a16:creationId xmlns:a16="http://schemas.microsoft.com/office/drawing/2014/main" id="{D887F505-FFAA-1B4F-BAF2-0EEFFA6AB255}"/>
              </a:ext>
            </a:extLst>
          </p:cNvPr>
          <p:cNvSpPr/>
          <p:nvPr userDrawn="1"/>
        </p:nvSpPr>
        <p:spPr>
          <a:xfrm rot="10800000">
            <a:off x="755649" y="1306412"/>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9" name="Title 1">
            <a:extLst>
              <a:ext uri="{FF2B5EF4-FFF2-40B4-BE49-F238E27FC236}">
                <a16:creationId xmlns:a16="http://schemas.microsoft.com/office/drawing/2014/main" id="{6595EC63-2318-AC80-EF4B-72CD11AD3317}"/>
              </a:ext>
            </a:extLst>
          </p:cNvPr>
          <p:cNvSpPr>
            <a:spLocks noGrp="1"/>
          </p:cNvSpPr>
          <p:nvPr>
            <p:ph type="title" hasCustomPrompt="1"/>
          </p:nvPr>
        </p:nvSpPr>
        <p:spPr>
          <a:xfrm>
            <a:off x="755649" y="671608"/>
            <a:ext cx="5723528" cy="506699"/>
          </a:xfrm>
          <a:prstGeom prst="rect">
            <a:avLst/>
          </a:prstGeom>
        </p:spPr>
        <p:txBody>
          <a:bodyPr>
            <a:noAutofit/>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3" name="Slide Number Placeholder 5">
            <a:extLst>
              <a:ext uri="{FF2B5EF4-FFF2-40B4-BE49-F238E27FC236}">
                <a16:creationId xmlns:a16="http://schemas.microsoft.com/office/drawing/2014/main" id="{59FFDC93-6789-A707-F470-697CA5028FDE}"/>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3860231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884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rgbClr val="A30F3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2C777-B9F4-F733-46B2-A0979FF801E0}"/>
              </a:ext>
            </a:extLst>
          </p:cNvPr>
          <p:cNvPicPr>
            <a:picLocks noChangeAspect="1"/>
          </p:cNvPicPr>
          <p:nvPr userDrawn="1"/>
        </p:nvPicPr>
        <p:blipFill>
          <a:blip r:embed="rId2"/>
          <a:srcRect/>
          <a:stretch/>
        </p:blipFill>
        <p:spPr>
          <a:xfrm>
            <a:off x="4117439" y="2786413"/>
            <a:ext cx="3855522" cy="1285174"/>
          </a:xfrm>
          <a:prstGeom prst="rect">
            <a:avLst/>
          </a:prstGeom>
          <a:noFill/>
        </p:spPr>
      </p:pic>
    </p:spTree>
    <p:extLst>
      <p:ext uri="{BB962C8B-B14F-4D97-AF65-F5344CB8AC3E}">
        <p14:creationId xmlns:p14="http://schemas.microsoft.com/office/powerpoint/2010/main" val="280543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image">
    <p:bg>
      <p:bgRef idx="1001">
        <a:schemeClr val="bg1"/>
      </p:bgRef>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86B6947-2F8A-91EA-DF1E-05A573605ADF}"/>
              </a:ext>
            </a:extLst>
          </p:cNvPr>
          <p:cNvSpPr/>
          <p:nvPr userDrawn="1"/>
        </p:nvSpPr>
        <p:spPr>
          <a:xfrm>
            <a:off x="1033431" y="-5080"/>
            <a:ext cx="11158569" cy="6863080"/>
          </a:xfrm>
          <a:custGeom>
            <a:avLst/>
            <a:gdLst>
              <a:gd name="connsiteX0" fmla="*/ 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0 w 11158569"/>
              <a:gd name="connsiteY4" fmla="*/ 0 h 6858000"/>
              <a:gd name="connsiteX0" fmla="*/ 36576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57600 w 11158569"/>
              <a:gd name="connsiteY4" fmla="*/ 0 h 6858000"/>
              <a:gd name="connsiteX0" fmla="*/ 38862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886200 w 11158569"/>
              <a:gd name="connsiteY4" fmla="*/ 0 h 6858000"/>
              <a:gd name="connsiteX0" fmla="*/ 3703320 w 11158569"/>
              <a:gd name="connsiteY0" fmla="*/ 1016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03320 w 11158569"/>
              <a:gd name="connsiteY4" fmla="*/ 10160 h 6858000"/>
              <a:gd name="connsiteX0" fmla="*/ 3672840 w 11158569"/>
              <a:gd name="connsiteY0" fmla="*/ 4572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72840 w 11158569"/>
              <a:gd name="connsiteY4" fmla="*/ 45720 h 6858000"/>
              <a:gd name="connsiteX0" fmla="*/ 3733800 w 11158569"/>
              <a:gd name="connsiteY0" fmla="*/ 6604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33800 w 11158569"/>
              <a:gd name="connsiteY4" fmla="*/ 66040 h 6858000"/>
              <a:gd name="connsiteX0" fmla="*/ 3688080 w 11158569"/>
              <a:gd name="connsiteY0" fmla="*/ 0 h 6863080"/>
              <a:gd name="connsiteX1" fmla="*/ 11158569 w 11158569"/>
              <a:gd name="connsiteY1" fmla="*/ 5080 h 6863080"/>
              <a:gd name="connsiteX2" fmla="*/ 11158569 w 11158569"/>
              <a:gd name="connsiteY2" fmla="*/ 6863080 h 6863080"/>
              <a:gd name="connsiteX3" fmla="*/ 0 w 11158569"/>
              <a:gd name="connsiteY3" fmla="*/ 6863080 h 6863080"/>
              <a:gd name="connsiteX4" fmla="*/ 3688080 w 11158569"/>
              <a:gd name="connsiteY4" fmla="*/ 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8569" h="6863080">
                <a:moveTo>
                  <a:pt x="3688080" y="0"/>
                </a:moveTo>
                <a:lnTo>
                  <a:pt x="11158569" y="5080"/>
                </a:lnTo>
                <a:lnTo>
                  <a:pt x="11158569" y="6863080"/>
                </a:lnTo>
                <a:lnTo>
                  <a:pt x="0" y="6863080"/>
                </a:lnTo>
                <a:lnTo>
                  <a:pt x="36880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medium confidence">
            <a:extLst>
              <a:ext uri="{FF2B5EF4-FFF2-40B4-BE49-F238E27FC236}">
                <a16:creationId xmlns:a16="http://schemas.microsoft.com/office/drawing/2014/main" id="{7714F355-5A12-8230-A04F-DB4CFD8AABEA}"/>
              </a:ext>
            </a:extLst>
          </p:cNvPr>
          <p:cNvPicPr>
            <a:picLocks noChangeAspect="1"/>
          </p:cNvPicPr>
          <p:nvPr userDrawn="1"/>
        </p:nvPicPr>
        <p:blipFill>
          <a:blip r:embed="rId2"/>
          <a:stretch>
            <a:fillRect/>
          </a:stretch>
        </p:blipFill>
        <p:spPr>
          <a:xfrm>
            <a:off x="466380" y="444964"/>
            <a:ext cx="2588970" cy="880710"/>
          </a:xfrm>
          <a:prstGeom prst="rect">
            <a:avLst/>
          </a:prstGeom>
        </p:spPr>
      </p:pic>
      <p:sp>
        <p:nvSpPr>
          <p:cNvPr id="32" name="Title 4">
            <a:extLst>
              <a:ext uri="{FF2B5EF4-FFF2-40B4-BE49-F238E27FC236}">
                <a16:creationId xmlns:a16="http://schemas.microsoft.com/office/drawing/2014/main" id="{376BA4C8-0C0E-46AB-C70B-892A65D9005C}"/>
              </a:ext>
            </a:extLst>
          </p:cNvPr>
          <p:cNvSpPr>
            <a:spLocks noGrp="1"/>
          </p:cNvSpPr>
          <p:nvPr>
            <p:ph type="title"/>
          </p:nvPr>
        </p:nvSpPr>
        <p:spPr>
          <a:xfrm>
            <a:off x="0" y="1779547"/>
            <a:ext cx="6953352" cy="2234458"/>
          </a:xfrm>
          <a:prstGeom prst="rect">
            <a:avLst/>
          </a:prstGeom>
          <a:solidFill>
            <a:schemeClr val="bg2"/>
          </a:solidFill>
        </p:spPr>
        <p:txBody>
          <a:bodyPr wrap="square" lIns="731520" tIns="365760" rIns="365760" bIns="365760" anchor="t" anchorCtr="0">
            <a:spAutoFit/>
          </a:bodyPr>
          <a:lstStyle>
            <a:lvl1pPr algn="l">
              <a:defRPr lang="en-US" sz="5400" noProof="0" dirty="0"/>
            </a:lvl1pPr>
          </a:lstStyle>
          <a:p>
            <a:r>
              <a:rPr lang="en-US" noProof="0" dirty="0"/>
              <a:t>Click to edit Master title style</a:t>
            </a:r>
          </a:p>
        </p:txBody>
      </p:sp>
      <p:sp>
        <p:nvSpPr>
          <p:cNvPr id="12" name="Rectangle 11">
            <a:extLst>
              <a:ext uri="{FF2B5EF4-FFF2-40B4-BE49-F238E27FC236}">
                <a16:creationId xmlns:a16="http://schemas.microsoft.com/office/drawing/2014/main" id="{510AB1F3-14CD-D36B-2893-AF8FBE5A1FD6}"/>
              </a:ext>
            </a:extLst>
          </p:cNvPr>
          <p:cNvSpPr/>
          <p:nvPr userDrawn="1"/>
        </p:nvSpPr>
        <p:spPr>
          <a:xfrm>
            <a:off x="0" y="6615953"/>
            <a:ext cx="12192000" cy="24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Inter Semi Bold" panose="02000503000000020004" pitchFamily="2" charset="0"/>
            </a:endParaRPr>
          </a:p>
        </p:txBody>
      </p:sp>
    </p:spTree>
    <p:extLst>
      <p:ext uri="{BB962C8B-B14F-4D97-AF65-F5344CB8AC3E}">
        <p14:creationId xmlns:p14="http://schemas.microsoft.com/office/powerpoint/2010/main" val="1067988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4152">
          <p15:clr>
            <a:srgbClr val="FBAE40"/>
          </p15:clr>
        </p15:guide>
        <p15:guide id="4" pos="75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out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1457" y="2168781"/>
            <a:ext cx="8469086" cy="2387600"/>
          </a:xfrm>
          <a:prstGeom prst="rect">
            <a:avLst/>
          </a:prstGeom>
        </p:spPr>
        <p:txBody>
          <a:bodyPr anchor="t"/>
          <a:lstStyle>
            <a:lvl1pPr algn="ctr">
              <a:defRPr sz="6000">
                <a:solidFill>
                  <a:schemeClr val="bg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dirty="0"/>
              <a:t>Click to edit Master title style</a:t>
            </a:r>
          </a:p>
        </p:txBody>
      </p:sp>
      <p:sp>
        <p:nvSpPr>
          <p:cNvPr id="3" name="Subtitle 2"/>
          <p:cNvSpPr>
            <a:spLocks noGrp="1"/>
          </p:cNvSpPr>
          <p:nvPr>
            <p:ph type="subTitle" idx="1"/>
          </p:nvPr>
        </p:nvSpPr>
        <p:spPr>
          <a:xfrm>
            <a:off x="1861456" y="4859867"/>
            <a:ext cx="8469087" cy="843320"/>
          </a:xfrm>
          <a:prstGeom prst="rect">
            <a:avLst/>
          </a:prstGeom>
        </p:spPr>
        <p:txBody>
          <a:bodyPr/>
          <a:lstStyle>
            <a:lvl1pPr marL="0" indent="0" algn="ctr">
              <a:buNone/>
              <a:defRPr sz="240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639983B-C87F-C70F-CA9D-63FC3A3442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70801" y="528103"/>
            <a:ext cx="2450396" cy="980158"/>
          </a:xfrm>
          <a:prstGeom prst="rect">
            <a:avLst/>
          </a:prstGeom>
        </p:spPr>
      </p:pic>
    </p:spTree>
    <p:extLst>
      <p:ext uri="{BB962C8B-B14F-4D97-AF65-F5344CB8AC3E}">
        <p14:creationId xmlns:p14="http://schemas.microsoft.com/office/powerpoint/2010/main" val="35496030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underline and without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9"/>
            <a:ext cx="11123658" cy="4554782"/>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6" name="Slide Number Placeholder 5">
            <a:extLst>
              <a:ext uri="{FF2B5EF4-FFF2-40B4-BE49-F238E27FC236}">
                <a16:creationId xmlns:a16="http://schemas.microsoft.com/office/drawing/2014/main" id="{4B0E8B41-F61F-13F9-848E-E24EAF1218EF}"/>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pic>
        <p:nvPicPr>
          <p:cNvPr id="9" name="Picture 8" descr="Icon&#10;&#10;Description automatically generated with medium confidence">
            <a:extLst>
              <a:ext uri="{FF2B5EF4-FFF2-40B4-BE49-F238E27FC236}">
                <a16:creationId xmlns:a16="http://schemas.microsoft.com/office/drawing/2014/main" id="{1B4CDE7D-69F3-684A-254E-23EC12E3DB8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Parallelogram 10">
            <a:extLst>
              <a:ext uri="{FF2B5EF4-FFF2-40B4-BE49-F238E27FC236}">
                <a16:creationId xmlns:a16="http://schemas.microsoft.com/office/drawing/2014/main" id="{9702D8E9-612A-1927-369E-067E7110B3D5}"/>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Tree>
    <p:extLst>
      <p:ext uri="{BB962C8B-B14F-4D97-AF65-F5344CB8AC3E}">
        <p14:creationId xmlns:p14="http://schemas.microsoft.com/office/powerpoint/2010/main" val="30758094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out subtitle or under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8"/>
            <a:ext cx="11020518" cy="4669625"/>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pic>
        <p:nvPicPr>
          <p:cNvPr id="9" name="Picture 8" descr="Icon&#10;&#10;Description automatically generated with medium confidence">
            <a:extLst>
              <a:ext uri="{FF2B5EF4-FFF2-40B4-BE49-F238E27FC236}">
                <a16:creationId xmlns:a16="http://schemas.microsoft.com/office/drawing/2014/main" id="{1B4CDE7D-69F3-684A-254E-23EC12E3DB86}"/>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2" name="Slide Number Placeholder 5">
            <a:extLst>
              <a:ext uri="{FF2B5EF4-FFF2-40B4-BE49-F238E27FC236}">
                <a16:creationId xmlns:a16="http://schemas.microsoft.com/office/drawing/2014/main" id="{441F0EF1-BB7A-8AAE-C224-B858313CE4C6}"/>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305630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out underline, subtitle or log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585741" y="1388818"/>
            <a:ext cx="11020518" cy="4669625"/>
          </a:xfrm>
          <a:prstGeom prst="rect">
            <a:avLst/>
          </a:prstGeom>
        </p:spPr>
        <p:txBody>
          <a:bodyPr anchor="t">
            <a:normAutofit/>
          </a:bodyPr>
          <a:lstStyle>
            <a:lvl1pPr>
              <a:defRPr sz="20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a:defRPr sz="18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2pPr>
            <a:lvl3pPr>
              <a:defRPr sz="16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3pPr>
            <a:lvl4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4pPr>
            <a:lvl5pPr>
              <a:defRPr sz="1400">
                <a:solidFill>
                  <a:schemeClr val="tx1"/>
                </a:solidFill>
                <a:latin typeface="Inter Medium" panose="02000503000000020004" pitchFamily="2" charset="0"/>
                <a:ea typeface="Inter Medium" panose="02000503000000020004" pitchFamily="2" charset="0"/>
                <a:cs typeface="Inter Medium" panose="02000503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1">
            <a:extLst>
              <a:ext uri="{FF2B5EF4-FFF2-40B4-BE49-F238E27FC236}">
                <a16:creationId xmlns:a16="http://schemas.microsoft.com/office/drawing/2014/main" id="{CBCD9B54-58B2-1776-763C-5FB57CD944C0}"/>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2" name="Slide Number Placeholder 5">
            <a:extLst>
              <a:ext uri="{FF2B5EF4-FFF2-40B4-BE49-F238E27FC236}">
                <a16:creationId xmlns:a16="http://schemas.microsoft.com/office/drawing/2014/main" id="{D026C336-07B8-5E0B-7D4B-EF0F1ECB165C}"/>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4068929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underline, subtitle and log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1" y="1830726"/>
            <a:ext cx="11020518" cy="4019800"/>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6" name="Picture 5" descr="Icon&#10;&#10;Description automatically generated with medium confidence">
            <a:extLst>
              <a:ext uri="{FF2B5EF4-FFF2-40B4-BE49-F238E27FC236}">
                <a16:creationId xmlns:a16="http://schemas.microsoft.com/office/drawing/2014/main" id="{5E084A5E-5A05-C87E-8BDA-47D683384B8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Title 1">
            <a:extLst>
              <a:ext uri="{FF2B5EF4-FFF2-40B4-BE49-F238E27FC236}">
                <a16:creationId xmlns:a16="http://schemas.microsoft.com/office/drawing/2014/main" id="{FE44AC47-555C-DDCB-FC6E-886DFBB90C4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2" name="Parallelogram 11">
            <a:extLst>
              <a:ext uri="{FF2B5EF4-FFF2-40B4-BE49-F238E27FC236}">
                <a16:creationId xmlns:a16="http://schemas.microsoft.com/office/drawing/2014/main" id="{BFDE7664-6A02-6A59-738D-E0DBE426F800}"/>
              </a:ext>
            </a:extLst>
          </p:cNvPr>
          <p:cNvSpPr/>
          <p:nvPr userDrawn="1"/>
        </p:nvSpPr>
        <p:spPr>
          <a:xfrm rot="10800000">
            <a:off x="585741" y="106680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5C26AFB3-CF6C-59D7-0809-0321F0C6FE47}"/>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4" name="Subtitle 2">
            <a:extLst>
              <a:ext uri="{FF2B5EF4-FFF2-40B4-BE49-F238E27FC236}">
                <a16:creationId xmlns:a16="http://schemas.microsoft.com/office/drawing/2014/main" id="{10C4B1EC-A372-9D17-212E-C43E9E39299B}"/>
              </a:ext>
            </a:extLst>
          </p:cNvPr>
          <p:cNvSpPr>
            <a:spLocks noGrp="1"/>
          </p:cNvSpPr>
          <p:nvPr>
            <p:ph type="body" sz="quarter" idx="32" hasCustomPrompt="1"/>
          </p:nvPr>
        </p:nvSpPr>
        <p:spPr>
          <a:xfrm>
            <a:off x="585741" y="1326726"/>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1887547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subtitle and no under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85741" y="1830726"/>
            <a:ext cx="11020518" cy="4019800"/>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6" name="Picture 5" descr="Icon&#10;&#10;Description automatically generated with medium confidence">
            <a:extLst>
              <a:ext uri="{FF2B5EF4-FFF2-40B4-BE49-F238E27FC236}">
                <a16:creationId xmlns:a16="http://schemas.microsoft.com/office/drawing/2014/main" id="{5E084A5E-5A05-C87E-8BDA-47D683384B89}"/>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1" name="Title 1">
            <a:extLst>
              <a:ext uri="{FF2B5EF4-FFF2-40B4-BE49-F238E27FC236}">
                <a16:creationId xmlns:a16="http://schemas.microsoft.com/office/drawing/2014/main" id="{FE44AC47-555C-DDCB-FC6E-886DFBB90C49}"/>
              </a:ext>
            </a:extLst>
          </p:cNvPr>
          <p:cNvSpPr>
            <a:spLocks noGrp="1"/>
          </p:cNvSpPr>
          <p:nvPr>
            <p:ph type="title" hasCustomPrompt="1"/>
          </p:nvPr>
        </p:nvSpPr>
        <p:spPr>
          <a:xfrm>
            <a:off x="585740" y="431999"/>
            <a:ext cx="11123659" cy="506699"/>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4" name="Slide Number Placeholder 5">
            <a:extLst>
              <a:ext uri="{FF2B5EF4-FFF2-40B4-BE49-F238E27FC236}">
                <a16:creationId xmlns:a16="http://schemas.microsoft.com/office/drawing/2014/main" id="{62659201-0D5D-BFF0-99C5-AFA32525A232}"/>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
        <p:nvSpPr>
          <p:cNvPr id="5" name="Subtitle 2">
            <a:extLst>
              <a:ext uri="{FF2B5EF4-FFF2-40B4-BE49-F238E27FC236}">
                <a16:creationId xmlns:a16="http://schemas.microsoft.com/office/drawing/2014/main" id="{BAD93FA9-0CF0-AEE4-7552-D2F92AB3FC47}"/>
              </a:ext>
            </a:extLst>
          </p:cNvPr>
          <p:cNvSpPr>
            <a:spLocks noGrp="1"/>
          </p:cNvSpPr>
          <p:nvPr>
            <p:ph type="body" sz="quarter" idx="32" hasCustomPrompt="1"/>
          </p:nvPr>
        </p:nvSpPr>
        <p:spPr>
          <a:xfrm>
            <a:off x="585741" y="1201921"/>
            <a:ext cx="11032518" cy="360000"/>
          </a:xfrm>
          <a:prstGeom prst="rect">
            <a:avLst/>
          </a:prstGeom>
        </p:spPr>
        <p:txBody>
          <a:bodyPr/>
          <a:lstStyle>
            <a:lvl1pPr marL="0" indent="0">
              <a:buNone/>
              <a:defRPr sz="2000" b="0" i="0">
                <a:solidFill>
                  <a:schemeClr val="tx1"/>
                </a:solidFill>
                <a:latin typeface="Inter Medium" panose="02000503000000020004" pitchFamily="2" charset="0"/>
                <a:ea typeface="Inter Medium" panose="02000503000000020004" pitchFamily="2" charset="0"/>
                <a:cs typeface="Inter Medium" panose="02000503000000020004" pitchFamily="2"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3272450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headers">
    <p:spTree>
      <p:nvGrpSpPr>
        <p:cNvPr id="1" name=""/>
        <p:cNvGrpSpPr/>
        <p:nvPr/>
      </p:nvGrpSpPr>
      <p:grpSpPr>
        <a:xfrm>
          <a:off x="0" y="0"/>
          <a:ext cx="0" cy="0"/>
          <a:chOff x="0" y="0"/>
          <a:chExt cx="0" cy="0"/>
        </a:xfrm>
      </p:grpSpPr>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585740" y="1625009"/>
            <a:ext cx="5318259" cy="360000"/>
          </a:xfrm>
          <a:prstGeom prst="rect">
            <a:avLst/>
          </a:prstGeom>
        </p:spPr>
        <p:txBody>
          <a:bodyPr anchor="t"/>
          <a:lstStyle>
            <a:lvl1pPr marL="0" indent="0">
              <a:buNone/>
              <a:defRPr sz="2400" b="1">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585740" y="2227108"/>
            <a:ext cx="5318260" cy="3753801"/>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625534"/>
            <a:ext cx="5318259" cy="358775"/>
          </a:xfrm>
          <a:prstGeom prst="rect">
            <a:avLst/>
          </a:prstGeom>
        </p:spPr>
        <p:txBody>
          <a:bodyPr/>
          <a:lstStyle>
            <a:lvl1pPr marL="0" indent="0">
              <a:buNone/>
              <a:defRPr sz="2400" b="1">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pPr lvl="0"/>
            <a:r>
              <a:rPr lang="en-US" noProof="0" dirty="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8" y="2224168"/>
            <a:ext cx="5318260" cy="3756106"/>
          </a:xfrm>
          <a:prstGeom prst="rect">
            <a:avLst/>
          </a:prstGeo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Picture 12" descr="Icon&#10;&#10;Description automatically generated with medium confidence">
            <a:extLst>
              <a:ext uri="{FF2B5EF4-FFF2-40B4-BE49-F238E27FC236}">
                <a16:creationId xmlns:a16="http://schemas.microsoft.com/office/drawing/2014/main" id="{7EE5475B-8C95-9D96-46A0-3BDF2B3346B5}"/>
              </a:ext>
            </a:extLst>
          </p:cNvPr>
          <p:cNvPicPr>
            <a:picLocks noChangeAspect="1"/>
          </p:cNvPicPr>
          <p:nvPr userDrawn="1"/>
        </p:nvPicPr>
        <p:blipFill>
          <a:blip r:embed="rId2"/>
          <a:stretch>
            <a:fillRect/>
          </a:stretch>
        </p:blipFill>
        <p:spPr>
          <a:xfrm>
            <a:off x="9817800" y="6094215"/>
            <a:ext cx="1550544" cy="516848"/>
          </a:xfrm>
          <a:prstGeom prst="rect">
            <a:avLst/>
          </a:prstGeom>
        </p:spPr>
      </p:pic>
      <p:sp>
        <p:nvSpPr>
          <p:cNvPr id="14" name="Title 1">
            <a:extLst>
              <a:ext uri="{FF2B5EF4-FFF2-40B4-BE49-F238E27FC236}">
                <a16:creationId xmlns:a16="http://schemas.microsoft.com/office/drawing/2014/main" id="{EBB169AF-72DA-FCB0-F058-8F8576A2A7E8}"/>
              </a:ext>
            </a:extLst>
          </p:cNvPr>
          <p:cNvSpPr>
            <a:spLocks noGrp="1"/>
          </p:cNvSpPr>
          <p:nvPr>
            <p:ph type="title" hasCustomPrompt="1"/>
          </p:nvPr>
        </p:nvSpPr>
        <p:spPr>
          <a:xfrm>
            <a:off x="585741" y="431999"/>
            <a:ext cx="11032518" cy="507801"/>
          </a:xfrm>
          <a:prstGeom prst="rect">
            <a:avLst/>
          </a:prstGeom>
        </p:spPr>
        <p:txBody>
          <a:bodyPr/>
          <a:lstStyle>
            <a:lvl1pPr>
              <a:defRPr sz="4000">
                <a:solidFill>
                  <a:schemeClr val="tx1"/>
                </a:solidFill>
                <a:latin typeface="Inter Black" panose="02000503000000020004" pitchFamily="50" charset="0"/>
                <a:ea typeface="Inter Black" panose="02000503000000020004" pitchFamily="50" charset="0"/>
                <a:cs typeface="Inter Black" panose="02000503000000020004" pitchFamily="50" charset="0"/>
              </a:defRPr>
            </a:lvl1pPr>
          </a:lstStyle>
          <a:p>
            <a:r>
              <a:rPr lang="en-US" noProof="0" dirty="0"/>
              <a:t>Click to edit page title</a:t>
            </a:r>
          </a:p>
        </p:txBody>
      </p:sp>
      <p:sp>
        <p:nvSpPr>
          <p:cNvPr id="19" name="Parallelogram 18">
            <a:extLst>
              <a:ext uri="{FF2B5EF4-FFF2-40B4-BE49-F238E27FC236}">
                <a16:creationId xmlns:a16="http://schemas.microsoft.com/office/drawing/2014/main" id="{AE60B3B6-5B54-6BC3-C29E-92F75E5EBFD7}"/>
              </a:ext>
            </a:extLst>
          </p:cNvPr>
          <p:cNvSpPr/>
          <p:nvPr userDrawn="1"/>
        </p:nvSpPr>
        <p:spPr>
          <a:xfrm rot="10800000">
            <a:off x="585741" y="1366123"/>
            <a:ext cx="1378414" cy="175775"/>
          </a:xfrm>
          <a:prstGeom prst="parallelogram">
            <a:avLst>
              <a:gd name="adj" fmla="val 620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0" name="Parallelogram 19">
            <a:extLst>
              <a:ext uri="{FF2B5EF4-FFF2-40B4-BE49-F238E27FC236}">
                <a16:creationId xmlns:a16="http://schemas.microsoft.com/office/drawing/2014/main" id="{65C8235D-D819-F512-50EF-C360F926FD16}"/>
              </a:ext>
            </a:extLst>
          </p:cNvPr>
          <p:cNvSpPr/>
          <p:nvPr userDrawn="1"/>
        </p:nvSpPr>
        <p:spPr>
          <a:xfrm rot="10800000">
            <a:off x="6313441" y="1366123"/>
            <a:ext cx="1378414" cy="175775"/>
          </a:xfrm>
          <a:prstGeom prst="parallelogram">
            <a:avLst>
              <a:gd name="adj" fmla="val 6204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
        <p:nvSpPr>
          <p:cNvPr id="2" name="Slide Number Placeholder 5">
            <a:extLst>
              <a:ext uri="{FF2B5EF4-FFF2-40B4-BE49-F238E27FC236}">
                <a16:creationId xmlns:a16="http://schemas.microsoft.com/office/drawing/2014/main" id="{17900157-FBA8-8D56-3C1D-6A4520660AC5}"/>
              </a:ext>
            </a:extLst>
          </p:cNvPr>
          <p:cNvSpPr>
            <a:spLocks noGrp="1"/>
          </p:cNvSpPr>
          <p:nvPr>
            <p:ph type="sldNum" sz="quarter" idx="33"/>
          </p:nvPr>
        </p:nvSpPr>
        <p:spPr>
          <a:xfrm>
            <a:off x="11368344" y="6131063"/>
            <a:ext cx="436107" cy="432000"/>
          </a:xfrm>
          <a:prstGeom prst="rect">
            <a:avLst/>
          </a:prstGeom>
        </p:spPr>
        <p:txBody>
          <a:bodyPr anchor="ctr"/>
          <a:lstStyle>
            <a:lvl1pPr algn="r">
              <a:defRPr sz="1200">
                <a:latin typeface="Inter Medium" panose="02000503000000020004" pitchFamily="2" charset="0"/>
                <a:ea typeface="Inter Medium" panose="02000503000000020004" pitchFamily="2" charset="0"/>
                <a:cs typeface="Inter Medium" panose="02000503000000020004" pitchFamily="2" charset="0"/>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2982035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E9E479-4835-8797-7C88-85CF8DA8C4FD}"/>
              </a:ext>
            </a:extLst>
          </p:cNvPr>
          <p:cNvSpPr>
            <a:spLocks noGrp="1"/>
          </p:cNvSpPr>
          <p:nvPr>
            <p:ph type="sldNum" sz="quarter" idx="4"/>
          </p:nvPr>
        </p:nvSpPr>
        <p:spPr>
          <a:xfrm>
            <a:off x="11368344" y="6131063"/>
            <a:ext cx="436107" cy="432000"/>
          </a:xfrm>
          <a:prstGeom prst="rect">
            <a:avLst/>
          </a:prstGeom>
        </p:spPr>
        <p:txBody>
          <a:bodyPr anchor="ctr"/>
          <a:lstStyle>
            <a:lvl1pPr algn="r">
              <a:defRPr lang="en-US" smtClean="0"/>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4265608002"/>
      </p:ext>
    </p:extLst>
  </p:cSld>
  <p:clrMap bg1="lt1" tx1="dk1" bg2="lt2" tx2="dk2" accent1="accent1" accent2="accent2" accent3="accent3" accent4="accent4" accent5="accent5" accent6="accent6" hlink="hlink" folHlink="folHlink"/>
  <p:sldLayoutIdLst>
    <p:sldLayoutId id="2147483650" r:id="rId1"/>
    <p:sldLayoutId id="2147483667"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49" r:id="rId18"/>
    <p:sldLayoutId id="214748366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William.Thelen@cwu.edu"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zane.morrison@cwu.edu"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hyperlink" Target="mailto:Charles.Dickson@cwu.edu" TargetMode="External"/><Relationship Id="rId3" Type="http://schemas.openxmlformats.org/officeDocument/2006/relationships/hyperlink" Target="mailto:kyle.carrigan@cwu.edu" TargetMode="External"/><Relationship Id="rId7" Type="http://schemas.openxmlformats.org/officeDocument/2006/relationships/hyperlink" Target="mailto:angelia.riviera@cwu.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mailto:Jonathan.Salazar@cwu.edu" TargetMode="External"/><Relationship Id="rId11" Type="http://schemas.openxmlformats.org/officeDocument/2006/relationships/hyperlink" Target="mailto:Brendan.Landwehr@cwu.edu" TargetMode="External"/><Relationship Id="rId5" Type="http://schemas.openxmlformats.org/officeDocument/2006/relationships/hyperlink" Target="mailto:zane.morrison@cwu.edu" TargetMode="External"/><Relationship Id="rId10" Type="http://schemas.openxmlformats.org/officeDocument/2006/relationships/hyperlink" Target="mailto:arviso.alvord@cwu" TargetMode="External"/><Relationship Id="rId4" Type="http://schemas.openxmlformats.org/officeDocument/2006/relationships/hyperlink" Target="mailto:sarah.maes@cwu.edu" TargetMode="External"/><Relationship Id="rId9" Type="http://schemas.openxmlformats.org/officeDocument/2006/relationships/hyperlink" Target="mailto:chelsea.braun@cwu.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CWUServiceDesk@cwu.edu" TargetMode="External"/><Relationship Id="rId2" Type="http://schemas.openxmlformats.org/officeDocument/2006/relationships/hyperlink" Target="https://www.cwu.edu/about/offices/information-services/security-services/mfa/index.php" TargetMode="External"/><Relationship Id="rId1" Type="http://schemas.openxmlformats.org/officeDocument/2006/relationships/slideLayout" Target="../slideLayouts/slideLayout4.xml"/><Relationship Id="rId4" Type="http://schemas.openxmlformats.org/officeDocument/2006/relationships/hyperlink" Target="https://wildcatpassword.cwu.ed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wu.edu/general-education/directed-self-placemen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2A5014-2E10-E635-16E6-7706F91F69C0}"/>
              </a:ext>
            </a:extLst>
          </p:cNvPr>
          <p:cNvSpPr/>
          <p:nvPr/>
        </p:nvSpPr>
        <p:spPr>
          <a:xfrm>
            <a:off x="1033431" y="-5080"/>
            <a:ext cx="11158569" cy="6863080"/>
          </a:xfrm>
          <a:custGeom>
            <a:avLst/>
            <a:gdLst>
              <a:gd name="connsiteX0" fmla="*/ 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0 w 11158569"/>
              <a:gd name="connsiteY4" fmla="*/ 0 h 6858000"/>
              <a:gd name="connsiteX0" fmla="*/ 36576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57600 w 11158569"/>
              <a:gd name="connsiteY4" fmla="*/ 0 h 6858000"/>
              <a:gd name="connsiteX0" fmla="*/ 3886200 w 11158569"/>
              <a:gd name="connsiteY0" fmla="*/ 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886200 w 11158569"/>
              <a:gd name="connsiteY4" fmla="*/ 0 h 6858000"/>
              <a:gd name="connsiteX0" fmla="*/ 3703320 w 11158569"/>
              <a:gd name="connsiteY0" fmla="*/ 1016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03320 w 11158569"/>
              <a:gd name="connsiteY4" fmla="*/ 10160 h 6858000"/>
              <a:gd name="connsiteX0" fmla="*/ 3672840 w 11158569"/>
              <a:gd name="connsiteY0" fmla="*/ 4572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672840 w 11158569"/>
              <a:gd name="connsiteY4" fmla="*/ 45720 h 6858000"/>
              <a:gd name="connsiteX0" fmla="*/ 3733800 w 11158569"/>
              <a:gd name="connsiteY0" fmla="*/ 66040 h 6858000"/>
              <a:gd name="connsiteX1" fmla="*/ 11158569 w 11158569"/>
              <a:gd name="connsiteY1" fmla="*/ 0 h 6858000"/>
              <a:gd name="connsiteX2" fmla="*/ 11158569 w 11158569"/>
              <a:gd name="connsiteY2" fmla="*/ 6858000 h 6858000"/>
              <a:gd name="connsiteX3" fmla="*/ 0 w 11158569"/>
              <a:gd name="connsiteY3" fmla="*/ 6858000 h 6858000"/>
              <a:gd name="connsiteX4" fmla="*/ 3733800 w 11158569"/>
              <a:gd name="connsiteY4" fmla="*/ 66040 h 6858000"/>
              <a:gd name="connsiteX0" fmla="*/ 3688080 w 11158569"/>
              <a:gd name="connsiteY0" fmla="*/ 0 h 6863080"/>
              <a:gd name="connsiteX1" fmla="*/ 11158569 w 11158569"/>
              <a:gd name="connsiteY1" fmla="*/ 5080 h 6863080"/>
              <a:gd name="connsiteX2" fmla="*/ 11158569 w 11158569"/>
              <a:gd name="connsiteY2" fmla="*/ 6863080 h 6863080"/>
              <a:gd name="connsiteX3" fmla="*/ 0 w 11158569"/>
              <a:gd name="connsiteY3" fmla="*/ 6863080 h 6863080"/>
              <a:gd name="connsiteX4" fmla="*/ 3688080 w 11158569"/>
              <a:gd name="connsiteY4" fmla="*/ 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8569" h="6863080">
                <a:moveTo>
                  <a:pt x="3688080" y="0"/>
                </a:moveTo>
                <a:lnTo>
                  <a:pt x="11158569" y="5080"/>
                </a:lnTo>
                <a:lnTo>
                  <a:pt x="11158569" y="6863080"/>
                </a:lnTo>
                <a:lnTo>
                  <a:pt x="0" y="6863080"/>
                </a:lnTo>
                <a:lnTo>
                  <a:pt x="3688080" y="0"/>
                </a:lnTo>
                <a:close/>
              </a:path>
            </a:pathLst>
          </a:cu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EB6E584-B0F7-4E32-DDEE-58AF534F7159}"/>
              </a:ext>
            </a:extLst>
          </p:cNvPr>
          <p:cNvSpPr>
            <a:spLocks noGrp="1"/>
          </p:cNvSpPr>
          <p:nvPr>
            <p:ph type="title"/>
          </p:nvPr>
        </p:nvSpPr>
        <p:spPr>
          <a:xfrm>
            <a:off x="-1" y="1736355"/>
            <a:ext cx="6909343" cy="4284250"/>
          </a:xfrm>
        </p:spPr>
        <p:txBody>
          <a:bodyPr/>
          <a:lstStyle/>
          <a:p>
            <a:pPr algn="ctr"/>
            <a:r>
              <a:rPr lang="en-US" dirty="0"/>
              <a:t>Summer Institute 2025</a:t>
            </a:r>
            <a:br>
              <a:rPr lang="en-US" dirty="0"/>
            </a:br>
            <a:r>
              <a:rPr lang="en-US" sz="3600" dirty="0"/>
              <a:t>Veteran Refresher</a:t>
            </a:r>
            <a:br>
              <a:rPr lang="en-US" sz="3600" dirty="0"/>
            </a:br>
            <a:br>
              <a:rPr lang="en-US" sz="3600" dirty="0"/>
            </a:br>
            <a:r>
              <a:rPr lang="en-US" sz="2800" dirty="0"/>
              <a:t>Zane Morrison</a:t>
            </a:r>
            <a:br>
              <a:rPr lang="en-US" sz="3600" dirty="0"/>
            </a:br>
            <a:r>
              <a:rPr lang="en-US" sz="2800" dirty="0"/>
              <a:t>Program Support Supervisor</a:t>
            </a:r>
            <a:br>
              <a:rPr lang="en-US" sz="3600" dirty="0"/>
            </a:br>
            <a:endParaRPr lang="en-US" sz="2000" dirty="0"/>
          </a:p>
        </p:txBody>
      </p:sp>
      <p:sp>
        <p:nvSpPr>
          <p:cNvPr id="2" name="Parallelogram 1">
            <a:extLst>
              <a:ext uri="{FF2B5EF4-FFF2-40B4-BE49-F238E27FC236}">
                <a16:creationId xmlns:a16="http://schemas.microsoft.com/office/drawing/2014/main" id="{C7BB84EC-1154-92EA-C16D-08827B9C6878}"/>
              </a:ext>
            </a:extLst>
          </p:cNvPr>
          <p:cNvSpPr/>
          <p:nvPr/>
        </p:nvSpPr>
        <p:spPr>
          <a:xfrm rot="10800000">
            <a:off x="1033431" y="5547483"/>
            <a:ext cx="2043952" cy="369591"/>
          </a:xfrm>
          <a:prstGeom prst="parallelogram">
            <a:avLst>
              <a:gd name="adj" fmla="val 551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ter Semi Bold" panose="02000503000000020004" pitchFamily="2" charset="0"/>
              </a:rPr>
              <a:t>  </a:t>
            </a:r>
          </a:p>
        </p:txBody>
      </p:sp>
    </p:spTree>
    <p:extLst>
      <p:ext uri="{BB962C8B-B14F-4D97-AF65-F5344CB8AC3E}">
        <p14:creationId xmlns:p14="http://schemas.microsoft.com/office/powerpoint/2010/main" val="3096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A309D-CF83-2DE2-1BD3-67BA1C1FDEAA}"/>
              </a:ext>
            </a:extLst>
          </p:cNvPr>
          <p:cNvSpPr>
            <a:spLocks noGrp="1"/>
          </p:cNvSpPr>
          <p:nvPr>
            <p:ph type="title"/>
          </p:nvPr>
        </p:nvSpPr>
        <p:spPr/>
        <p:txBody>
          <a:bodyPr/>
          <a:lstStyle/>
          <a:p>
            <a:r>
              <a:rPr lang="en-US" dirty="0"/>
              <a:t>CWU Testing - Math</a:t>
            </a:r>
          </a:p>
        </p:txBody>
      </p:sp>
      <p:sp>
        <p:nvSpPr>
          <p:cNvPr id="4" name="Rectangle 3">
            <a:extLst>
              <a:ext uri="{FF2B5EF4-FFF2-40B4-BE49-F238E27FC236}">
                <a16:creationId xmlns:a16="http://schemas.microsoft.com/office/drawing/2014/main" id="{D8B6E8F0-E966-C30E-C5B6-0472C2C86501}"/>
              </a:ext>
            </a:extLst>
          </p:cNvPr>
          <p:cNvSpPr/>
          <p:nvPr/>
        </p:nvSpPr>
        <p:spPr>
          <a:xfrm>
            <a:off x="362716" y="1386949"/>
            <a:ext cx="11346683" cy="1384995"/>
          </a:xfrm>
          <a:prstGeom prst="rect">
            <a:avLst/>
          </a:prstGeom>
          <a:noFill/>
        </p:spPr>
        <p:txBody>
          <a:bodyPr wrap="square" lIns="91440" tIns="45720" rIns="91440" bIns="45720">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uLnTx/>
                <a:uFillTx/>
                <a:ea typeface="+mn-ea"/>
                <a:cs typeface="+mn-cs"/>
              </a:rPr>
              <a:t>Your High School can be set up as a CWU Accuplacer Next-Generation site</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uLnTx/>
                <a:uFillTx/>
                <a:ea typeface="+mn-ea"/>
                <a:cs typeface="+mn-cs"/>
              </a:rPr>
              <a:t>Remote Accuplacer Testing is also available</a:t>
            </a:r>
          </a:p>
        </p:txBody>
      </p:sp>
      <p:sp>
        <p:nvSpPr>
          <p:cNvPr id="5" name="TextBox 4">
            <a:extLst>
              <a:ext uri="{FF2B5EF4-FFF2-40B4-BE49-F238E27FC236}">
                <a16:creationId xmlns:a16="http://schemas.microsoft.com/office/drawing/2014/main" id="{41E28633-0480-5B7E-0698-CD3602E4ABAB}"/>
              </a:ext>
            </a:extLst>
          </p:cNvPr>
          <p:cNvSpPr txBox="1"/>
          <p:nvPr/>
        </p:nvSpPr>
        <p:spPr>
          <a:xfrm>
            <a:off x="442271" y="3035530"/>
            <a:ext cx="695098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cs typeface="Arial" panose="020B0604020202020204" pitchFamily="34" charset="0"/>
              </a:rPr>
              <a:t>Benefits of using CWU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cs typeface="Arial" panose="020B0604020202020204" pitchFamily="34" charset="0"/>
              </a:rPr>
              <a:t>Costs covered by CWU CiHS again this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cs typeface="Arial" panose="020B0604020202020204" pitchFamily="34" charset="0"/>
              </a:rPr>
              <a:t>Testing takes </a:t>
            </a:r>
            <a:r>
              <a:rPr lang="en-US" sz="2800" dirty="0">
                <a:solidFill>
                  <a:prstClr val="black"/>
                </a:solidFill>
                <a:cs typeface="Arial" panose="020B0604020202020204" pitchFamily="34" charset="0"/>
              </a:rPr>
              <a:t>place a</a:t>
            </a:r>
            <a:r>
              <a:rPr kumimoji="0" lang="en-US" sz="2800" b="0" i="0" u="none" strike="noStrike" kern="1200" cap="none" spc="0" normalizeH="0" baseline="0" noProof="0" dirty="0">
                <a:ln>
                  <a:noFill/>
                </a:ln>
                <a:solidFill>
                  <a:prstClr val="black"/>
                </a:solidFill>
                <a:effectLst/>
                <a:uLnTx/>
                <a:uFillTx/>
                <a:cs typeface="Arial" panose="020B0604020202020204" pitchFamily="34" charset="0"/>
              </a:rPr>
              <a:t>t your high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cs typeface="Arial" panose="020B0604020202020204" pitchFamily="34" charset="0"/>
              </a:rPr>
              <a:t>CWU has records of their test scores</a:t>
            </a:r>
            <a:endParaRPr kumimoji="0" lang="en-US" sz="2800" b="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6" name="Rectangle 5">
            <a:extLst>
              <a:ext uri="{FF2B5EF4-FFF2-40B4-BE49-F238E27FC236}">
                <a16:creationId xmlns:a16="http://schemas.microsoft.com/office/drawing/2014/main" id="{E121496F-D1D3-B7FB-6DF1-1C822D32B879}"/>
              </a:ext>
            </a:extLst>
          </p:cNvPr>
          <p:cNvSpPr/>
          <p:nvPr/>
        </p:nvSpPr>
        <p:spPr>
          <a:xfrm>
            <a:off x="7216337" y="3035530"/>
            <a:ext cx="4696706" cy="23698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cs typeface="Arial" panose="020B0604020202020204" pitchFamily="34" charset="0"/>
              </a:rPr>
              <a:t>Please contact: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0000"/>
                </a:solidFill>
                <a:effectLst/>
                <a:uLnTx/>
                <a:uFillTx/>
                <a:cs typeface="Arial" panose="020B0604020202020204" pitchFamily="34" charset="0"/>
              </a:rPr>
              <a:t>William (Bill) Thelen</a:t>
            </a:r>
            <a:br>
              <a:rPr kumimoji="0" lang="en-US" sz="2000" i="0" u="none" strike="noStrike" kern="1200" cap="none" spc="0" normalizeH="0" baseline="0" noProof="0" dirty="0">
                <a:ln>
                  <a:noFill/>
                </a:ln>
                <a:solidFill>
                  <a:prstClr val="black"/>
                </a:solidFill>
                <a:effectLst/>
                <a:uLnTx/>
                <a:uFillTx/>
                <a:cs typeface="Arial" panose="020B0604020202020204" pitchFamily="34" charset="0"/>
              </a:rPr>
            </a:br>
            <a:r>
              <a:rPr kumimoji="0" lang="en-US" sz="2000" i="0" u="none" strike="noStrike" kern="1200" cap="none" spc="0" normalizeH="0" baseline="0" noProof="0" dirty="0">
                <a:ln>
                  <a:noFill/>
                </a:ln>
                <a:solidFill>
                  <a:srgbClr val="000000"/>
                </a:solidFill>
                <a:effectLst/>
                <a:uLnTx/>
                <a:uFillTx/>
                <a:cs typeface="Arial" panose="020B0604020202020204" pitchFamily="34" charset="0"/>
              </a:rPr>
              <a:t>Bouillon Hall 125</a:t>
            </a:r>
            <a:br>
              <a:rPr kumimoji="0" lang="en-US" sz="2000" i="0" u="none" strike="noStrike" kern="1200" cap="none" spc="0" normalizeH="0" baseline="0" noProof="0" dirty="0">
                <a:ln>
                  <a:noFill/>
                </a:ln>
                <a:solidFill>
                  <a:prstClr val="black"/>
                </a:solidFill>
                <a:effectLst/>
                <a:uLnTx/>
                <a:uFillTx/>
                <a:cs typeface="Arial" panose="020B0604020202020204" pitchFamily="34" charset="0"/>
              </a:rPr>
            </a:br>
            <a:r>
              <a:rPr kumimoji="0" lang="en-US" sz="2000" i="0" u="none" strike="noStrike" kern="1200" cap="none" spc="0" normalizeH="0" baseline="0" noProof="0" dirty="0">
                <a:ln>
                  <a:noFill/>
                </a:ln>
                <a:solidFill>
                  <a:srgbClr val="000000"/>
                </a:solidFill>
                <a:effectLst/>
                <a:uLnTx/>
                <a:uFillTx/>
                <a:cs typeface="Arial" panose="020B0604020202020204" pitchFamily="34" charset="0"/>
              </a:rPr>
              <a:t>400 East University Way</a:t>
            </a:r>
            <a:br>
              <a:rPr kumimoji="0" lang="en-US" sz="2000" i="0" u="none" strike="noStrike" kern="1200" cap="none" spc="0" normalizeH="0" baseline="0" noProof="0" dirty="0">
                <a:ln>
                  <a:noFill/>
                </a:ln>
                <a:solidFill>
                  <a:prstClr val="black"/>
                </a:solidFill>
                <a:effectLst/>
                <a:uLnTx/>
                <a:uFillTx/>
                <a:cs typeface="Arial" panose="020B0604020202020204" pitchFamily="34" charset="0"/>
              </a:rPr>
            </a:br>
            <a:r>
              <a:rPr kumimoji="0" lang="en-US" sz="2000" i="0" u="none" strike="noStrike" kern="1200" cap="none" spc="0" normalizeH="0" baseline="0" noProof="0" dirty="0">
                <a:ln>
                  <a:noFill/>
                </a:ln>
                <a:solidFill>
                  <a:srgbClr val="000000"/>
                </a:solidFill>
                <a:effectLst/>
                <a:uLnTx/>
                <a:uFillTx/>
                <a:cs typeface="Arial" panose="020B0604020202020204" pitchFamily="34" charset="0"/>
              </a:rPr>
              <a:t>Ellensburg, WA 98926-7427</a:t>
            </a:r>
            <a:br>
              <a:rPr kumimoji="0" lang="en-US" sz="2000" i="0" u="none" strike="noStrike" kern="1200" cap="none" spc="0" normalizeH="0" baseline="0" noProof="0" dirty="0">
                <a:ln>
                  <a:noFill/>
                </a:ln>
                <a:solidFill>
                  <a:prstClr val="black"/>
                </a:solidFill>
                <a:effectLst/>
                <a:uLnTx/>
                <a:uFillTx/>
                <a:cs typeface="Arial" panose="020B0604020202020204" pitchFamily="34" charset="0"/>
              </a:rPr>
            </a:br>
            <a:r>
              <a:rPr kumimoji="0" lang="en-US" sz="2000" i="0" u="none" strike="noStrike" kern="1200" cap="none" spc="0" normalizeH="0" baseline="0" noProof="0" dirty="0">
                <a:ln>
                  <a:noFill/>
                </a:ln>
                <a:solidFill>
                  <a:srgbClr val="000000"/>
                </a:solidFill>
                <a:effectLst/>
                <a:uLnTx/>
                <a:uFillTx/>
                <a:cs typeface="Arial" panose="020B0604020202020204" pitchFamily="34" charset="0"/>
              </a:rPr>
              <a:t>Phone: (509) 963-1860</a:t>
            </a:r>
            <a:br>
              <a:rPr kumimoji="0" lang="en-US" sz="2000" b="0" i="0" u="none" strike="noStrike" kern="1200" cap="none" spc="0" normalizeH="0" baseline="0" noProof="0" dirty="0">
                <a:ln>
                  <a:noFill/>
                </a:ln>
                <a:solidFill>
                  <a:prstClr val="black"/>
                </a:solidFill>
                <a:effectLst/>
                <a:uLnTx/>
                <a:uFillTx/>
                <a:cs typeface="Arial" panose="020B0604020202020204" pitchFamily="34" charset="0"/>
              </a:rPr>
            </a:br>
            <a:r>
              <a:rPr kumimoji="0" lang="en-US" sz="2000" b="1" i="0" u="none" strike="noStrike" kern="1200" cap="none" spc="0" normalizeH="0" baseline="0" noProof="0" dirty="0">
                <a:ln>
                  <a:noFill/>
                </a:ln>
                <a:solidFill>
                  <a:srgbClr val="000000"/>
                </a:solidFill>
                <a:effectLst/>
                <a:uLnTx/>
                <a:uFillTx/>
                <a:cs typeface="Arial" panose="020B0604020202020204" pitchFamily="34" charset="0"/>
              </a:rPr>
              <a:t>E-mail:</a:t>
            </a:r>
            <a:r>
              <a:rPr kumimoji="0" lang="en-US" sz="2000" b="0" i="0" u="none" strike="noStrike" kern="1200" cap="none" spc="0" normalizeH="0" baseline="0" noProof="0" dirty="0">
                <a:ln>
                  <a:noFill/>
                </a:ln>
                <a:solidFill>
                  <a:srgbClr val="000000"/>
                </a:solidFill>
                <a:effectLst/>
                <a:uLnTx/>
                <a:uFillTx/>
                <a:cs typeface="Arial" panose="020B0604020202020204" pitchFamily="34" charset="0"/>
              </a:rPr>
              <a:t> </a:t>
            </a:r>
            <a:r>
              <a:rPr kumimoji="0" lang="en-US" sz="2000" b="1" i="0" u="sng" strike="noStrike" kern="1200" cap="none" spc="0" normalizeH="0" baseline="0" noProof="0" dirty="0">
                <a:ln>
                  <a:noFill/>
                </a:ln>
                <a:solidFill>
                  <a:srgbClr val="A30F37"/>
                </a:solidFill>
                <a:effectLst/>
                <a:uLnTx/>
                <a:uFillTx/>
                <a:cs typeface="Arial" panose="020B0604020202020204" pitchFamily="34" charset="0"/>
                <a:hlinkClick r:id="rId3"/>
              </a:rPr>
              <a:t>William.Thelen@cwu.edu</a:t>
            </a:r>
            <a:endParaRPr kumimoji="0" lang="en-US" sz="2000" b="0" i="0" u="none" strike="noStrike" kern="1200" cap="none" spc="0" normalizeH="0" baseline="0" noProof="0" dirty="0">
              <a:ln>
                <a:noFill/>
              </a:ln>
              <a:solidFill>
                <a:prstClr val="black"/>
              </a:solidFill>
              <a:effectLst/>
              <a:uLnTx/>
              <a:uFillTx/>
              <a:cs typeface="Arial" panose="020B0604020202020204" pitchFamily="34" charset="0"/>
            </a:endParaRPr>
          </a:p>
        </p:txBody>
      </p:sp>
    </p:spTree>
    <p:extLst>
      <p:ext uri="{BB962C8B-B14F-4D97-AF65-F5344CB8AC3E}">
        <p14:creationId xmlns:p14="http://schemas.microsoft.com/office/powerpoint/2010/main" val="2873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07517-66BB-15B0-C314-16FB1C886153}"/>
              </a:ext>
            </a:extLst>
          </p:cNvPr>
          <p:cNvSpPr>
            <a:spLocks noGrp="1"/>
          </p:cNvSpPr>
          <p:nvPr>
            <p:ph sz="half" idx="1"/>
          </p:nvPr>
        </p:nvSpPr>
        <p:spPr/>
        <p:txBody>
          <a:bodyPr>
            <a:normAutofit fontScale="92500" lnSpcReduction="10000"/>
          </a:bodyPr>
          <a:lstStyle/>
          <a:p>
            <a:pPr marL="0" indent="0">
              <a:buNone/>
            </a:pPr>
            <a:r>
              <a:rPr lang="en-US" sz="2800" dirty="0"/>
              <a:t>The </a:t>
            </a:r>
            <a:r>
              <a:rPr lang="en-US" sz="2800" b="1" dirty="0"/>
              <a:t>ONLY</a:t>
            </a:r>
            <a:r>
              <a:rPr lang="en-US" sz="2800" dirty="0"/>
              <a:t> Accuplacer test that your proctor(s) will administer for placement will be:</a:t>
            </a:r>
          </a:p>
          <a:p>
            <a:r>
              <a:rPr lang="en-US" sz="2800" dirty="0"/>
              <a:t>*</a:t>
            </a:r>
            <a:r>
              <a:rPr lang="en-US" sz="2800" b="1" dirty="0">
                <a:effectLst>
                  <a:outerShdw blurRad="38100" dist="38100" dir="2700000" algn="tl">
                    <a:srgbClr val="000000">
                      <a:alpha val="43137"/>
                    </a:srgbClr>
                  </a:outerShdw>
                </a:effectLst>
              </a:rPr>
              <a:t>CWU Math </a:t>
            </a:r>
            <a:r>
              <a:rPr lang="en-US" sz="2800" b="1" dirty="0" err="1">
                <a:effectLst>
                  <a:outerShdw blurRad="38100" dist="38100" dir="2700000" algn="tl">
                    <a:srgbClr val="000000">
                      <a:alpha val="43137"/>
                    </a:srgbClr>
                  </a:outerShdw>
                </a:effectLst>
              </a:rPr>
              <a:t>Exam_NG</a:t>
            </a:r>
            <a:endParaRPr lang="en-US" sz="2800" b="1" dirty="0">
              <a:effectLst>
                <a:outerShdw blurRad="38100" dist="38100" dir="2700000" algn="tl">
                  <a:srgbClr val="000000">
                    <a:alpha val="43137"/>
                  </a:srgbClr>
                </a:outerShdw>
              </a:effectLst>
            </a:endParaRPr>
          </a:p>
          <a:p>
            <a:pPr lvl="1"/>
            <a:r>
              <a:rPr lang="en-US" sz="2600" dirty="0"/>
              <a:t>This exam consists of two Math tests</a:t>
            </a:r>
          </a:p>
          <a:p>
            <a:pPr lvl="1"/>
            <a:r>
              <a:rPr lang="en-US" sz="2600" dirty="0"/>
              <a:t>All students will start with the </a:t>
            </a:r>
            <a:r>
              <a:rPr lang="en-US" sz="2600" b="1" dirty="0"/>
              <a:t>Next-Generation Quantitative Reasoning, Algebra and Statistics</a:t>
            </a:r>
          </a:p>
          <a:p>
            <a:pPr lvl="2"/>
            <a:r>
              <a:rPr lang="en-US" sz="2400" dirty="0"/>
              <a:t>After completing the first test students will complete either:</a:t>
            </a:r>
          </a:p>
          <a:p>
            <a:pPr lvl="3"/>
            <a:r>
              <a:rPr lang="en-US" sz="2200" b="1" dirty="0"/>
              <a:t>Next Generation Arithmetic </a:t>
            </a:r>
            <a:r>
              <a:rPr lang="en-US" sz="2200" dirty="0"/>
              <a:t>(Placement score not accepted for placement)</a:t>
            </a:r>
          </a:p>
          <a:p>
            <a:pPr lvl="3"/>
            <a:r>
              <a:rPr lang="en-US" sz="2200" b="1" dirty="0"/>
              <a:t>Next Generation Advanced Algebra and Functions</a:t>
            </a:r>
          </a:p>
          <a:p>
            <a:pPr lvl="2"/>
            <a:r>
              <a:rPr lang="en-US" sz="2400" dirty="0"/>
              <a:t>Students must complete </a:t>
            </a:r>
            <a:r>
              <a:rPr lang="en-US" sz="2400" b="1" dirty="0"/>
              <a:t>BOTH</a:t>
            </a:r>
            <a:r>
              <a:rPr lang="en-US" sz="2400" dirty="0"/>
              <a:t> tests every time they take the test</a:t>
            </a:r>
          </a:p>
          <a:p>
            <a:pPr lvl="2"/>
            <a:r>
              <a:rPr lang="en-US" sz="2400" dirty="0"/>
              <a:t>Students can take this exam three times</a:t>
            </a:r>
          </a:p>
          <a:p>
            <a:pPr marL="0" indent="0">
              <a:buNone/>
            </a:pPr>
            <a:r>
              <a:rPr lang="en-US" sz="2800" dirty="0"/>
              <a:t>* </a:t>
            </a:r>
            <a:r>
              <a:rPr lang="en-US" sz="2200" b="1" dirty="0">
                <a:effectLst>
                  <a:outerShdw blurRad="38100" dist="38100" dir="2700000" algn="tl">
                    <a:srgbClr val="000000">
                      <a:alpha val="43137"/>
                    </a:srgbClr>
                  </a:outerShdw>
                </a:effectLst>
              </a:rPr>
              <a:t>If you administer any other exams, they may not be valid for placement</a:t>
            </a:r>
            <a:endParaRPr lang="en-US" sz="2800" b="1"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D411CC84-64F8-949C-CF19-8F5CAAAFC2A7}"/>
              </a:ext>
            </a:extLst>
          </p:cNvPr>
          <p:cNvSpPr>
            <a:spLocks noGrp="1"/>
          </p:cNvSpPr>
          <p:nvPr>
            <p:ph type="title"/>
          </p:nvPr>
        </p:nvSpPr>
        <p:spPr/>
        <p:txBody>
          <a:bodyPr/>
          <a:lstStyle/>
          <a:p>
            <a:r>
              <a:rPr lang="en-US" dirty="0"/>
              <a:t>CWU Testing – MATH Cont.</a:t>
            </a:r>
          </a:p>
        </p:txBody>
      </p:sp>
    </p:spTree>
    <p:extLst>
      <p:ext uri="{BB962C8B-B14F-4D97-AF65-F5344CB8AC3E}">
        <p14:creationId xmlns:p14="http://schemas.microsoft.com/office/powerpoint/2010/main" val="63303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3F5B0-3B80-1FEB-FAD2-4EDCD88BF076}"/>
              </a:ext>
            </a:extLst>
          </p:cNvPr>
          <p:cNvSpPr>
            <a:spLocks noGrp="1"/>
          </p:cNvSpPr>
          <p:nvPr>
            <p:ph sz="half" idx="1"/>
          </p:nvPr>
        </p:nvSpPr>
        <p:spPr>
          <a:xfrm>
            <a:off x="585741" y="1388819"/>
            <a:ext cx="11123658" cy="2677572"/>
          </a:xfrm>
        </p:spPr>
        <p:txBody>
          <a:bodyPr numCol="2">
            <a:noAutofit/>
          </a:bodyPr>
          <a:lstStyle/>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ENG  101 – Directed Self Placement</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pitchFamily="34" charset="0"/>
                <a:cs typeface="Calibri" panose="020F0502020204030204" pitchFamily="34" charset="0"/>
              </a:rPr>
              <a:t>ENG 102, 105, 263 – Prior course(s)</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ECON 130 – Math placement</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ETSC 265 – Prior course</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*FIN 174 – Math placement</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HUM – Prior course </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*MATH – Math placement or prior course</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PEAQ 112 &amp; 113 – individual ability demonstrated</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*PHYS – Math placement or prior course</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*World Languages  (152 &amp; 153) – Prior course </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400" dirty="0">
              <a:solidFill>
                <a:prstClr val="black"/>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DD0435AD-FF29-90BB-42B3-EBE23D13F87A}"/>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Prerequisite Requirements </a:t>
            </a:r>
            <a:br>
              <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lang="en-US" dirty="0"/>
          </a:p>
        </p:txBody>
      </p:sp>
      <p:sp>
        <p:nvSpPr>
          <p:cNvPr id="4" name="TextBox 3">
            <a:extLst>
              <a:ext uri="{FF2B5EF4-FFF2-40B4-BE49-F238E27FC236}">
                <a16:creationId xmlns:a16="http://schemas.microsoft.com/office/drawing/2014/main" id="{F16F40D2-87FC-717E-75EE-BDFBD36A39F0}"/>
              </a:ext>
            </a:extLst>
          </p:cNvPr>
          <p:cNvSpPr txBox="1"/>
          <p:nvPr/>
        </p:nvSpPr>
        <p:spPr>
          <a:xfrm>
            <a:off x="1258646" y="4658061"/>
            <a:ext cx="9585062" cy="2160591"/>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*This is where COUs might come into play. Please be sure to fill them in </a:t>
            </a:r>
            <a:r>
              <a:rPr kumimoji="0" lang="en-US" sz="24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completely</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if you need to submit one for a student. </a:t>
            </a:r>
          </a:p>
          <a:p>
            <a:pPr marL="0" marR="0" lvl="0" indent="0" algn="l" defTabSz="457200" rtl="0" eaLnBrk="1" fontAlgn="auto" latinLnBrk="0" hangingPunct="1">
              <a:lnSpc>
                <a:spcPct val="100000"/>
              </a:lnSpc>
              <a:spcBef>
                <a:spcPct val="20000"/>
              </a:spcBef>
              <a:spcAft>
                <a:spcPts val="0"/>
              </a:spcAft>
              <a:buClrTx/>
              <a:buSzTx/>
              <a:buNone/>
              <a:tabLst/>
              <a:defRPr/>
            </a:pPr>
            <a:r>
              <a:rPr lang="en-US" sz="2400" dirty="0">
                <a:solidFill>
                  <a:prstClr val="black"/>
                </a:solidFill>
                <a:latin typeface="Calibri" panose="020F0502020204030204" pitchFamily="34" charset="0"/>
                <a:cs typeface="Calibri" panose="020F0502020204030204" pitchFamily="34" charset="0"/>
              </a:rPr>
              <a:t>Get them back to your Reviewer for upload. </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lang="en-US" sz="2400" dirty="0">
                <a:solidFill>
                  <a:prstClr val="black"/>
                </a:solidFill>
                <a:latin typeface="Calibri" panose="020F0502020204030204" pitchFamily="34" charset="0"/>
                <a:cs typeface="Calibri" panose="020F0502020204030204" pitchFamily="34" charset="0"/>
              </a:rPr>
              <a:t>SEE Course Descriptions and Prerequisites handout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884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7BFF6-7F97-7681-4FD6-CD4545BC750A}"/>
              </a:ext>
            </a:extLst>
          </p:cNvPr>
          <p:cNvSpPr>
            <a:spLocks noGrp="1"/>
          </p:cNvSpPr>
          <p:nvPr>
            <p:ph type="title"/>
          </p:nvPr>
        </p:nvSpPr>
        <p:spPr/>
        <p:txBody>
          <a:bodyPr/>
          <a:lstStyle/>
          <a:p>
            <a:r>
              <a:rPr lang="en-US" dirty="0"/>
              <a:t>Two accounts for teachers – same sign in</a:t>
            </a:r>
          </a:p>
        </p:txBody>
      </p:sp>
      <p:pic>
        <p:nvPicPr>
          <p:cNvPr id="4" name="Picture 3" descr="A picture containing text&#10;&#10;Description automatically generated">
            <a:extLst>
              <a:ext uri="{FF2B5EF4-FFF2-40B4-BE49-F238E27FC236}">
                <a16:creationId xmlns:a16="http://schemas.microsoft.com/office/drawing/2014/main" id="{61FE1A42-14A1-3ABF-015F-11FE8902E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155" y="1710094"/>
            <a:ext cx="10606828" cy="3437811"/>
          </a:xfrm>
          <a:prstGeom prst="rect">
            <a:avLst/>
          </a:prstGeom>
        </p:spPr>
      </p:pic>
      <p:sp>
        <p:nvSpPr>
          <p:cNvPr id="2" name="TextBox 1">
            <a:extLst>
              <a:ext uri="{FF2B5EF4-FFF2-40B4-BE49-F238E27FC236}">
                <a16:creationId xmlns:a16="http://schemas.microsoft.com/office/drawing/2014/main" id="{3A3D4F53-3DEC-7292-A891-A3D9E04229E7}"/>
              </a:ext>
            </a:extLst>
          </p:cNvPr>
          <p:cNvSpPr txBox="1"/>
          <p:nvPr/>
        </p:nvSpPr>
        <p:spPr>
          <a:xfrm>
            <a:off x="844155" y="5408341"/>
            <a:ext cx="5251845" cy="923330"/>
          </a:xfrm>
          <a:prstGeom prst="rect">
            <a:avLst/>
          </a:prstGeom>
          <a:noFill/>
        </p:spPr>
        <p:txBody>
          <a:bodyPr wrap="square" rtlCol="0">
            <a:spAutoFit/>
          </a:bodyPr>
          <a:lstStyle/>
          <a:p>
            <a:r>
              <a:rPr lang="en-US" dirty="0"/>
              <a:t>Add class periods, class schedule, upload syllabi, access forms, track student registrations, verify class rosters. </a:t>
            </a:r>
          </a:p>
        </p:txBody>
      </p:sp>
      <p:sp>
        <p:nvSpPr>
          <p:cNvPr id="5" name="TextBox 4">
            <a:extLst>
              <a:ext uri="{FF2B5EF4-FFF2-40B4-BE49-F238E27FC236}">
                <a16:creationId xmlns:a16="http://schemas.microsoft.com/office/drawing/2014/main" id="{B3DD7ADB-7920-C383-D464-16032272755F}"/>
              </a:ext>
            </a:extLst>
          </p:cNvPr>
          <p:cNvSpPr txBox="1"/>
          <p:nvPr/>
        </p:nvSpPr>
        <p:spPr>
          <a:xfrm>
            <a:off x="6345044" y="5408341"/>
            <a:ext cx="5105939" cy="369332"/>
          </a:xfrm>
          <a:prstGeom prst="rect">
            <a:avLst/>
          </a:prstGeom>
          <a:noFill/>
        </p:spPr>
        <p:txBody>
          <a:bodyPr wrap="square" rtlCol="0">
            <a:spAutoFit/>
          </a:bodyPr>
          <a:lstStyle/>
          <a:p>
            <a:r>
              <a:rPr lang="en-US" dirty="0"/>
              <a:t>Official permanent roster, grading roster</a:t>
            </a:r>
          </a:p>
        </p:txBody>
      </p:sp>
    </p:spTree>
    <p:extLst>
      <p:ext uri="{BB962C8B-B14F-4D97-AF65-F5344CB8AC3E}">
        <p14:creationId xmlns:p14="http://schemas.microsoft.com/office/powerpoint/2010/main" val="269463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E7D1E9D2-8843-4116-4B72-46491545A4A2}"/>
              </a:ext>
            </a:extLst>
          </p:cNvPr>
          <p:cNvSpPr>
            <a:spLocks noGrp="1"/>
          </p:cNvSpPr>
          <p:nvPr>
            <p:ph type="title"/>
          </p:nvPr>
        </p:nvSpPr>
        <p:spPr>
          <a:xfrm>
            <a:off x="578888" y="2501549"/>
            <a:ext cx="2880828" cy="3071906"/>
          </a:xfrm>
        </p:spPr>
        <p:txBody>
          <a:bodyPr vert="horz" lIns="91440" tIns="45720" rIns="91440" bIns="45720" rtlCol="0" anchor="t">
            <a:normAutofit/>
          </a:bodyPr>
          <a:lstStyle/>
          <a:p>
            <a:r>
              <a:rPr kumimoji="0" lang="en-US" sz="3700" b="0" i="0" u="none" strike="noStrike" kern="1200" cap="none" spc="0" normalizeH="0" baseline="0" noProof="0" dirty="0">
                <a:ln>
                  <a:noFill/>
                </a:ln>
                <a:solidFill>
                  <a:srgbClr val="FFFFFF"/>
                </a:solidFill>
                <a:effectLst/>
                <a:uLnTx/>
                <a:uFillTx/>
                <a:latin typeface="+mj-lt"/>
                <a:ea typeface="+mj-ea"/>
                <a:cs typeface="+mj-cs"/>
              </a:rPr>
              <a:t>In your CiHS.cwu.edu account</a:t>
            </a:r>
            <a:br>
              <a:rPr kumimoji="0" lang="en-US" sz="3700" b="1" i="0" u="none" strike="noStrike" kern="1200" cap="none" spc="0" normalizeH="0" baseline="0" noProof="0" dirty="0">
                <a:ln>
                  <a:noFill/>
                </a:ln>
                <a:solidFill>
                  <a:srgbClr val="FFFFFF"/>
                </a:solidFill>
                <a:effectLst/>
                <a:uLnTx/>
                <a:uFillTx/>
                <a:latin typeface="+mj-lt"/>
                <a:ea typeface="+mj-ea"/>
                <a:cs typeface="+mj-cs"/>
              </a:rPr>
            </a:br>
            <a:r>
              <a:rPr kumimoji="0" lang="en-US" sz="1800" b="1" i="0" u="none" strike="noStrike" kern="1200" cap="none" spc="0" normalizeH="0" baseline="0" noProof="0" dirty="0">
                <a:ln>
                  <a:noFill/>
                </a:ln>
                <a:solidFill>
                  <a:srgbClr val="FFFF00"/>
                </a:solidFill>
                <a:effectLst/>
                <a:uLnTx/>
                <a:uFillTx/>
                <a:latin typeface="+mn-lt"/>
                <a:ea typeface="+mn-ea"/>
                <a:cs typeface="+mn-cs"/>
              </a:rPr>
              <a:t>Monitor the intake</a:t>
            </a:r>
            <a:br>
              <a:rPr lang="en-US" sz="1800" kern="1200" dirty="0">
                <a:solidFill>
                  <a:srgbClr val="FFFFFF"/>
                </a:solidFill>
                <a:latin typeface="+mn-lt"/>
                <a:ea typeface="+mn-ea"/>
                <a:cs typeface="+mn-cs"/>
              </a:rPr>
            </a:br>
            <a:endParaRPr lang="en-US" sz="37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3F989E24-ADA3-B508-AFD6-3F6C327F007E}"/>
              </a:ext>
            </a:extLst>
          </p:cNvPr>
          <p:cNvPicPr>
            <a:picLocks noChangeAspect="1"/>
          </p:cNvPicPr>
          <p:nvPr/>
        </p:nvPicPr>
        <p:blipFill>
          <a:blip r:embed="rId3"/>
          <a:stretch>
            <a:fillRect/>
          </a:stretch>
        </p:blipFill>
        <p:spPr>
          <a:xfrm>
            <a:off x="4502428" y="945149"/>
            <a:ext cx="7225748" cy="4967702"/>
          </a:xfrm>
          <a:prstGeom prst="rect">
            <a:avLst/>
          </a:prstGeom>
        </p:spPr>
      </p:pic>
    </p:spTree>
    <p:extLst>
      <p:ext uri="{BB962C8B-B14F-4D97-AF65-F5344CB8AC3E}">
        <p14:creationId xmlns:p14="http://schemas.microsoft.com/office/powerpoint/2010/main" val="189059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
            <a:extLst>
              <a:ext uri="{FF2B5EF4-FFF2-40B4-BE49-F238E27FC236}">
                <a16:creationId xmlns:a16="http://schemas.microsoft.com/office/drawing/2014/main" id="{DC267B04-02E8-A9E0-316C-E24D8BCE3DBD}"/>
              </a:ext>
            </a:extLst>
          </p:cNvPr>
          <p:cNvGraphicFramePr>
            <a:graphicFrameLocks noGrp="1"/>
          </p:cNvGraphicFramePr>
          <p:nvPr>
            <p:ph sz="half" idx="1"/>
            <p:extLst>
              <p:ext uri="{D42A27DB-BD31-4B8C-83A1-F6EECF244321}">
                <p14:modId xmlns:p14="http://schemas.microsoft.com/office/powerpoint/2010/main" val="1175412254"/>
              </p:ext>
            </p:extLst>
          </p:nvPr>
        </p:nvGraphicFramePr>
        <p:xfrm>
          <a:off x="585741" y="1388819"/>
          <a:ext cx="11123658" cy="4554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9DEAD0E-C507-3B53-AB8D-2B1E7560F105}"/>
              </a:ext>
            </a:extLst>
          </p:cNvPr>
          <p:cNvSpPr>
            <a:spLocks noGrp="1"/>
          </p:cNvSpPr>
          <p:nvPr>
            <p:ph type="title"/>
          </p:nvPr>
        </p:nvSpPr>
        <p:spPr/>
        <p:txBody>
          <a:bodyPr/>
          <a:lstStyle/>
          <a:p>
            <a:r>
              <a:rPr lang="en-US" sz="3200" dirty="0"/>
              <a:t>Within your CIHS.cwu.edu Instructor Account</a:t>
            </a:r>
          </a:p>
        </p:txBody>
      </p:sp>
      <p:pic>
        <p:nvPicPr>
          <p:cNvPr id="4" name="Picture 3">
            <a:extLst>
              <a:ext uri="{FF2B5EF4-FFF2-40B4-BE49-F238E27FC236}">
                <a16:creationId xmlns:a16="http://schemas.microsoft.com/office/drawing/2014/main" id="{0AF9A2CD-9EBB-E8BB-1AEC-0D9CC75A69AC}"/>
              </a:ext>
            </a:extLst>
          </p:cNvPr>
          <p:cNvPicPr>
            <a:picLocks noChangeAspect="1"/>
          </p:cNvPicPr>
          <p:nvPr/>
        </p:nvPicPr>
        <p:blipFill>
          <a:blip r:embed="rId8"/>
          <a:stretch>
            <a:fillRect/>
          </a:stretch>
        </p:blipFill>
        <p:spPr>
          <a:xfrm>
            <a:off x="9053848" y="1643559"/>
            <a:ext cx="2217560" cy="1428393"/>
          </a:xfrm>
          <a:prstGeom prst="rect">
            <a:avLst/>
          </a:prstGeom>
        </p:spPr>
      </p:pic>
    </p:spTree>
    <p:extLst>
      <p:ext uri="{BB962C8B-B14F-4D97-AF65-F5344CB8AC3E}">
        <p14:creationId xmlns:p14="http://schemas.microsoft.com/office/powerpoint/2010/main" val="283063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5FE50-BFC0-F50C-A1BA-EFFFF10C627C}"/>
              </a:ext>
            </a:extLst>
          </p:cNvPr>
          <p:cNvSpPr>
            <a:spLocks noGrp="1"/>
          </p:cNvSpPr>
          <p:nvPr>
            <p:ph sz="half" idx="1"/>
          </p:nvPr>
        </p:nvSpPr>
        <p:spPr/>
        <p:txBody>
          <a:bodyPr/>
          <a:lstStyle/>
          <a:p>
            <a:r>
              <a:rPr lang="en-US" sz="2800" dirty="0"/>
              <a:t>Get your class listed in CiHS platform</a:t>
            </a:r>
          </a:p>
          <a:p>
            <a:pPr lvl="1"/>
            <a:r>
              <a:rPr lang="en-US" sz="2400" dirty="0"/>
              <a:t>Respond to the section request emails</a:t>
            </a:r>
          </a:p>
          <a:p>
            <a:pPr lvl="2"/>
            <a:r>
              <a:rPr lang="en-US" sz="2200" b="1" dirty="0"/>
              <a:t>New for 2025 – Section Request Deadline (see page 5 in booklet</a:t>
            </a:r>
            <a:r>
              <a:rPr lang="en-US" sz="2200" dirty="0"/>
              <a:t>)</a:t>
            </a:r>
          </a:p>
          <a:p>
            <a:pPr lvl="1"/>
            <a:r>
              <a:rPr lang="en-US" sz="2400" dirty="0"/>
              <a:t>Check the platform before registration opens </a:t>
            </a:r>
          </a:p>
          <a:p>
            <a:r>
              <a:rPr lang="en-US" sz="2800" dirty="0"/>
              <a:t>Get prerequisites and/or testing lined up well in advance</a:t>
            </a:r>
          </a:p>
          <a:p>
            <a:pPr lvl="1"/>
            <a:r>
              <a:rPr lang="en-US" sz="2600" dirty="0"/>
              <a:t>Accuplacer Next Generation for math</a:t>
            </a:r>
          </a:p>
          <a:p>
            <a:pPr lvl="2"/>
            <a:r>
              <a:rPr lang="en-US" sz="2400" dirty="0"/>
              <a:t>Need an AAF or a QRAS score</a:t>
            </a:r>
          </a:p>
          <a:p>
            <a:pPr lvl="1"/>
            <a:r>
              <a:rPr lang="en-US" sz="2600" dirty="0"/>
              <a:t>English Self-Placement for ENG 101</a:t>
            </a:r>
          </a:p>
          <a:p>
            <a:pPr lvl="1"/>
            <a:r>
              <a:rPr lang="en-US" sz="2600" dirty="0"/>
              <a:t>Transcripts for “prior coursework”</a:t>
            </a:r>
          </a:p>
          <a:p>
            <a:r>
              <a:rPr lang="en-US" sz="2800" dirty="0"/>
              <a:t>Have your syllabus ready to upload</a:t>
            </a:r>
          </a:p>
          <a:p>
            <a:endParaRPr lang="en-US" dirty="0"/>
          </a:p>
        </p:txBody>
      </p:sp>
      <p:sp>
        <p:nvSpPr>
          <p:cNvPr id="3" name="Title 2">
            <a:extLst>
              <a:ext uri="{FF2B5EF4-FFF2-40B4-BE49-F238E27FC236}">
                <a16:creationId xmlns:a16="http://schemas.microsoft.com/office/drawing/2014/main" id="{976CBC76-5DAD-B02F-B0E9-0DA818944FCF}"/>
              </a:ext>
            </a:extLst>
          </p:cNvPr>
          <p:cNvSpPr>
            <a:spLocks noGrp="1"/>
          </p:cNvSpPr>
          <p:nvPr>
            <p:ph type="title"/>
          </p:nvPr>
        </p:nvSpPr>
        <p:spPr/>
        <p:txBody>
          <a:bodyPr/>
          <a:lstStyle/>
          <a:p>
            <a:r>
              <a:rPr lang="en-US" dirty="0"/>
              <a:t>To get set up for Registration: </a:t>
            </a:r>
          </a:p>
        </p:txBody>
      </p:sp>
    </p:spTree>
    <p:extLst>
      <p:ext uri="{BB962C8B-B14F-4D97-AF65-F5344CB8AC3E}">
        <p14:creationId xmlns:p14="http://schemas.microsoft.com/office/powerpoint/2010/main" val="381017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F76333C-0192-8804-0AFA-C008B0DD52EB}"/>
              </a:ext>
            </a:extLst>
          </p:cNvPr>
          <p:cNvPicPr>
            <a:picLocks noGrp="1" noChangeAspect="1"/>
          </p:cNvPicPr>
          <p:nvPr>
            <p:ph type="pic" sz="quarter" idx="34"/>
          </p:nvPr>
        </p:nvPicPr>
        <p:blipFill rotWithShape="1">
          <a:blip r:embed="rId3"/>
          <a:srcRect l="-1176" r="16276"/>
          <a:stretch/>
        </p:blipFill>
        <p:spPr>
          <a:xfrm>
            <a:off x="5926091" y="671608"/>
            <a:ext cx="5510260" cy="5085278"/>
          </a:xfrm>
        </p:spPr>
      </p:pic>
      <p:sp>
        <p:nvSpPr>
          <p:cNvPr id="3" name="Content Placeholder 2">
            <a:extLst>
              <a:ext uri="{FF2B5EF4-FFF2-40B4-BE49-F238E27FC236}">
                <a16:creationId xmlns:a16="http://schemas.microsoft.com/office/drawing/2014/main" id="{B64CE3C0-90D2-865A-FB63-5254AD22F651}"/>
              </a:ext>
            </a:extLst>
          </p:cNvPr>
          <p:cNvSpPr>
            <a:spLocks noGrp="1"/>
          </p:cNvSpPr>
          <p:nvPr>
            <p:ph sz="half" idx="1"/>
          </p:nvPr>
        </p:nvSpPr>
        <p:spPr>
          <a:xfrm>
            <a:off x="755649" y="1698185"/>
            <a:ext cx="4518878" cy="4396029"/>
          </a:xfrm>
        </p:spPr>
        <p:txBody>
          <a:bodyPr>
            <a:normAutofit lnSpcReduction="10000"/>
          </a:bodyPr>
          <a:lstStyle/>
          <a:p>
            <a:pPr>
              <a:lnSpc>
                <a:spcPct val="100000"/>
              </a:lnSpc>
              <a:spcAft>
                <a:spcPts val="600"/>
              </a:spcAft>
            </a:pPr>
            <a:r>
              <a:rPr lang="en-US" sz="2800" dirty="0"/>
              <a:t>Most of our forms and guides are located in CiHS.cwu.edu under Shared Docs</a:t>
            </a:r>
          </a:p>
          <a:p>
            <a:pPr lvl="1">
              <a:lnSpc>
                <a:spcPct val="100000"/>
              </a:lnSpc>
              <a:spcAft>
                <a:spcPts val="600"/>
              </a:spcAft>
            </a:pPr>
            <a:r>
              <a:rPr lang="en-US" sz="2400" dirty="0"/>
              <a:t>Consent Forms</a:t>
            </a:r>
          </a:p>
          <a:p>
            <a:pPr lvl="1">
              <a:lnSpc>
                <a:spcPct val="100000"/>
              </a:lnSpc>
              <a:spcAft>
                <a:spcPts val="600"/>
              </a:spcAft>
            </a:pPr>
            <a:r>
              <a:rPr lang="en-US" sz="2400" dirty="0"/>
              <a:t>Process Guides</a:t>
            </a:r>
          </a:p>
          <a:p>
            <a:pPr lvl="1">
              <a:lnSpc>
                <a:spcPct val="100000"/>
              </a:lnSpc>
              <a:spcAft>
                <a:spcPts val="600"/>
              </a:spcAft>
            </a:pPr>
            <a:r>
              <a:rPr lang="en-US" sz="2400" dirty="0"/>
              <a:t>COUs</a:t>
            </a:r>
          </a:p>
          <a:p>
            <a:pPr lvl="1">
              <a:lnSpc>
                <a:spcPct val="100000"/>
              </a:lnSpc>
              <a:spcAft>
                <a:spcPts val="600"/>
              </a:spcAft>
            </a:pPr>
            <a:r>
              <a:rPr lang="en-US" sz="2400" dirty="0"/>
              <a:t>How-</a:t>
            </a:r>
            <a:r>
              <a:rPr lang="en-US" sz="2400" dirty="0" err="1"/>
              <a:t>to’s</a:t>
            </a:r>
            <a:r>
              <a:rPr lang="en-US" sz="2400" dirty="0"/>
              <a:t> for students, instructors, and reviewers</a:t>
            </a:r>
          </a:p>
        </p:txBody>
      </p:sp>
      <p:sp>
        <p:nvSpPr>
          <p:cNvPr id="4" name="Title 3">
            <a:extLst>
              <a:ext uri="{FF2B5EF4-FFF2-40B4-BE49-F238E27FC236}">
                <a16:creationId xmlns:a16="http://schemas.microsoft.com/office/drawing/2014/main" id="{C543B6D0-3261-EF2B-4340-4EA2E0DC4636}"/>
              </a:ext>
            </a:extLst>
          </p:cNvPr>
          <p:cNvSpPr>
            <a:spLocks noGrp="1"/>
          </p:cNvSpPr>
          <p:nvPr>
            <p:ph type="title"/>
          </p:nvPr>
        </p:nvSpPr>
        <p:spPr>
          <a:xfrm>
            <a:off x="356840" y="671608"/>
            <a:ext cx="6139754" cy="506699"/>
          </a:xfrm>
        </p:spPr>
        <p:txBody>
          <a:bodyPr/>
          <a:lstStyle/>
          <a:p>
            <a:r>
              <a:rPr lang="en-US" dirty="0"/>
              <a:t>Look in Shared Docs</a:t>
            </a:r>
          </a:p>
        </p:txBody>
      </p:sp>
      <p:sp>
        <p:nvSpPr>
          <p:cNvPr id="7" name="Arrow: Right 6">
            <a:extLst>
              <a:ext uri="{FF2B5EF4-FFF2-40B4-BE49-F238E27FC236}">
                <a16:creationId xmlns:a16="http://schemas.microsoft.com/office/drawing/2014/main" id="{22A40D33-C383-D6FA-D103-B1E5729F9DF8}"/>
              </a:ext>
            </a:extLst>
          </p:cNvPr>
          <p:cNvSpPr/>
          <p:nvPr/>
        </p:nvSpPr>
        <p:spPr>
          <a:xfrm>
            <a:off x="5274527" y="3256156"/>
            <a:ext cx="524107" cy="256478"/>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88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D5772-F186-D8E8-6EAB-877DF5F7C833}"/>
              </a:ext>
            </a:extLst>
          </p:cNvPr>
          <p:cNvSpPr>
            <a:spLocks noGrp="1"/>
          </p:cNvSpPr>
          <p:nvPr>
            <p:ph sz="half" idx="1"/>
          </p:nvPr>
        </p:nvSpPr>
        <p:spPr/>
        <p:txBody>
          <a:bodyPr>
            <a:normAutofit/>
          </a:bodyPr>
          <a:lstStyle/>
          <a:p>
            <a:pPr marL="0" indent="0">
              <a:lnSpc>
                <a:spcPct val="110000"/>
              </a:lnSpc>
              <a:buNone/>
            </a:pPr>
            <a:r>
              <a:rPr lang="en-US" sz="2400" b="1" dirty="0"/>
              <a:t>Share information </a:t>
            </a:r>
            <a:r>
              <a:rPr lang="en-US" sz="2400" dirty="0"/>
              <a:t>about the registration process and the online platform with your students and families before the window opens.</a:t>
            </a:r>
          </a:p>
          <a:p>
            <a:pPr lvl="1">
              <a:lnSpc>
                <a:spcPct val="110000"/>
              </a:lnSpc>
            </a:pPr>
            <a:r>
              <a:rPr lang="en-US" sz="2400" dirty="0"/>
              <a:t>Refer to materials in your handbook, share links and hand-outs. </a:t>
            </a:r>
          </a:p>
          <a:p>
            <a:pPr marL="0" indent="0">
              <a:lnSpc>
                <a:spcPct val="110000"/>
              </a:lnSpc>
              <a:buNone/>
            </a:pPr>
            <a:r>
              <a:rPr lang="en-US" sz="2400" b="1" dirty="0"/>
              <a:t>Deadlines</a:t>
            </a:r>
            <a:r>
              <a:rPr lang="en-US" sz="2400" dirty="0"/>
              <a:t> are firm.  </a:t>
            </a:r>
          </a:p>
          <a:p>
            <a:pPr lvl="1">
              <a:lnSpc>
                <a:spcPct val="110000"/>
              </a:lnSpc>
            </a:pPr>
            <a:r>
              <a:rPr lang="en-US" sz="2400" dirty="0"/>
              <a:t>Use our deadlines to create internal deadlines</a:t>
            </a:r>
          </a:p>
          <a:p>
            <a:pPr lvl="2">
              <a:lnSpc>
                <a:spcPct val="110000"/>
              </a:lnSpc>
            </a:pPr>
            <a:r>
              <a:rPr lang="en-US" sz="2200" dirty="0"/>
              <a:t>Do not wait until the very last minute</a:t>
            </a:r>
          </a:p>
          <a:p>
            <a:pPr lvl="1">
              <a:lnSpc>
                <a:spcPct val="110000"/>
              </a:lnSpc>
            </a:pPr>
            <a:r>
              <a:rPr lang="en-US" sz="2400" dirty="0"/>
              <a:t>The grace period when we accept Late Registration Requests also has firm deadlines. </a:t>
            </a:r>
          </a:p>
          <a:p>
            <a:pPr lvl="1">
              <a:lnSpc>
                <a:spcPct val="110000"/>
              </a:lnSpc>
            </a:pPr>
            <a:endParaRPr lang="en-US" sz="2400" dirty="0"/>
          </a:p>
        </p:txBody>
      </p:sp>
      <p:sp>
        <p:nvSpPr>
          <p:cNvPr id="3" name="Title 2">
            <a:extLst>
              <a:ext uri="{FF2B5EF4-FFF2-40B4-BE49-F238E27FC236}">
                <a16:creationId xmlns:a16="http://schemas.microsoft.com/office/drawing/2014/main" id="{682C7C66-2690-B0A7-4134-0712579CEC2A}"/>
              </a:ext>
            </a:extLst>
          </p:cNvPr>
          <p:cNvSpPr>
            <a:spLocks noGrp="1"/>
          </p:cNvSpPr>
          <p:nvPr>
            <p:ph type="title"/>
          </p:nvPr>
        </p:nvSpPr>
        <p:spPr/>
        <p:txBody>
          <a:bodyPr/>
          <a:lstStyle/>
          <a:p>
            <a:r>
              <a:rPr lang="en-US" dirty="0"/>
              <a:t>CIHS registration info for students </a:t>
            </a:r>
          </a:p>
        </p:txBody>
      </p:sp>
    </p:spTree>
    <p:extLst>
      <p:ext uri="{BB962C8B-B14F-4D97-AF65-F5344CB8AC3E}">
        <p14:creationId xmlns:p14="http://schemas.microsoft.com/office/powerpoint/2010/main" val="35148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5FE50-BFC0-F50C-A1BA-EFFFF10C627C}"/>
              </a:ext>
            </a:extLst>
          </p:cNvPr>
          <p:cNvSpPr>
            <a:spLocks noGrp="1"/>
          </p:cNvSpPr>
          <p:nvPr>
            <p:ph sz="half" idx="1"/>
          </p:nvPr>
        </p:nvSpPr>
        <p:spPr/>
        <p:txBody>
          <a:bodyPr>
            <a:normAutofit/>
          </a:bodyPr>
          <a:lstStyle/>
          <a:p>
            <a:pPr marL="0" indent="0">
              <a:lnSpc>
                <a:spcPct val="110000"/>
              </a:lnSpc>
              <a:buNone/>
            </a:pPr>
            <a:r>
              <a:rPr lang="en-US" sz="2400" b="1" dirty="0"/>
              <a:t>New-to CWU students </a:t>
            </a:r>
            <a:r>
              <a:rPr lang="en-US" sz="2400" dirty="0"/>
              <a:t>start an account in cihs.cwu.edu</a:t>
            </a:r>
          </a:p>
          <a:p>
            <a:pPr marL="0" indent="0">
              <a:lnSpc>
                <a:spcPct val="110000"/>
              </a:lnSpc>
              <a:buNone/>
            </a:pPr>
            <a:r>
              <a:rPr lang="en-US" sz="2400" b="1" dirty="0"/>
              <a:t>Returning</a:t>
            </a:r>
            <a:r>
              <a:rPr lang="en-US" sz="2400" dirty="0"/>
              <a:t> students log in.</a:t>
            </a:r>
          </a:p>
          <a:p>
            <a:pPr lvl="1">
              <a:lnSpc>
                <a:spcPct val="110000"/>
              </a:lnSpc>
            </a:pPr>
            <a:r>
              <a:rPr lang="en-US" sz="2400" dirty="0"/>
              <a:t>Do not start a new account in </a:t>
            </a:r>
            <a:r>
              <a:rPr lang="en-US" sz="2400" dirty="0" err="1"/>
              <a:t>CiHS</a:t>
            </a:r>
            <a:r>
              <a:rPr lang="en-US" sz="2400" dirty="0"/>
              <a:t>, call our office for assistance if needed. </a:t>
            </a:r>
          </a:p>
          <a:p>
            <a:pPr lvl="1">
              <a:lnSpc>
                <a:spcPct val="110000"/>
              </a:lnSpc>
            </a:pPr>
            <a:r>
              <a:rPr lang="en-US" sz="2400" dirty="0"/>
              <a:t>Use a personal email address </a:t>
            </a:r>
          </a:p>
          <a:p>
            <a:endParaRPr lang="en-US" sz="2400" dirty="0"/>
          </a:p>
          <a:p>
            <a:r>
              <a:rPr lang="en-US" sz="2400" dirty="0"/>
              <a:t>Just because the class is free, does it make sense to register? </a:t>
            </a:r>
          </a:p>
          <a:p>
            <a:pPr lvl="1"/>
            <a:r>
              <a:rPr lang="en-US" sz="2400" dirty="0"/>
              <a:t>Are they prepared for the rigor and have clear expectations</a:t>
            </a:r>
          </a:p>
          <a:p>
            <a:pPr lvl="1"/>
            <a:r>
              <a:rPr lang="en-US" sz="2400" dirty="0"/>
              <a:t>Will they be successful?  Consider grades and permanent transcripts</a:t>
            </a:r>
          </a:p>
          <a:p>
            <a:pPr lvl="1"/>
            <a:r>
              <a:rPr lang="en-US" sz="2400" dirty="0"/>
              <a:t>Academic advising is available</a:t>
            </a:r>
          </a:p>
        </p:txBody>
      </p:sp>
      <p:sp>
        <p:nvSpPr>
          <p:cNvPr id="3" name="Title 2">
            <a:extLst>
              <a:ext uri="{FF2B5EF4-FFF2-40B4-BE49-F238E27FC236}">
                <a16:creationId xmlns:a16="http://schemas.microsoft.com/office/drawing/2014/main" id="{976CBC76-5DAD-B02F-B0E9-0DA818944FCF}"/>
              </a:ext>
            </a:extLst>
          </p:cNvPr>
          <p:cNvSpPr>
            <a:spLocks noGrp="1"/>
          </p:cNvSpPr>
          <p:nvPr>
            <p:ph type="title"/>
          </p:nvPr>
        </p:nvSpPr>
        <p:spPr/>
        <p:txBody>
          <a:bodyPr/>
          <a:lstStyle/>
          <a:p>
            <a:r>
              <a:rPr lang="en-US" dirty="0"/>
              <a:t>Remind your students: </a:t>
            </a:r>
          </a:p>
        </p:txBody>
      </p:sp>
    </p:spTree>
    <p:extLst>
      <p:ext uri="{BB962C8B-B14F-4D97-AF65-F5344CB8AC3E}">
        <p14:creationId xmlns:p14="http://schemas.microsoft.com/office/powerpoint/2010/main" val="68684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4CA2C-BE37-70AB-12BD-4C58E6AE6C1D}"/>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Agenda for the day</a:t>
            </a:r>
            <a:endParaRPr lang="en-US" dirty="0"/>
          </a:p>
        </p:txBody>
      </p:sp>
      <p:graphicFrame>
        <p:nvGraphicFramePr>
          <p:cNvPr id="2" name="Table 1">
            <a:extLst>
              <a:ext uri="{FF2B5EF4-FFF2-40B4-BE49-F238E27FC236}">
                <a16:creationId xmlns:a16="http://schemas.microsoft.com/office/drawing/2014/main" id="{B817CD22-28E0-0971-AC2D-ACAE17AEB0BE}"/>
              </a:ext>
            </a:extLst>
          </p:cNvPr>
          <p:cNvGraphicFramePr>
            <a:graphicFrameLocks noGrp="1"/>
          </p:cNvGraphicFramePr>
          <p:nvPr>
            <p:extLst>
              <p:ext uri="{D42A27DB-BD31-4B8C-83A1-F6EECF244321}">
                <p14:modId xmlns:p14="http://schemas.microsoft.com/office/powerpoint/2010/main" val="439510546"/>
              </p:ext>
            </p:extLst>
          </p:nvPr>
        </p:nvGraphicFramePr>
        <p:xfrm>
          <a:off x="855679" y="1377096"/>
          <a:ext cx="9756394" cy="3756765"/>
        </p:xfrm>
        <a:graphic>
          <a:graphicData uri="http://schemas.openxmlformats.org/drawingml/2006/table">
            <a:tbl>
              <a:tblPr firstRow="1" bandRow="1">
                <a:tableStyleId>{073A0DAA-6AF3-43AB-8588-CEC1D06C72B9}</a:tableStyleId>
              </a:tblPr>
              <a:tblGrid>
                <a:gridCol w="3703982">
                  <a:extLst>
                    <a:ext uri="{9D8B030D-6E8A-4147-A177-3AD203B41FA5}">
                      <a16:colId xmlns:a16="http://schemas.microsoft.com/office/drawing/2014/main" val="2163347469"/>
                    </a:ext>
                  </a:extLst>
                </a:gridCol>
                <a:gridCol w="6052412">
                  <a:extLst>
                    <a:ext uri="{9D8B030D-6E8A-4147-A177-3AD203B41FA5}">
                      <a16:colId xmlns:a16="http://schemas.microsoft.com/office/drawing/2014/main" val="3035693644"/>
                    </a:ext>
                  </a:extLst>
                </a:gridCol>
              </a:tblGrid>
              <a:tr h="422070">
                <a:tc>
                  <a:txBody>
                    <a:bodyPr/>
                    <a:lstStyle/>
                    <a:p>
                      <a:pPr algn="ctr"/>
                      <a:r>
                        <a:rPr lang="en-US" sz="2400" dirty="0"/>
                        <a:t>Time</a:t>
                      </a:r>
                      <a:endParaRPr lang="en-US" sz="2400" b="1" dirty="0">
                        <a:solidFill>
                          <a:schemeClr val="bg1"/>
                        </a:solidFill>
                      </a:endParaRPr>
                    </a:p>
                  </a:txBody>
                  <a:tcPr>
                    <a:solidFill>
                      <a:srgbClr val="AB0025"/>
                    </a:solidFill>
                  </a:tcPr>
                </a:tc>
                <a:tc>
                  <a:txBody>
                    <a:bodyPr/>
                    <a:lstStyle/>
                    <a:p>
                      <a:pPr algn="ctr"/>
                      <a:r>
                        <a:rPr lang="en-US" sz="2400" dirty="0"/>
                        <a:t>Subject</a:t>
                      </a:r>
                      <a:endParaRPr lang="en-US" sz="2400" b="1" dirty="0">
                        <a:solidFill>
                          <a:schemeClr val="bg1"/>
                        </a:solidFill>
                      </a:endParaRPr>
                    </a:p>
                  </a:txBody>
                  <a:tcPr>
                    <a:solidFill>
                      <a:srgbClr val="AB0025"/>
                    </a:solidFill>
                  </a:tcPr>
                </a:tc>
                <a:extLst>
                  <a:ext uri="{0D108BD9-81ED-4DB2-BD59-A6C34878D82A}">
                    <a16:rowId xmlns:a16="http://schemas.microsoft.com/office/drawing/2014/main" val="2737173362"/>
                  </a:ext>
                </a:extLst>
              </a:tr>
              <a:tr h="365794">
                <a:tc>
                  <a:txBody>
                    <a:bodyPr/>
                    <a:lstStyle/>
                    <a:p>
                      <a:pPr algn="ctr"/>
                      <a:r>
                        <a:rPr lang="en-US" sz="2000" dirty="0"/>
                        <a:t>8:40am – 9:25am</a:t>
                      </a:r>
                      <a:endParaRPr lang="en-US" sz="2000" b="1" dirty="0"/>
                    </a:p>
                  </a:txBody>
                  <a:tcPr/>
                </a:tc>
                <a:tc>
                  <a:txBody>
                    <a:bodyPr/>
                    <a:lstStyle/>
                    <a:p>
                      <a:pPr algn="ctr"/>
                      <a:r>
                        <a:rPr lang="en-US" sz="2000" dirty="0"/>
                        <a:t>Veteran Instructor Briefing</a:t>
                      </a:r>
                      <a:endParaRPr lang="en-US" sz="2000" b="1" dirty="0"/>
                    </a:p>
                  </a:txBody>
                  <a:tcPr/>
                </a:tc>
                <a:extLst>
                  <a:ext uri="{0D108BD9-81ED-4DB2-BD59-A6C34878D82A}">
                    <a16:rowId xmlns:a16="http://schemas.microsoft.com/office/drawing/2014/main" val="38232136"/>
                  </a:ext>
                </a:extLst>
              </a:tr>
              <a:tr h="684373">
                <a:tc>
                  <a:txBody>
                    <a:bodyPr/>
                    <a:lstStyle/>
                    <a:p>
                      <a:pPr algn="ctr"/>
                      <a:r>
                        <a:rPr lang="en-US" sz="2000" b="0" dirty="0">
                          <a:solidFill>
                            <a:schemeClr val="tx1"/>
                          </a:solidFill>
                        </a:rPr>
                        <a:t>9:35am – 10:10am</a:t>
                      </a:r>
                    </a:p>
                  </a:txBody>
                  <a:tcPr/>
                </a:tc>
                <a:tc>
                  <a:txBody>
                    <a:bodyPr/>
                    <a:lstStyle/>
                    <a:p>
                      <a:pPr algn="ctr"/>
                      <a:r>
                        <a:rPr lang="en-US" sz="2000" b="0" dirty="0">
                          <a:solidFill>
                            <a:schemeClr val="tx1"/>
                          </a:solidFill>
                        </a:rPr>
                        <a:t>Breakout Sessions (Choose one of three)</a:t>
                      </a:r>
                    </a:p>
                  </a:txBody>
                  <a:tcPr/>
                </a:tc>
                <a:extLst>
                  <a:ext uri="{0D108BD9-81ED-4DB2-BD59-A6C34878D82A}">
                    <a16:rowId xmlns:a16="http://schemas.microsoft.com/office/drawing/2014/main" val="1238975490"/>
                  </a:ext>
                </a:extLst>
              </a:tr>
              <a:tr h="570318">
                <a:tc>
                  <a:txBody>
                    <a:bodyPr/>
                    <a:lstStyle/>
                    <a:p>
                      <a:pPr algn="ctr"/>
                      <a:r>
                        <a:rPr lang="en-US" sz="2000" b="0" dirty="0">
                          <a:solidFill>
                            <a:schemeClr val="tx1"/>
                          </a:solidFill>
                        </a:rPr>
                        <a:t>10:20am – 10:55am</a:t>
                      </a:r>
                    </a:p>
                  </a:txBody>
                  <a:tcPr/>
                </a:tc>
                <a:tc>
                  <a:txBody>
                    <a:bodyPr/>
                    <a:lstStyle/>
                    <a:p>
                      <a:pPr algn="ctr"/>
                      <a:r>
                        <a:rPr lang="en-US" sz="2000" b="0" dirty="0">
                          <a:solidFill>
                            <a:schemeClr val="tx1"/>
                          </a:solidFill>
                        </a:rPr>
                        <a:t>Breakout Sessions (Choose one of three)</a:t>
                      </a:r>
                    </a:p>
                  </a:txBody>
                  <a:tcPr/>
                </a:tc>
                <a:extLst>
                  <a:ext uri="{0D108BD9-81ED-4DB2-BD59-A6C34878D82A}">
                    <a16:rowId xmlns:a16="http://schemas.microsoft.com/office/drawing/2014/main" val="1220570256"/>
                  </a:ext>
                </a:extLst>
              </a:tr>
              <a:tr h="473797">
                <a:tc>
                  <a:txBody>
                    <a:bodyPr/>
                    <a:lstStyle/>
                    <a:p>
                      <a:pPr algn="ctr"/>
                      <a:r>
                        <a:rPr lang="en-US" sz="2000" b="0" dirty="0">
                          <a:solidFill>
                            <a:schemeClr val="tx1"/>
                          </a:solidFill>
                        </a:rPr>
                        <a:t>11:05am – 12:00pm</a:t>
                      </a:r>
                    </a:p>
                  </a:txBody>
                  <a:tcPr/>
                </a:tc>
                <a:tc>
                  <a:txBody>
                    <a:bodyPr/>
                    <a:lstStyle/>
                    <a:p>
                      <a:pPr marL="342900" indent="-342900" algn="ctr">
                        <a:buFont typeface="Arial" panose="020B0604020202020204" pitchFamily="34" charset="0"/>
                        <a:buChar char="•"/>
                      </a:pPr>
                      <a:r>
                        <a:rPr lang="en-US" sz="2000" b="0" dirty="0">
                          <a:solidFill>
                            <a:schemeClr val="tx1"/>
                          </a:solidFill>
                        </a:rPr>
                        <a:t>New Partners: Orientation with Liaisons</a:t>
                      </a:r>
                    </a:p>
                    <a:p>
                      <a:pPr marL="342900" indent="-342900" algn="ctr">
                        <a:buFont typeface="Arial" panose="020B0604020202020204" pitchFamily="34" charset="0"/>
                        <a:buChar char="•"/>
                      </a:pPr>
                      <a:r>
                        <a:rPr lang="en-US" sz="2000" b="0" dirty="0">
                          <a:solidFill>
                            <a:schemeClr val="tx1"/>
                          </a:solidFill>
                        </a:rPr>
                        <a:t>Veterans &amp; Admins: Interactive Q &amp; A</a:t>
                      </a:r>
                    </a:p>
                  </a:txBody>
                  <a:tcPr/>
                </a:tc>
                <a:extLst>
                  <a:ext uri="{0D108BD9-81ED-4DB2-BD59-A6C34878D82A}">
                    <a16:rowId xmlns:a16="http://schemas.microsoft.com/office/drawing/2014/main" val="4037764161"/>
                  </a:ext>
                </a:extLst>
              </a:tr>
              <a:tr h="473797">
                <a:tc>
                  <a:txBody>
                    <a:bodyPr/>
                    <a:lstStyle/>
                    <a:p>
                      <a:pPr algn="ctr"/>
                      <a:r>
                        <a:rPr lang="en-US" sz="2000" b="0" dirty="0">
                          <a:solidFill>
                            <a:schemeClr val="tx1"/>
                          </a:solidFill>
                        </a:rPr>
                        <a:t>12:00pm – 12:45pm </a:t>
                      </a:r>
                    </a:p>
                  </a:txBody>
                  <a:tcPr/>
                </a:tc>
                <a:tc>
                  <a:txBody>
                    <a:bodyPr/>
                    <a:lstStyle/>
                    <a:p>
                      <a:pPr algn="ctr"/>
                      <a:r>
                        <a:rPr lang="en-US" sz="2000" b="0" dirty="0">
                          <a:solidFill>
                            <a:schemeClr val="tx1"/>
                          </a:solidFill>
                        </a:rPr>
                        <a:t>Lunch / New Partners Orientation cont.</a:t>
                      </a:r>
                    </a:p>
                  </a:txBody>
                  <a:tcPr/>
                </a:tc>
                <a:extLst>
                  <a:ext uri="{0D108BD9-81ED-4DB2-BD59-A6C34878D82A}">
                    <a16:rowId xmlns:a16="http://schemas.microsoft.com/office/drawing/2014/main" val="134323169"/>
                  </a:ext>
                </a:extLst>
              </a:tr>
              <a:tr h="473797">
                <a:tc>
                  <a:txBody>
                    <a:bodyPr/>
                    <a:lstStyle/>
                    <a:p>
                      <a:pPr algn="ctr"/>
                      <a:r>
                        <a:rPr lang="en-US" sz="2000" b="0" dirty="0">
                          <a:solidFill>
                            <a:schemeClr val="tx1"/>
                          </a:solidFill>
                        </a:rPr>
                        <a:t>12:45pm – 3:30pm</a:t>
                      </a:r>
                    </a:p>
                  </a:txBody>
                  <a:tcPr/>
                </a:tc>
                <a:tc>
                  <a:txBody>
                    <a:bodyPr/>
                    <a:lstStyle/>
                    <a:p>
                      <a:pPr algn="ctr"/>
                      <a:r>
                        <a:rPr lang="en-US" sz="2000" b="0" dirty="0">
                          <a:solidFill>
                            <a:schemeClr val="tx1"/>
                          </a:solidFill>
                        </a:rPr>
                        <a:t>All with liaison for PD</a:t>
                      </a:r>
                    </a:p>
                  </a:txBody>
                  <a:tcPr/>
                </a:tc>
                <a:extLst>
                  <a:ext uri="{0D108BD9-81ED-4DB2-BD59-A6C34878D82A}">
                    <a16:rowId xmlns:a16="http://schemas.microsoft.com/office/drawing/2014/main" val="1276102153"/>
                  </a:ext>
                </a:extLst>
              </a:tr>
            </a:tbl>
          </a:graphicData>
        </a:graphic>
      </p:graphicFrame>
    </p:spTree>
    <p:extLst>
      <p:ext uri="{BB962C8B-B14F-4D97-AF65-F5344CB8AC3E}">
        <p14:creationId xmlns:p14="http://schemas.microsoft.com/office/powerpoint/2010/main" val="345692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EC494D-CFDF-7341-2D04-0290BE1716BF}"/>
              </a:ext>
            </a:extLst>
          </p:cNvPr>
          <p:cNvSpPr>
            <a:spLocks noGrp="1"/>
          </p:cNvSpPr>
          <p:nvPr>
            <p:ph sz="half" idx="1"/>
          </p:nvPr>
        </p:nvSpPr>
        <p:spPr/>
        <p:txBody>
          <a:bodyPr>
            <a:normAutofit/>
          </a:bodyPr>
          <a:lstStyle/>
          <a:p>
            <a:pPr marL="457200" indent="-457200">
              <a:buFont typeface="+mj-lt"/>
              <a:buAutoNum type="arabicPeriod"/>
            </a:pPr>
            <a:r>
              <a:rPr lang="en-US" sz="2200" dirty="0"/>
              <a:t>Through the email sent to the parents</a:t>
            </a:r>
          </a:p>
          <a:p>
            <a:pPr lvl="1"/>
            <a:r>
              <a:rPr lang="en-US" sz="2200" dirty="0"/>
              <a:t>Students need to have an accurate email address for their parent/guardian. </a:t>
            </a:r>
          </a:p>
          <a:p>
            <a:pPr marL="457200" indent="-457200">
              <a:buFont typeface="+mj-lt"/>
              <a:buAutoNum type="arabicPeriod"/>
            </a:pPr>
            <a:r>
              <a:rPr lang="en-US" sz="2200" dirty="0"/>
              <a:t>By having their student login to their account</a:t>
            </a:r>
          </a:p>
          <a:p>
            <a:pPr marL="457200" indent="-457200">
              <a:buFont typeface="+mj-lt"/>
              <a:buAutoNum type="arabicPeriod"/>
            </a:pPr>
            <a:r>
              <a:rPr lang="en-US" sz="2200" dirty="0"/>
              <a:t>Paper Consent form (in Shared Docs) </a:t>
            </a:r>
          </a:p>
          <a:p>
            <a:pPr lvl="1"/>
            <a:r>
              <a:rPr lang="en-US" sz="2200" dirty="0"/>
              <a:t>Get the paper signed and then deliver it to your Reviewer who needs to upload it. </a:t>
            </a:r>
          </a:p>
          <a:p>
            <a:pPr lvl="1"/>
            <a:r>
              <a:rPr lang="en-US" sz="2200" dirty="0"/>
              <a:t>Let us know it’s been done so we can check it off as received</a:t>
            </a:r>
          </a:p>
          <a:p>
            <a:pPr marL="457200" indent="-457200">
              <a:buFont typeface="+mj-lt"/>
              <a:buAutoNum type="arabicPeriod"/>
            </a:pPr>
            <a:r>
              <a:rPr lang="en-US" sz="2200" dirty="0"/>
              <a:t>Call our office</a:t>
            </a:r>
          </a:p>
          <a:p>
            <a:pPr lvl="1"/>
            <a:r>
              <a:rPr lang="en-US" sz="2200" dirty="0"/>
              <a:t>English speakers: 509-963-1351</a:t>
            </a:r>
          </a:p>
          <a:p>
            <a:pPr lvl="1"/>
            <a:r>
              <a:rPr lang="en-US" sz="2200" dirty="0"/>
              <a:t>Spanish speakers: 509-963-1731</a:t>
            </a:r>
          </a:p>
          <a:p>
            <a:pPr marL="457200" indent="-457200">
              <a:buFont typeface="+mj-lt"/>
              <a:buAutoNum type="arabicPeriod"/>
            </a:pPr>
            <a:r>
              <a:rPr lang="en-US" sz="2200" dirty="0"/>
              <a:t>Other situations</a:t>
            </a:r>
          </a:p>
        </p:txBody>
      </p:sp>
      <p:sp>
        <p:nvSpPr>
          <p:cNvPr id="3" name="Title 2">
            <a:extLst>
              <a:ext uri="{FF2B5EF4-FFF2-40B4-BE49-F238E27FC236}">
                <a16:creationId xmlns:a16="http://schemas.microsoft.com/office/drawing/2014/main" id="{1BC7C1FC-2C78-B950-09A1-1A523F92E82E}"/>
              </a:ext>
            </a:extLst>
          </p:cNvPr>
          <p:cNvSpPr>
            <a:spLocks noGrp="1"/>
          </p:cNvSpPr>
          <p:nvPr>
            <p:ph type="title"/>
          </p:nvPr>
        </p:nvSpPr>
        <p:spPr/>
        <p:txBody>
          <a:bodyPr/>
          <a:lstStyle/>
          <a:p>
            <a:r>
              <a:rPr lang="en-US" dirty="0"/>
              <a:t>How to get the required parent consent</a:t>
            </a:r>
          </a:p>
        </p:txBody>
      </p:sp>
    </p:spTree>
    <p:extLst>
      <p:ext uri="{BB962C8B-B14F-4D97-AF65-F5344CB8AC3E}">
        <p14:creationId xmlns:p14="http://schemas.microsoft.com/office/powerpoint/2010/main" val="210650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BC7C1FC-2C78-B950-09A1-1A523F92E82E}"/>
              </a:ext>
            </a:extLst>
          </p:cNvPr>
          <p:cNvSpPr>
            <a:spLocks noGrp="1"/>
          </p:cNvSpPr>
          <p:nvPr>
            <p:ph type="title"/>
          </p:nvPr>
        </p:nvSpPr>
        <p:spPr>
          <a:xfrm>
            <a:off x="5596501" y="489508"/>
            <a:ext cx="5754896" cy="1667569"/>
          </a:xfrm>
        </p:spPr>
        <p:txBody>
          <a:bodyPr vert="horz" lIns="91440" tIns="45720" rIns="91440" bIns="45720" rtlCol="0" anchor="b">
            <a:normAutofit/>
          </a:bodyPr>
          <a:lstStyle/>
          <a:p>
            <a:r>
              <a:rPr lang="en-US" kern="1200">
                <a:solidFill>
                  <a:schemeClr val="tx1"/>
                </a:solidFill>
                <a:latin typeface="+mj-lt"/>
                <a:ea typeface="+mj-ea"/>
                <a:cs typeface="+mj-cs"/>
              </a:rPr>
              <a:t>Stumbling block!  Email bounces</a:t>
            </a:r>
          </a:p>
        </p:txBody>
      </p:sp>
      <p:pic>
        <p:nvPicPr>
          <p:cNvPr id="1026" name="Picture 2" descr="Bounced Back Emails: What Are They And How To Fix Them? | Enginemailer">
            <a:extLst>
              <a:ext uri="{FF2B5EF4-FFF2-40B4-BE49-F238E27FC236}">
                <a16:creationId xmlns:a16="http://schemas.microsoft.com/office/drawing/2014/main" id="{6E2C3C50-0801-613E-0AEB-F78D035144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8130" y="2244111"/>
            <a:ext cx="3876165" cy="193808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9EC494D-CFDF-7341-2D04-0290BE1716BF}"/>
              </a:ext>
            </a:extLst>
          </p:cNvPr>
          <p:cNvSpPr>
            <a:spLocks noGrp="1"/>
          </p:cNvSpPr>
          <p:nvPr>
            <p:ph sz="half" idx="1"/>
          </p:nvPr>
        </p:nvSpPr>
        <p:spPr>
          <a:xfrm>
            <a:off x="5596502" y="2405894"/>
            <a:ext cx="5754896" cy="3197464"/>
          </a:xfrm>
        </p:spPr>
        <p:txBody>
          <a:bodyPr vert="horz" lIns="91440" tIns="45720" rIns="91440" bIns="45720" rtlCol="0" anchor="t">
            <a:normAutofit/>
          </a:bodyPr>
          <a:lstStyle/>
          <a:p>
            <a:pPr marL="0"/>
            <a:r>
              <a:rPr lang="en-US" dirty="0">
                <a:latin typeface="+mn-lt"/>
                <a:ea typeface="+mn-ea"/>
                <a:cs typeface="+mn-cs"/>
              </a:rPr>
              <a:t>Students must have an email address for their parent/guardian that is</a:t>
            </a:r>
          </a:p>
          <a:p>
            <a:pPr lvl="1"/>
            <a:r>
              <a:rPr lang="en-US" sz="2000" dirty="0">
                <a:latin typeface="+mn-lt"/>
                <a:ea typeface="+mn-ea"/>
                <a:cs typeface="+mn-cs"/>
              </a:rPr>
              <a:t>Accurate</a:t>
            </a:r>
          </a:p>
          <a:p>
            <a:pPr lvl="1"/>
            <a:r>
              <a:rPr lang="en-US" sz="2000" dirty="0">
                <a:latin typeface="+mn-lt"/>
                <a:ea typeface="+mn-ea"/>
                <a:cs typeface="+mn-cs"/>
              </a:rPr>
              <a:t>Inbox that is frequently checked </a:t>
            </a:r>
          </a:p>
          <a:p>
            <a:endParaRPr lang="en-US" dirty="0">
              <a:latin typeface="+mn-lt"/>
              <a:ea typeface="+mn-ea"/>
              <a:cs typeface="+mn-cs"/>
            </a:endParaRPr>
          </a:p>
          <a:p>
            <a:pPr marL="0"/>
            <a:r>
              <a:rPr lang="en-US" dirty="0">
                <a:latin typeface="+mn-lt"/>
                <a:ea typeface="+mn-ea"/>
                <a:cs typeface="+mn-cs"/>
              </a:rPr>
              <a:t>Students should use a personal email address rather than an @school.org.edu address.  </a:t>
            </a:r>
            <a:r>
              <a:rPr lang="en-US" dirty="0" err="1">
                <a:latin typeface="+mn-lt"/>
                <a:ea typeface="+mn-ea"/>
                <a:cs typeface="+mn-cs"/>
              </a:rPr>
              <a:t>Icloud</a:t>
            </a:r>
            <a:r>
              <a:rPr lang="en-US" dirty="0">
                <a:latin typeface="+mn-lt"/>
                <a:ea typeface="+mn-ea"/>
                <a:cs typeface="+mn-cs"/>
              </a:rPr>
              <a:t> inboxes are also problems. </a:t>
            </a:r>
          </a:p>
          <a:p>
            <a:endParaRPr lang="en-US" dirty="0">
              <a:latin typeface="+mn-lt"/>
              <a:ea typeface="+mn-ea"/>
              <a:cs typeface="+mn-cs"/>
            </a:endParaRPr>
          </a:p>
        </p:txBody>
      </p:sp>
      <p:sp>
        <p:nvSpPr>
          <p:cNvPr id="1033" name="Rectangle 103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38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DA18F3-F34B-548D-0C8E-FBC44DFC9EC8}"/>
              </a:ext>
            </a:extLst>
          </p:cNvPr>
          <p:cNvSpPr>
            <a:spLocks noGrp="1"/>
          </p:cNvSpPr>
          <p:nvPr>
            <p:ph sz="half" idx="1"/>
          </p:nvPr>
        </p:nvSpPr>
        <p:spPr/>
        <p:txBody>
          <a:bodyPr>
            <a:normAutofit/>
          </a:bodyPr>
          <a:lstStyle/>
          <a:p>
            <a:r>
              <a:rPr lang="en-US" sz="2800" dirty="0"/>
              <a:t>Students should write down their log-in information (email and password) someplace safe so they can find it later. </a:t>
            </a:r>
          </a:p>
          <a:p>
            <a:r>
              <a:rPr lang="en-US" sz="2800" dirty="0"/>
              <a:t>To know what school* they go to </a:t>
            </a:r>
          </a:p>
          <a:p>
            <a:r>
              <a:rPr lang="en-US" sz="2800" dirty="0"/>
              <a:t>To know what CWU class &amp; number to sign up for (i.e. Biology 101), and</a:t>
            </a:r>
          </a:p>
          <a:p>
            <a:r>
              <a:rPr lang="en-US" sz="2800" dirty="0"/>
              <a:t>To know what their teacher’s name* is</a:t>
            </a:r>
          </a:p>
          <a:p>
            <a:endParaRPr lang="en-US" sz="2800" dirty="0"/>
          </a:p>
          <a:p>
            <a:pPr marL="3200400" lvl="7" indent="0">
              <a:buNone/>
            </a:pPr>
            <a:r>
              <a:rPr lang="en-US" sz="2800" dirty="0"/>
              <a:t>*Seriously</a:t>
            </a:r>
          </a:p>
        </p:txBody>
      </p:sp>
      <p:sp>
        <p:nvSpPr>
          <p:cNvPr id="3" name="Title 2">
            <a:extLst>
              <a:ext uri="{FF2B5EF4-FFF2-40B4-BE49-F238E27FC236}">
                <a16:creationId xmlns:a16="http://schemas.microsoft.com/office/drawing/2014/main" id="{9F7773DC-4F91-BB4E-D3AD-0D5691D041ED}"/>
              </a:ext>
            </a:extLst>
          </p:cNvPr>
          <p:cNvSpPr>
            <a:spLocks noGrp="1"/>
          </p:cNvSpPr>
          <p:nvPr>
            <p:ph type="title"/>
          </p:nvPr>
        </p:nvSpPr>
        <p:spPr/>
        <p:txBody>
          <a:bodyPr/>
          <a:lstStyle/>
          <a:p>
            <a:r>
              <a:rPr lang="en-US" dirty="0"/>
              <a:t>More tips for students</a:t>
            </a:r>
          </a:p>
        </p:txBody>
      </p:sp>
    </p:spTree>
    <p:extLst>
      <p:ext uri="{BB962C8B-B14F-4D97-AF65-F5344CB8AC3E}">
        <p14:creationId xmlns:p14="http://schemas.microsoft.com/office/powerpoint/2010/main" val="37935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95CE0-067C-4C0B-FC57-05BDC98A2911}"/>
              </a:ext>
            </a:extLst>
          </p:cNvPr>
          <p:cNvSpPr>
            <a:spLocks noGrp="1"/>
          </p:cNvSpPr>
          <p:nvPr>
            <p:ph sz="half" idx="1"/>
          </p:nvPr>
        </p:nvSpPr>
        <p:spPr>
          <a:xfrm>
            <a:off x="585741" y="1388818"/>
            <a:ext cx="11123658" cy="4788957"/>
          </a:xfrm>
        </p:spPr>
        <p:txBody>
          <a:bodyPr>
            <a:normAutofit fontScale="85000" lnSpcReduction="10000"/>
          </a:bodyPr>
          <a:lstStyle/>
          <a:p>
            <a:pPr marL="0" indent="0">
              <a:lnSpc>
                <a:spcPct val="100000"/>
              </a:lnSpc>
              <a:buNone/>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Teachers need to: </a:t>
            </a:r>
          </a:p>
          <a:p>
            <a:pPr marL="914400" lvl="1" indent="-457200" algn="l">
              <a:lnSpc>
                <a:spcPct val="100000"/>
              </a:lnSpc>
              <a:spcBef>
                <a:spcPts val="1000"/>
              </a:spcBef>
              <a:buFont typeface="Arial" panose="020B0604020202020204" pitchFamily="34" charset="0"/>
              <a:buChar char="•"/>
              <a:defRPr/>
            </a:pPr>
            <a:r>
              <a:rPr lang="en-US" sz="2800" dirty="0">
                <a:solidFill>
                  <a:prstClr val="black"/>
                </a:solidFill>
                <a:latin typeface="Arial" panose="020B0604020202020204" pitchFamily="34" charset="0"/>
                <a:ea typeface="+mn-ea"/>
                <a:cs typeface="Arial" panose="020B0604020202020204" pitchFamily="34" charset="0"/>
              </a:rPr>
              <a:t>Watch your working/live roster, see the status change. </a:t>
            </a:r>
          </a:p>
          <a:p>
            <a:pPr marL="1371600" lvl="2" indent="-457200">
              <a:lnSpc>
                <a:spcPct val="100000"/>
              </a:lnSpc>
              <a:spcBef>
                <a:spcPts val="1000"/>
              </a:spcBef>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anyone missing? Who still needs parent consent?</a:t>
            </a:r>
          </a:p>
          <a:p>
            <a:pPr marL="1371600" lvl="2" indent="-457200">
              <a:lnSpc>
                <a:spcPct val="100000"/>
              </a:lnSpc>
              <a:spcBef>
                <a:spcPts val="1000"/>
              </a:spcBef>
              <a:defRPr/>
            </a:pPr>
            <a:r>
              <a:rPr lang="en-US" sz="2600" dirty="0">
                <a:solidFill>
                  <a:prstClr val="black"/>
                </a:solidFill>
                <a:latin typeface="Arial" panose="020B0604020202020204" pitchFamily="34" charset="0"/>
                <a:ea typeface="+mn-ea"/>
                <a:cs typeface="Arial" panose="020B0604020202020204" pitchFamily="34" charset="0"/>
              </a:rPr>
              <a:t>Students must register and get consent before deadline. </a:t>
            </a:r>
          </a:p>
          <a:p>
            <a:pPr marL="1371600" lvl="2" indent="-457200">
              <a:lnSpc>
                <a:spcPct val="100000"/>
              </a:lnSpc>
              <a:spcBef>
                <a:spcPts val="1000"/>
              </a:spcBef>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Did anyone register for your class</a:t>
            </a:r>
            <a:r>
              <a:rPr lang="en-US" sz="2600" dirty="0">
                <a:solidFill>
                  <a:prstClr val="black"/>
                </a:solidFill>
                <a:latin typeface="Arial" panose="020B0604020202020204" pitchFamily="34" charset="0"/>
                <a:ea typeface="+mn-ea"/>
                <a:cs typeface="Arial" panose="020B0604020202020204" pitchFamily="34" charset="0"/>
              </a:rPr>
              <a:t> by mistake? </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indent="0">
              <a:lnSpc>
                <a:spcPct val="100000"/>
              </a:lnSpc>
              <a:buNone/>
              <a:defRPr/>
            </a:pPr>
            <a:r>
              <a:rPr lang="en-US" sz="3000" i="1" dirty="0">
                <a:solidFill>
                  <a:srgbClr val="A30F32"/>
                </a:solidFill>
                <a:latin typeface="Arial" panose="020B0604020202020204" pitchFamily="34" charset="0"/>
                <a:ea typeface="+mn-ea"/>
                <a:cs typeface="Arial" panose="020B0604020202020204" pitchFamily="34" charset="0"/>
              </a:rPr>
              <a:t>If a student doesn’t show on your working/live roster, they’re not signed up!</a:t>
            </a:r>
            <a:endParaRPr kumimoji="0" lang="en-US" sz="3000" b="0" i="1" u="none" strike="noStrike" kern="1200" cap="none" spc="0" normalizeH="0" baseline="0" noProof="0" dirty="0">
              <a:ln>
                <a:noFill/>
              </a:ln>
              <a:solidFill>
                <a:srgbClr val="A30F32"/>
              </a:solidFill>
              <a:effectLst/>
              <a:uLnTx/>
              <a:uFillTx/>
              <a:latin typeface="Arial" panose="020B0604020202020204" pitchFamily="34" charset="0"/>
              <a:ea typeface="+mn-ea"/>
              <a:cs typeface="Arial" panose="020B0604020202020204" pitchFamily="34" charset="0"/>
            </a:endParaRPr>
          </a:p>
          <a:p>
            <a:endParaRPr lang="en-US" dirty="0"/>
          </a:p>
          <a:p>
            <a:endParaRPr lang="en-US" dirty="0"/>
          </a:p>
          <a:p>
            <a:pPr marL="0" marR="0" lvl="0" indent="0" algn="l" defTabSz="914400" rtl="0" eaLnBrk="1" fontAlgn="auto" latinLnBrk="0" hangingPunct="1">
              <a:lnSpc>
                <a:spcPct val="100000"/>
              </a:lnSpc>
              <a:spcBef>
                <a:spcPts val="1000"/>
              </a:spcBef>
              <a:spcAft>
                <a:spcPts val="0"/>
              </a:spcAft>
              <a:buClrTx/>
              <a:buSz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school reviewers go through registrations and provide information</a:t>
            </a:r>
          </a:p>
          <a:p>
            <a:pPr marL="914400" lvl="1" indent="-457200" algn="l">
              <a:lnSpc>
                <a:spcPct val="100000"/>
              </a:lnSpc>
              <a:spcBef>
                <a:spcPts val="1000"/>
              </a:spcBef>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period, test scores, </a:t>
            </a:r>
            <a:r>
              <a:rPr lang="en-US" sz="2800" dirty="0">
                <a:solidFill>
                  <a:prstClr val="black"/>
                </a:solidFill>
                <a:latin typeface="Arial" panose="020B0604020202020204" pitchFamily="34" charset="0"/>
                <a:ea typeface="+mn-ea"/>
                <a:cs typeface="Arial" panose="020B0604020202020204" pitchFamily="34" charset="0"/>
              </a:rPr>
              <a:t>s</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upporting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docs like transcripts or COUs, etc.</a:t>
            </a:r>
            <a:endParaRPr lang="en-US" sz="2800" dirty="0">
              <a:solidFill>
                <a:prstClr val="black"/>
              </a:solidFill>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7D1E9D2-8843-4116-4B72-46491545A4A2}"/>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Inter Black" panose="02000A03000000020004" pitchFamily="50" charset="0"/>
                <a:ea typeface="Inter Black" panose="02000A03000000020004" pitchFamily="50" charset="0"/>
                <a:cs typeface="Inter Black" panose="02000A03000000020004" pitchFamily="50" charset="0"/>
              </a:rPr>
              <a:t>During registration period…</a:t>
            </a:r>
            <a:b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br>
            <a:endParaRPr lang="en-US" dirty="0"/>
          </a:p>
        </p:txBody>
      </p:sp>
    </p:spTree>
    <p:extLst>
      <p:ext uri="{BB962C8B-B14F-4D97-AF65-F5344CB8AC3E}">
        <p14:creationId xmlns:p14="http://schemas.microsoft.com/office/powerpoint/2010/main" val="564501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DDBF62C-2D1A-82F0-A758-14559D3BEF91}"/>
              </a:ext>
            </a:extLst>
          </p:cNvPr>
          <p:cNvSpPr>
            <a:spLocks noGrp="1"/>
          </p:cNvSpPr>
          <p:nvPr>
            <p:ph type="title"/>
          </p:nvPr>
        </p:nvSpPr>
        <p:spPr>
          <a:xfrm>
            <a:off x="724548" y="77904"/>
            <a:ext cx="4646904" cy="1624520"/>
          </a:xfrm>
        </p:spPr>
        <p:txBody>
          <a:bodyPr vert="horz" lIns="91440" tIns="45720" rIns="91440" bIns="45720" rtlCol="0" anchor="ctr">
            <a:normAutofit/>
          </a:bodyPr>
          <a:lstStyle/>
          <a:p>
            <a:r>
              <a:rPr lang="en-US" dirty="0">
                <a:latin typeface="+mj-lt"/>
                <a:ea typeface="+mj-ea"/>
                <a:cs typeface="+mj-cs"/>
              </a:rPr>
              <a:t>Roster Status </a:t>
            </a:r>
          </a:p>
        </p:txBody>
      </p:sp>
      <p:sp>
        <p:nvSpPr>
          <p:cNvPr id="2" name="Content Placeholder 1">
            <a:extLst>
              <a:ext uri="{FF2B5EF4-FFF2-40B4-BE49-F238E27FC236}">
                <a16:creationId xmlns:a16="http://schemas.microsoft.com/office/drawing/2014/main" id="{CC3DD8A2-B109-DB17-7CD9-FACB69829CA3}"/>
              </a:ext>
            </a:extLst>
          </p:cNvPr>
          <p:cNvSpPr>
            <a:spLocks noGrp="1"/>
          </p:cNvSpPr>
          <p:nvPr>
            <p:ph sz="half" idx="1"/>
          </p:nvPr>
        </p:nvSpPr>
        <p:spPr>
          <a:xfrm>
            <a:off x="472053" y="1572323"/>
            <a:ext cx="5226403" cy="4850934"/>
          </a:xfrm>
        </p:spPr>
        <p:txBody>
          <a:bodyPr vert="horz" lIns="91440" tIns="45720" rIns="91440" bIns="45720" rtlCol="0" anchor="ctr">
            <a:normAutofit lnSpcReduction="10000"/>
          </a:bodyPr>
          <a:lstStyle/>
          <a:p>
            <a:r>
              <a:rPr lang="en-US" dirty="0">
                <a:latin typeface="+mn-lt"/>
                <a:ea typeface="+mn-ea"/>
                <a:cs typeface="+mn-cs"/>
              </a:rPr>
              <a:t>Applied:  Student has signed up</a:t>
            </a:r>
          </a:p>
          <a:p>
            <a:r>
              <a:rPr lang="en-US" dirty="0">
                <a:latin typeface="+mn-lt"/>
                <a:ea typeface="+mn-ea"/>
                <a:cs typeface="+mn-cs"/>
              </a:rPr>
              <a:t>Approved: Reviewer has done their part</a:t>
            </a:r>
          </a:p>
          <a:p>
            <a:r>
              <a:rPr lang="en-US" dirty="0">
                <a:latin typeface="+mn-lt"/>
                <a:ea typeface="+mn-ea"/>
                <a:cs typeface="+mn-cs"/>
              </a:rPr>
              <a:t>Not Approved: Reviewer determined student is not approved to take course</a:t>
            </a:r>
          </a:p>
          <a:p>
            <a:r>
              <a:rPr lang="en-US" dirty="0">
                <a:latin typeface="+mn-lt"/>
                <a:ea typeface="+mn-ea"/>
                <a:cs typeface="+mn-cs"/>
              </a:rPr>
              <a:t>Pending Review:  COU needs faculty approval</a:t>
            </a:r>
          </a:p>
          <a:p>
            <a:r>
              <a:rPr lang="en-US" dirty="0">
                <a:latin typeface="+mn-lt"/>
                <a:ea typeface="+mn-ea"/>
                <a:cs typeface="+mn-cs"/>
              </a:rPr>
              <a:t>Registered: Ready to be enrolled (or already enrolled) </a:t>
            </a:r>
          </a:p>
          <a:p>
            <a:r>
              <a:rPr lang="en-US" dirty="0">
                <a:latin typeface="+mn-lt"/>
                <a:ea typeface="+mn-ea"/>
                <a:cs typeface="+mn-cs"/>
              </a:rPr>
              <a:t>Withdrawn</a:t>
            </a:r>
          </a:p>
          <a:p>
            <a:r>
              <a:rPr lang="en-US" dirty="0">
                <a:latin typeface="+mn-lt"/>
                <a:ea typeface="+mn-ea"/>
                <a:cs typeface="+mn-cs"/>
              </a:rPr>
              <a:t>Dropped</a:t>
            </a:r>
          </a:p>
          <a:p>
            <a:r>
              <a:rPr lang="en-US" dirty="0">
                <a:latin typeface="+mn-lt"/>
                <a:ea typeface="+mn-ea"/>
                <a:cs typeface="+mn-cs"/>
              </a:rPr>
              <a:t>Application Not Processed – See Notes: Can’t move student’s app forward</a:t>
            </a:r>
          </a:p>
          <a:p>
            <a:r>
              <a:rPr lang="en-US" dirty="0">
                <a:latin typeface="+mn-lt"/>
                <a:ea typeface="+mn-ea"/>
                <a:cs typeface="+mn-cs"/>
              </a:rPr>
              <a:t>Corrections Required, See Notes: Something needs the school’s attention</a:t>
            </a:r>
          </a:p>
        </p:txBody>
      </p:sp>
      <p:pic>
        <p:nvPicPr>
          <p:cNvPr id="6" name="Picture 5">
            <a:extLst>
              <a:ext uri="{FF2B5EF4-FFF2-40B4-BE49-F238E27FC236}">
                <a16:creationId xmlns:a16="http://schemas.microsoft.com/office/drawing/2014/main" id="{AF8E398C-5914-0FFF-144E-76BBD437C673}"/>
              </a:ext>
            </a:extLst>
          </p:cNvPr>
          <p:cNvPicPr>
            <a:picLocks noChangeAspect="1"/>
          </p:cNvPicPr>
          <p:nvPr/>
        </p:nvPicPr>
        <p:blipFill rotWithShape="1">
          <a:blip r:embed="rId3"/>
          <a:srcRect l="37638" r="8969"/>
          <a:stretch/>
        </p:blipFill>
        <p:spPr>
          <a:xfrm>
            <a:off x="6096000" y="1"/>
            <a:ext cx="6102825" cy="6858000"/>
          </a:xfrm>
          <a:prstGeom prst="rect">
            <a:avLst/>
          </a:prstGeom>
        </p:spPr>
      </p:pic>
    </p:spTree>
    <p:extLst>
      <p:ext uri="{BB962C8B-B14F-4D97-AF65-F5344CB8AC3E}">
        <p14:creationId xmlns:p14="http://schemas.microsoft.com/office/powerpoint/2010/main" val="1726403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020DCF-BBA1-1A2A-1E72-5F9A199FDE1B}"/>
              </a:ext>
            </a:extLst>
          </p:cNvPr>
          <p:cNvSpPr>
            <a:spLocks noGrp="1"/>
          </p:cNvSpPr>
          <p:nvPr>
            <p:ph sz="half" idx="1"/>
          </p:nvPr>
        </p:nvSpPr>
        <p:spPr/>
        <p:txBody>
          <a:bodyPr>
            <a:normAutofit lnSpcReduction="10000"/>
          </a:bodyPr>
          <a:lstStyle/>
          <a:p>
            <a:pPr marL="0" indent="0">
              <a:buNone/>
            </a:pPr>
            <a:r>
              <a:rPr lang="en-US" sz="2200" dirty="0"/>
              <a:t>If students have a legitimate reason beyond their control for not meeting the deadline, they may submit a Late Registration Request. </a:t>
            </a:r>
          </a:p>
          <a:p>
            <a:pPr marL="0" indent="0">
              <a:buNone/>
            </a:pPr>
            <a:endParaRPr lang="en-US" sz="2200" dirty="0"/>
          </a:p>
          <a:p>
            <a:pPr marL="0" indent="0">
              <a:buNone/>
            </a:pPr>
            <a:r>
              <a:rPr lang="en-US" sz="2800" b="1" dirty="0"/>
              <a:t>Late Registration Requests only accepted for one week after registration period has closed.</a:t>
            </a:r>
          </a:p>
          <a:p>
            <a:r>
              <a:rPr lang="en-US" sz="2200" dirty="0"/>
              <a:t>Please do not approve or submit if it is past the deadline</a:t>
            </a:r>
          </a:p>
          <a:p>
            <a:r>
              <a:rPr lang="en-US" sz="2200" dirty="0"/>
              <a:t>All forms must be complete, signed and submitted all together from the school</a:t>
            </a:r>
          </a:p>
          <a:p>
            <a:r>
              <a:rPr lang="en-US" sz="2200" dirty="0"/>
              <a:t>They are processed after all the registrations which came in on time</a:t>
            </a:r>
          </a:p>
          <a:p>
            <a:r>
              <a:rPr lang="en-US" sz="2200" dirty="0"/>
              <a:t>We do deny requests so please remind students to take it seriously</a:t>
            </a:r>
          </a:p>
          <a:p>
            <a:endParaRPr lang="en-US" dirty="0"/>
          </a:p>
          <a:p>
            <a:pPr marL="0" indent="0">
              <a:buNone/>
            </a:pPr>
            <a:r>
              <a:rPr lang="en-US" sz="2000" dirty="0"/>
              <a:t>Avoid this hurdle by watching your working roster in CiHS.cwu.edu</a:t>
            </a:r>
          </a:p>
          <a:p>
            <a:pPr marL="0" indent="0">
              <a:buNone/>
            </a:pPr>
            <a:r>
              <a:rPr lang="en-US" dirty="0"/>
              <a:t>More information to come this Fall regarding finalized late registration policy</a:t>
            </a:r>
            <a:endParaRPr lang="en-US" sz="2000" dirty="0"/>
          </a:p>
          <a:p>
            <a:pPr marL="0" indent="0">
              <a:buNone/>
            </a:pPr>
            <a:endParaRPr lang="en-US" dirty="0"/>
          </a:p>
          <a:p>
            <a:endParaRPr lang="en-US" dirty="0"/>
          </a:p>
        </p:txBody>
      </p:sp>
      <p:sp>
        <p:nvSpPr>
          <p:cNvPr id="3" name="Title 2">
            <a:extLst>
              <a:ext uri="{FF2B5EF4-FFF2-40B4-BE49-F238E27FC236}">
                <a16:creationId xmlns:a16="http://schemas.microsoft.com/office/drawing/2014/main" id="{E69560D6-DC8B-EC13-F7DA-5190D35BE59D}"/>
              </a:ext>
            </a:extLst>
          </p:cNvPr>
          <p:cNvSpPr>
            <a:spLocks noGrp="1"/>
          </p:cNvSpPr>
          <p:nvPr>
            <p:ph type="title"/>
          </p:nvPr>
        </p:nvSpPr>
        <p:spPr>
          <a:xfrm>
            <a:off x="534170" y="407700"/>
            <a:ext cx="11123659" cy="506699"/>
          </a:xfrm>
        </p:spPr>
        <p:txBody>
          <a:bodyPr/>
          <a:lstStyle/>
          <a:p>
            <a:r>
              <a:rPr kumimoji="0" lang="en-US" sz="4000" i="0" u="none" strike="noStrike" kern="1200" cap="none" spc="0" normalizeH="0" baseline="0" noProof="0" dirty="0">
                <a:ln>
                  <a:noFill/>
                </a:ln>
                <a:solidFill>
                  <a:prstClr val="black"/>
                </a:solidFill>
                <a:effectLst/>
                <a:uLnTx/>
                <a:uFillTx/>
                <a:latin typeface="Inter Black" panose="02000A03000000020004" pitchFamily="50" charset="0"/>
                <a:ea typeface="Inter Black" panose="02000A03000000020004" pitchFamily="50" charset="0"/>
                <a:cs typeface="Inter Black" panose="02000A03000000020004" pitchFamily="50" charset="0"/>
              </a:rPr>
              <a:t>Late Registration Request</a:t>
            </a:r>
            <a:endParaRPr lang="en-US" dirty="0">
              <a:latin typeface="Inter Black" panose="02000A03000000020004" pitchFamily="50" charset="0"/>
              <a:ea typeface="Inter Black" panose="02000A03000000020004" pitchFamily="50" charset="0"/>
              <a:cs typeface="Inter Black" panose="02000A03000000020004" pitchFamily="50" charset="0"/>
            </a:endParaRPr>
          </a:p>
        </p:txBody>
      </p:sp>
    </p:spTree>
    <p:extLst>
      <p:ext uri="{BB962C8B-B14F-4D97-AF65-F5344CB8AC3E}">
        <p14:creationId xmlns:p14="http://schemas.microsoft.com/office/powerpoint/2010/main" val="3804187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66A43-3194-E11D-ABA8-5BEE7A07D3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F72AD4-2AE3-6F41-9143-4974B4B05F93}"/>
              </a:ext>
            </a:extLst>
          </p:cNvPr>
          <p:cNvSpPr>
            <a:spLocks noGrp="1"/>
          </p:cNvSpPr>
          <p:nvPr>
            <p:ph sz="half" idx="1"/>
          </p:nvPr>
        </p:nvSpPr>
        <p:spPr/>
        <p:txBody>
          <a:bodyPr>
            <a:normAutofit/>
          </a:bodyPr>
          <a:lstStyle/>
          <a:p>
            <a:pPr marL="0" indent="0" algn="l">
              <a:lnSpc>
                <a:spcPct val="100000"/>
              </a:lnSpc>
              <a:buNone/>
              <a:defRPr/>
            </a:pPr>
            <a:r>
              <a:rPr lang="en-US" sz="2800" b="1" dirty="0">
                <a:solidFill>
                  <a:prstClr val="black"/>
                </a:solidFill>
                <a:latin typeface="Arial" panose="020B0604020202020204" pitchFamily="34" charset="0"/>
                <a:cs typeface="Arial" panose="020B0604020202020204" pitchFamily="34" charset="0"/>
              </a:rPr>
              <a:t>When we are done processing all the student registrations, you will receive a roster verification email.</a:t>
            </a:r>
          </a:p>
          <a:p>
            <a:pPr marL="914400" lvl="1" indent="-457200">
              <a:lnSpc>
                <a:spcPct val="100000"/>
              </a:lnSpc>
              <a:defRPr/>
            </a:pPr>
            <a:r>
              <a:rPr lang="en-US" sz="2800" dirty="0">
                <a:solidFill>
                  <a:prstClr val="black"/>
                </a:solidFill>
                <a:latin typeface="Arial" panose="020B0604020202020204" pitchFamily="34" charset="0"/>
                <a:cs typeface="Arial" panose="020B0604020202020204" pitchFamily="34" charset="0"/>
              </a:rPr>
              <a:t>Pay attention to the status of each student</a:t>
            </a:r>
          </a:p>
          <a:p>
            <a:pPr marL="914400" lvl="1" indent="-457200">
              <a:lnSpc>
                <a:spcPct val="100000"/>
              </a:lnSpc>
              <a:defRPr/>
            </a:pPr>
            <a:r>
              <a:rPr lang="en-US" sz="2800" dirty="0">
                <a:solidFill>
                  <a:prstClr val="black"/>
                </a:solidFill>
                <a:latin typeface="Arial" panose="020B0604020202020204" pitchFamily="34" charset="0"/>
                <a:cs typeface="Arial" panose="020B0604020202020204" pitchFamily="34" charset="0"/>
              </a:rPr>
              <a:t>Only students with “Registered” status will be enrolled </a:t>
            </a:r>
          </a:p>
          <a:p>
            <a:pPr marL="914400" lvl="1" indent="-457200">
              <a:lnSpc>
                <a:spcPct val="100000"/>
              </a:lnSpc>
              <a:defRPr/>
            </a:pPr>
            <a:r>
              <a:rPr lang="en-US" sz="2800" dirty="0">
                <a:solidFill>
                  <a:prstClr val="black"/>
                </a:solidFill>
                <a:latin typeface="Arial" panose="020B0604020202020204" pitchFamily="34" charset="0"/>
                <a:cs typeface="Arial" panose="020B0604020202020204" pitchFamily="34" charset="0"/>
              </a:rPr>
              <a:t>Check your official </a:t>
            </a:r>
            <a:r>
              <a:rPr lang="en-US" sz="2800" dirty="0" err="1">
                <a:solidFill>
                  <a:prstClr val="black"/>
                </a:solidFill>
                <a:latin typeface="Arial" panose="020B0604020202020204" pitchFamily="34" charset="0"/>
                <a:cs typeface="Arial" panose="020B0604020202020204" pitchFamily="34" charset="0"/>
              </a:rPr>
              <a:t>MyCWU</a:t>
            </a:r>
            <a:r>
              <a:rPr lang="en-US" sz="2800" dirty="0">
                <a:solidFill>
                  <a:prstClr val="black"/>
                </a:solidFill>
                <a:latin typeface="Arial" panose="020B0604020202020204" pitchFamily="34" charset="0"/>
                <a:cs typeface="Arial" panose="020B0604020202020204" pitchFamily="34" charset="0"/>
              </a:rPr>
              <a:t> roster</a:t>
            </a:r>
          </a:p>
          <a:p>
            <a:pPr marL="914400" lvl="1" indent="-457200">
              <a:lnSpc>
                <a:spcPct val="100000"/>
              </a:lnSpc>
              <a:defRPr/>
            </a:pPr>
            <a:r>
              <a:rPr lang="en-US" sz="2800" dirty="0">
                <a:solidFill>
                  <a:prstClr val="black"/>
                </a:solidFill>
                <a:latin typeface="Arial" panose="020B0604020202020204" pitchFamily="34" charset="0"/>
                <a:cs typeface="Arial" panose="020B0604020202020204" pitchFamily="34" charset="0"/>
              </a:rPr>
              <a:t>Confirm names, class period etc. </a:t>
            </a:r>
          </a:p>
          <a:p>
            <a:pPr marL="914400" lvl="1" indent="-457200">
              <a:lnSpc>
                <a:spcPct val="100000"/>
              </a:lnSpc>
              <a:defRPr/>
            </a:pPr>
            <a:r>
              <a:rPr lang="en-US" sz="2800" dirty="0">
                <a:solidFill>
                  <a:prstClr val="black"/>
                </a:solidFill>
                <a:latin typeface="Arial" panose="020B0604020202020204" pitchFamily="34" charset="0"/>
                <a:cs typeface="Arial" panose="020B0604020202020204" pitchFamily="34" charset="0"/>
              </a:rPr>
              <a:t>Students who are missing at this time cannot be added</a:t>
            </a:r>
          </a:p>
          <a:p>
            <a:pPr marL="1371600" lvl="2" indent="-457200">
              <a:lnSpc>
                <a:spcPct val="100000"/>
              </a:lnSpc>
              <a:defRPr/>
            </a:pPr>
            <a:r>
              <a:rPr lang="en-US" sz="2400" dirty="0">
                <a:solidFill>
                  <a:prstClr val="black"/>
                </a:solidFill>
                <a:latin typeface="Arial" panose="020B0604020202020204" pitchFamily="34" charset="0"/>
                <a:cs typeface="Arial" panose="020B0604020202020204" pitchFamily="34" charset="0"/>
              </a:rPr>
              <a:t>Should have been looking at working/live class roster during registration period</a:t>
            </a:r>
          </a:p>
        </p:txBody>
      </p:sp>
      <p:sp>
        <p:nvSpPr>
          <p:cNvPr id="3" name="Title 2">
            <a:extLst>
              <a:ext uri="{FF2B5EF4-FFF2-40B4-BE49-F238E27FC236}">
                <a16:creationId xmlns:a16="http://schemas.microsoft.com/office/drawing/2014/main" id="{3CAA2CF3-AC42-1020-09B1-ADFDD555F294}"/>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Inter Black" panose="02000A03000000020004" pitchFamily="50" charset="0"/>
                <a:ea typeface="Inter Black" panose="02000A03000000020004" pitchFamily="50" charset="0"/>
                <a:cs typeface="Inter Black" panose="02000A03000000020004" pitchFamily="50" charset="0"/>
              </a:rPr>
              <a:t>After student registration period…</a:t>
            </a:r>
            <a:b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br>
            <a:endParaRPr lang="en-US" dirty="0"/>
          </a:p>
        </p:txBody>
      </p:sp>
    </p:spTree>
    <p:extLst>
      <p:ext uri="{BB962C8B-B14F-4D97-AF65-F5344CB8AC3E}">
        <p14:creationId xmlns:p14="http://schemas.microsoft.com/office/powerpoint/2010/main" val="30874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37528-952E-7D24-A044-8DFBD6B33481}"/>
              </a:ext>
            </a:extLst>
          </p:cNvPr>
          <p:cNvSpPr>
            <a:spLocks noGrp="1"/>
          </p:cNvSpPr>
          <p:nvPr>
            <p:ph sz="half" idx="1"/>
          </p:nvPr>
        </p:nvSpPr>
        <p:spPr/>
        <p:txBody>
          <a:bodyPr/>
          <a:lstStyle/>
          <a:p>
            <a:pPr marL="0" indent="0" algn="ctr">
              <a:buNone/>
            </a:pPr>
            <a:r>
              <a:rPr lang="en-US" sz="2000" dirty="0"/>
              <a:t>National Alliance of Concurrent Enrollment Partnerships (NACEP) Standards for Accreditation</a:t>
            </a:r>
          </a:p>
          <a:p>
            <a:pPr algn="ctr"/>
            <a:endParaRPr lang="en-US" sz="2000" dirty="0"/>
          </a:p>
          <a:p>
            <a:pPr marL="514350" indent="-514350" algn="just">
              <a:buFont typeface="+mj-lt"/>
              <a:buAutoNum type="arabicPeriod"/>
            </a:pPr>
            <a:r>
              <a:rPr lang="en-US" sz="2000" dirty="0"/>
              <a:t>CWU Course Title</a:t>
            </a:r>
          </a:p>
          <a:p>
            <a:pPr marL="514350" indent="-514350" algn="just">
              <a:buFont typeface="+mj-lt"/>
              <a:buAutoNum type="arabicPeriod"/>
            </a:pPr>
            <a:r>
              <a:rPr lang="en-US" sz="2000" dirty="0"/>
              <a:t>CWU Course Descriptions </a:t>
            </a:r>
          </a:p>
          <a:p>
            <a:pPr marL="514350" indent="-514350" algn="just">
              <a:buFont typeface="+mj-lt"/>
              <a:buAutoNum type="arabicPeriod"/>
            </a:pPr>
            <a:r>
              <a:rPr lang="en-US" sz="2000" dirty="0"/>
              <a:t>CWU Outcomes and Objectives</a:t>
            </a:r>
          </a:p>
          <a:p>
            <a:pPr marL="514350" indent="-514350" algn="just">
              <a:buFont typeface="+mj-lt"/>
              <a:buAutoNum type="arabicPeriod"/>
            </a:pPr>
            <a:r>
              <a:rPr lang="en-US" sz="2000" dirty="0"/>
              <a:t>Instructor Name and Contact Information</a:t>
            </a:r>
            <a:endParaRPr lang="en-US" dirty="0"/>
          </a:p>
          <a:p>
            <a:pPr marL="514350" indent="-514350" algn="just">
              <a:buFont typeface="+mj-lt"/>
              <a:buAutoNum type="arabicPeriod"/>
            </a:pPr>
            <a:r>
              <a:rPr lang="en-US" sz="2000" dirty="0"/>
              <a:t>Course term and dates (change each time)</a:t>
            </a:r>
          </a:p>
          <a:p>
            <a:pPr algn="ctr"/>
            <a:endParaRPr lang="en-US" sz="2000" dirty="0"/>
          </a:p>
          <a:p>
            <a:pPr marL="0" indent="0" algn="ctr">
              <a:buNone/>
            </a:pPr>
            <a:r>
              <a:rPr lang="en-US" dirty="0"/>
              <a:t>The Syllabus Template is found in CiHS.cwu.edu, under “Shared Docs” </a:t>
            </a:r>
          </a:p>
        </p:txBody>
      </p:sp>
      <p:sp>
        <p:nvSpPr>
          <p:cNvPr id="3" name="Title 2">
            <a:extLst>
              <a:ext uri="{FF2B5EF4-FFF2-40B4-BE49-F238E27FC236}">
                <a16:creationId xmlns:a16="http://schemas.microsoft.com/office/drawing/2014/main" id="{F6C223B4-B39F-5C45-91FA-C17365939089}"/>
              </a:ext>
            </a:extLst>
          </p:cNvPr>
          <p:cNvSpPr>
            <a:spLocks noGrp="1"/>
          </p:cNvSpPr>
          <p:nvPr>
            <p:ph type="title"/>
          </p:nvPr>
        </p:nvSpPr>
        <p:spPr/>
        <p:txBody>
          <a:bodyPr/>
          <a:lstStyle/>
          <a:p>
            <a:r>
              <a:rPr lang="en-US" dirty="0"/>
              <a:t>NACEP Syllabus Alignment</a:t>
            </a:r>
          </a:p>
        </p:txBody>
      </p:sp>
    </p:spTree>
    <p:extLst>
      <p:ext uri="{BB962C8B-B14F-4D97-AF65-F5344CB8AC3E}">
        <p14:creationId xmlns:p14="http://schemas.microsoft.com/office/powerpoint/2010/main" val="1441175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D22616E-1D42-A1FA-391E-FC87F9CAD02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kern="1200">
                <a:solidFill>
                  <a:srgbClr val="FFFFFF"/>
                </a:solidFill>
                <a:latin typeface="+mj-lt"/>
                <a:ea typeface="+mj-ea"/>
                <a:cs typeface="+mj-cs"/>
              </a:rPr>
              <a:t>Syllabi</a:t>
            </a:r>
          </a:p>
        </p:txBody>
      </p:sp>
      <p:sp>
        <p:nvSpPr>
          <p:cNvPr id="7" name="Content Placeholder 1">
            <a:extLst>
              <a:ext uri="{FF2B5EF4-FFF2-40B4-BE49-F238E27FC236}">
                <a16:creationId xmlns:a16="http://schemas.microsoft.com/office/drawing/2014/main" id="{6212FBC7-AF94-F817-7497-C01A82ECCECB}"/>
              </a:ext>
            </a:extLst>
          </p:cNvPr>
          <p:cNvSpPr>
            <a:spLocks noGrp="1"/>
          </p:cNvSpPr>
          <p:nvPr>
            <p:ph sz="half" idx="1"/>
          </p:nvPr>
        </p:nvSpPr>
        <p:spPr>
          <a:xfrm>
            <a:off x="4810259" y="649480"/>
            <a:ext cx="6555347" cy="5546047"/>
          </a:xfrm>
        </p:spPr>
        <p:txBody>
          <a:bodyPr vert="horz" lIns="91440" tIns="45720" rIns="91440" bIns="45720" rtlCol="0" anchor="ctr">
            <a:normAutofit/>
          </a:bodyPr>
          <a:lstStyle/>
          <a:p>
            <a:r>
              <a:rPr lang="en-US" sz="2400" dirty="0">
                <a:latin typeface="+mn-lt"/>
                <a:ea typeface="+mn-ea"/>
                <a:cs typeface="+mn-cs"/>
              </a:rPr>
              <a:t>Upload a copy of your CWU syllabus (pdf preferred)</a:t>
            </a:r>
          </a:p>
          <a:p>
            <a:pPr lvl="1"/>
            <a:r>
              <a:rPr lang="en-US" sz="2400" dirty="0">
                <a:latin typeface="+mn-lt"/>
                <a:ea typeface="+mn-ea"/>
                <a:cs typeface="+mn-cs"/>
              </a:rPr>
              <a:t>System sends reminders until it’s submitted</a:t>
            </a:r>
          </a:p>
          <a:p>
            <a:pPr lvl="1"/>
            <a:r>
              <a:rPr lang="en-US" sz="2400" dirty="0">
                <a:latin typeface="+mn-lt"/>
                <a:ea typeface="+mn-ea"/>
                <a:cs typeface="+mn-cs"/>
              </a:rPr>
              <a:t>Syllabi should be reviewed at Summer Institute</a:t>
            </a:r>
          </a:p>
          <a:p>
            <a:r>
              <a:rPr lang="en-US" sz="2400" dirty="0">
                <a:latin typeface="+mn-lt"/>
                <a:ea typeface="+mn-ea"/>
                <a:cs typeface="+mn-cs"/>
              </a:rPr>
              <a:t>Submit one for each class, every term</a:t>
            </a:r>
          </a:p>
          <a:p>
            <a:r>
              <a:rPr lang="en-US" sz="2400" dirty="0">
                <a:latin typeface="+mn-lt"/>
                <a:ea typeface="+mn-ea"/>
                <a:cs typeface="+mn-cs"/>
              </a:rPr>
              <a:t>Look for feedback from liaison</a:t>
            </a:r>
          </a:p>
          <a:p>
            <a:r>
              <a:rPr lang="en-US" sz="2400" dirty="0">
                <a:latin typeface="+mn-lt"/>
                <a:ea typeface="+mn-ea"/>
                <a:cs typeface="+mn-cs"/>
              </a:rPr>
              <a:t>Follow the CWU Syllabus requirements; see the template in Shared Docs</a:t>
            </a:r>
          </a:p>
          <a:p>
            <a:r>
              <a:rPr lang="en-US" sz="2400" dirty="0">
                <a:latin typeface="+mn-lt"/>
                <a:ea typeface="+mn-ea"/>
                <a:cs typeface="+mn-cs"/>
              </a:rPr>
              <a:t>Provide a copy of the CWU syllabus to your students at the beginning of the term</a:t>
            </a:r>
          </a:p>
          <a:p>
            <a:endParaRPr lang="en-US" dirty="0">
              <a:latin typeface="+mn-lt"/>
              <a:ea typeface="+mn-ea"/>
              <a:cs typeface="+mn-cs"/>
            </a:endParaRPr>
          </a:p>
        </p:txBody>
      </p:sp>
    </p:spTree>
    <p:extLst>
      <p:ext uri="{BB962C8B-B14F-4D97-AF65-F5344CB8AC3E}">
        <p14:creationId xmlns:p14="http://schemas.microsoft.com/office/powerpoint/2010/main" val="3504805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020DCF-BBA1-1A2A-1E72-5F9A199FDE1B}"/>
              </a:ext>
            </a:extLst>
          </p:cNvPr>
          <p:cNvSpPr>
            <a:spLocks noGrp="1"/>
          </p:cNvSpPr>
          <p:nvPr>
            <p:ph sz="half" idx="1"/>
          </p:nvPr>
        </p:nvSpPr>
        <p:spPr>
          <a:xfrm>
            <a:off x="585741" y="1388819"/>
            <a:ext cx="11123658" cy="5097176"/>
          </a:xfrm>
        </p:spPr>
        <p:txBody>
          <a:bodyPr>
            <a:normAutofit/>
          </a:bodyPr>
          <a:lstStyle/>
          <a:p>
            <a:pPr marL="0" indent="0">
              <a:buNone/>
            </a:pPr>
            <a:r>
              <a:rPr lang="en-US" sz="2200" dirty="0"/>
              <a:t>Has single sign-on with your cihs.cwu.edu registration platform. </a:t>
            </a:r>
          </a:p>
          <a:p>
            <a:pPr marL="0" indent="0">
              <a:buNone/>
            </a:pPr>
            <a:endParaRPr lang="en-US" sz="2200" dirty="0"/>
          </a:p>
          <a:p>
            <a:pPr marL="0" indent="0">
              <a:buNone/>
            </a:pPr>
            <a:r>
              <a:rPr lang="en-US" sz="2400" dirty="0"/>
              <a:t>Is where to find your official class roster and your grading roster.</a:t>
            </a:r>
          </a:p>
          <a:p>
            <a:r>
              <a:rPr lang="en-US" sz="2200" dirty="0"/>
              <a:t>You have access while you have a course built and while you are teaching (until the grading deadline). </a:t>
            </a:r>
          </a:p>
          <a:p>
            <a:r>
              <a:rPr lang="en-US" sz="2200" dirty="0"/>
              <a:t>If you didn’t get grades in on time and your account is locked, please reach out to Zane at </a:t>
            </a:r>
            <a:r>
              <a:rPr lang="en-US" sz="2200" dirty="0">
                <a:hlinkClick r:id="rId3"/>
              </a:rPr>
              <a:t>zane.morrison@cwu.edu</a:t>
            </a:r>
            <a:r>
              <a:rPr lang="en-US" sz="2200" dirty="0"/>
              <a:t> or (509) 963-1381 instead of calling the IT </a:t>
            </a:r>
            <a:r>
              <a:rPr lang="en-US" sz="2200" dirty="0" err="1"/>
              <a:t>Servicedesk</a:t>
            </a:r>
            <a:endParaRPr lang="en-US" sz="2200" dirty="0"/>
          </a:p>
          <a:p>
            <a:endParaRPr lang="en-US" sz="2200" dirty="0"/>
          </a:p>
          <a:p>
            <a:r>
              <a:rPr lang="en-US" dirty="0"/>
              <a:t>Check the term button to make sure you’re looking in the right term.</a:t>
            </a:r>
          </a:p>
          <a:p>
            <a:r>
              <a:rPr lang="en-US" dirty="0"/>
              <a:t>Gives you access to CWU Library and other resources.</a:t>
            </a:r>
          </a:p>
          <a:p>
            <a:endParaRPr lang="en-US" dirty="0"/>
          </a:p>
        </p:txBody>
      </p:sp>
      <p:pic>
        <p:nvPicPr>
          <p:cNvPr id="6" name="Content Placeholder 4" descr="A red and black rectangle with a black and white line&#10;&#10;Description automatically generated">
            <a:extLst>
              <a:ext uri="{FF2B5EF4-FFF2-40B4-BE49-F238E27FC236}">
                <a16:creationId xmlns:a16="http://schemas.microsoft.com/office/drawing/2014/main" id="{15BC9A7B-0E1C-5D76-032E-994C51AFB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41" y="372005"/>
            <a:ext cx="9354170" cy="1668668"/>
          </a:xfrm>
          <a:prstGeom prst="rect">
            <a:avLst/>
          </a:prstGeom>
        </p:spPr>
      </p:pic>
    </p:spTree>
    <p:extLst>
      <p:ext uri="{BB962C8B-B14F-4D97-AF65-F5344CB8AC3E}">
        <p14:creationId xmlns:p14="http://schemas.microsoft.com/office/powerpoint/2010/main" val="211051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35F87-6F9D-8471-017C-912D2D3BE265}"/>
              </a:ext>
            </a:extLst>
          </p:cNvPr>
          <p:cNvSpPr>
            <a:spLocks noGrp="1"/>
          </p:cNvSpPr>
          <p:nvPr>
            <p:ph type="title"/>
          </p:nvPr>
        </p:nvSpPr>
        <p:spPr/>
        <p:txBody>
          <a:bodyPr/>
          <a:lstStyle/>
          <a:p>
            <a:r>
              <a:rPr lang="en-US" dirty="0"/>
              <a:t>High School Partnerships Staff</a:t>
            </a:r>
          </a:p>
        </p:txBody>
      </p:sp>
      <p:sp>
        <p:nvSpPr>
          <p:cNvPr id="4" name="Content Placeholder 3">
            <a:extLst>
              <a:ext uri="{FF2B5EF4-FFF2-40B4-BE49-F238E27FC236}">
                <a16:creationId xmlns:a16="http://schemas.microsoft.com/office/drawing/2014/main" id="{24BB2A53-8483-33B8-A8DD-F42C3030C18B}"/>
              </a:ext>
            </a:extLst>
          </p:cNvPr>
          <p:cNvSpPr txBox="1">
            <a:spLocks noGrp="1"/>
          </p:cNvSpPr>
          <p:nvPr>
            <p:ph sz="half" idx="1"/>
          </p:nvPr>
        </p:nvSpPr>
        <p:spPr>
          <a:xfrm>
            <a:off x="585788" y="1860710"/>
            <a:ext cx="11123612" cy="3611245"/>
          </a:xfrm>
          <a:prstGeom prst="rect">
            <a:avLst/>
          </a:prstGeom>
          <a:noFill/>
        </p:spPr>
        <p:txBody>
          <a:bodyPr wrap="square" rtlCol="0" anchor="ctr">
            <a:spAutoFit/>
          </a:bodyPr>
          <a:lstStyle/>
          <a:p>
            <a:r>
              <a:rPr lang="en-US" b="1" dirty="0"/>
              <a:t>Kyle Carrigan </a:t>
            </a:r>
            <a:r>
              <a:rPr lang="en-US" dirty="0"/>
              <a:t>– Director of Concurrent Enrollment – </a:t>
            </a:r>
            <a:r>
              <a:rPr lang="en-US" dirty="0">
                <a:hlinkClick r:id="rId3"/>
              </a:rPr>
              <a:t>kyle.carrigan@cwu.edu</a:t>
            </a:r>
            <a:endParaRPr lang="en-US" dirty="0"/>
          </a:p>
          <a:p>
            <a:r>
              <a:rPr lang="en-US" b="1" dirty="0"/>
              <a:t>Sarah Maes </a:t>
            </a:r>
            <a:r>
              <a:rPr lang="en-US" dirty="0"/>
              <a:t>– Assistant Director of CiHS– </a:t>
            </a:r>
            <a:r>
              <a:rPr lang="en-US" dirty="0">
                <a:hlinkClick r:id="rId4"/>
              </a:rPr>
              <a:t>sarah.maes@cwu.edu</a:t>
            </a:r>
            <a:r>
              <a:rPr lang="en-US" dirty="0"/>
              <a:t> </a:t>
            </a:r>
          </a:p>
          <a:p>
            <a:r>
              <a:rPr lang="en-US" b="1" dirty="0"/>
              <a:t>Zane Morrison </a:t>
            </a:r>
            <a:r>
              <a:rPr lang="en-US" dirty="0"/>
              <a:t>– Program Support Supervisor–</a:t>
            </a:r>
            <a:r>
              <a:rPr lang="en-US" dirty="0">
                <a:hlinkClick r:id="rId5"/>
              </a:rPr>
              <a:t>zane.morrison@cwu.edu</a:t>
            </a:r>
            <a:r>
              <a:rPr lang="en-US" dirty="0"/>
              <a:t> </a:t>
            </a:r>
          </a:p>
          <a:p>
            <a:r>
              <a:rPr lang="en-US" b="1" dirty="0"/>
              <a:t>Jonathan Salazar </a:t>
            </a:r>
            <a:r>
              <a:rPr lang="en-US" dirty="0"/>
              <a:t>– Program Coordinator – </a:t>
            </a:r>
            <a:r>
              <a:rPr lang="en-US" dirty="0">
                <a:hlinkClick r:id="rId6"/>
              </a:rPr>
              <a:t>Jonathan.Salazar@cwu.edu</a:t>
            </a:r>
            <a:r>
              <a:rPr lang="en-US" dirty="0"/>
              <a:t> </a:t>
            </a:r>
          </a:p>
          <a:p>
            <a:r>
              <a:rPr lang="en-US" b="1" dirty="0"/>
              <a:t>Angelia Riviera </a:t>
            </a:r>
            <a:r>
              <a:rPr lang="en-US" dirty="0"/>
              <a:t>– Associate Director of Running Start – </a:t>
            </a:r>
            <a:r>
              <a:rPr lang="en-US" dirty="0">
                <a:hlinkClick r:id="rId7"/>
              </a:rPr>
              <a:t>angelia.riveira@cwu.edu</a:t>
            </a:r>
            <a:r>
              <a:rPr lang="en-US" dirty="0"/>
              <a:t> </a:t>
            </a:r>
          </a:p>
          <a:p>
            <a:r>
              <a:rPr lang="en-US" b="1" dirty="0"/>
              <a:t>Chuck Dickson </a:t>
            </a:r>
            <a:r>
              <a:rPr lang="en-US" dirty="0"/>
              <a:t>– Program Coordinator – </a:t>
            </a:r>
            <a:r>
              <a:rPr lang="en-US" dirty="0">
                <a:hlinkClick r:id="rId8"/>
              </a:rPr>
              <a:t>Charles.Dickson@cwu.edu</a:t>
            </a:r>
            <a:endParaRPr lang="en-US" dirty="0"/>
          </a:p>
          <a:p>
            <a:r>
              <a:rPr lang="en-US" b="1" dirty="0"/>
              <a:t>Chelsea Braun </a:t>
            </a:r>
            <a:r>
              <a:rPr lang="en-US" dirty="0"/>
              <a:t>– Sammamish Advisor – </a:t>
            </a:r>
            <a:r>
              <a:rPr lang="en-US" dirty="0">
                <a:hlinkClick r:id="rId9"/>
              </a:rPr>
              <a:t>chelsea.braun@cwu.edu</a:t>
            </a:r>
            <a:r>
              <a:rPr lang="en-US" dirty="0"/>
              <a:t> </a:t>
            </a:r>
          </a:p>
          <a:p>
            <a:r>
              <a:rPr lang="en-US" b="1" dirty="0"/>
              <a:t>Arviso Alvord </a:t>
            </a:r>
            <a:r>
              <a:rPr lang="en-US" dirty="0"/>
              <a:t>– Fiscal Specialist – </a:t>
            </a:r>
            <a:r>
              <a:rPr lang="en-US" dirty="0">
                <a:hlinkClick r:id="rId10"/>
              </a:rPr>
              <a:t>arviso.alvord@cwu.edu </a:t>
            </a:r>
            <a:endParaRPr lang="en-US" dirty="0"/>
          </a:p>
          <a:p>
            <a:r>
              <a:rPr lang="en-US" b="1" dirty="0"/>
              <a:t>Scott Landwehr </a:t>
            </a:r>
            <a:r>
              <a:rPr lang="en-US" dirty="0"/>
              <a:t>- Fiscal Specialist - </a:t>
            </a:r>
            <a:r>
              <a:rPr lang="en-US" dirty="0">
                <a:hlinkClick r:id="rId11"/>
              </a:rPr>
              <a:t>Brendan.Landwehr@cwu.edu</a:t>
            </a:r>
            <a:r>
              <a:rPr lang="en-US" dirty="0"/>
              <a:t> </a:t>
            </a:r>
          </a:p>
        </p:txBody>
      </p:sp>
    </p:spTree>
    <p:extLst>
      <p:ext uri="{BB962C8B-B14F-4D97-AF65-F5344CB8AC3E}">
        <p14:creationId xmlns:p14="http://schemas.microsoft.com/office/powerpoint/2010/main" val="3480321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FE9FA7-A3F7-118F-DAAF-6EF59AB53576}"/>
              </a:ext>
            </a:extLst>
          </p:cNvPr>
          <p:cNvSpPr>
            <a:spLocks noGrp="1"/>
          </p:cNvSpPr>
          <p:nvPr>
            <p:ph sz="half" idx="1"/>
          </p:nvPr>
        </p:nvSpPr>
        <p:spPr/>
        <p:txBody>
          <a:bodyPr/>
          <a:lstStyle/>
          <a:p>
            <a:r>
              <a:rPr lang="en-US" dirty="0"/>
              <a:t>All MyCWU accounts are required to use Multifactor Authentication (MFA) prior to signing into their accounts.</a:t>
            </a:r>
          </a:p>
          <a:p>
            <a:r>
              <a:rPr lang="en-US" dirty="0"/>
              <a:t>Most common MFA method is the Microsoft Authenticator App</a:t>
            </a:r>
          </a:p>
          <a:p>
            <a:r>
              <a:rPr lang="en-US" dirty="0">
                <a:hlinkClick r:id="rId2"/>
              </a:rPr>
              <a:t>https://www.cwu.edu/about/offices/information-services/security-services/mfa/index.php</a:t>
            </a:r>
            <a:r>
              <a:rPr lang="en-US" dirty="0"/>
              <a:t> </a:t>
            </a:r>
          </a:p>
          <a:p>
            <a:r>
              <a:rPr lang="en-US" dirty="0"/>
              <a:t>If you have a new phone of if MFA is not working for you, please contact our Service Desk</a:t>
            </a:r>
          </a:p>
          <a:p>
            <a:pPr lvl="1"/>
            <a:r>
              <a:rPr lang="en-US" dirty="0"/>
              <a:t>Phone: 509-963-2001</a:t>
            </a:r>
          </a:p>
          <a:p>
            <a:pPr lvl="1"/>
            <a:r>
              <a:rPr lang="en-US" dirty="0"/>
              <a:t>Email: </a:t>
            </a:r>
            <a:r>
              <a:rPr lang="en-US" dirty="0">
                <a:hlinkClick r:id="rId3"/>
              </a:rPr>
              <a:t>CWUServiceDesk@cwu.edu</a:t>
            </a:r>
            <a:endParaRPr lang="en-US" dirty="0"/>
          </a:p>
          <a:p>
            <a:pPr lvl="1"/>
            <a:r>
              <a:rPr lang="en-US" dirty="0"/>
              <a:t>Their hours are Monday-Friday 7 am to 5 pm. </a:t>
            </a:r>
          </a:p>
          <a:p>
            <a:r>
              <a:rPr lang="en-US" dirty="0">
                <a:hlinkClick r:id="rId4"/>
              </a:rPr>
              <a:t>https://wildcatpassword.cwu.edu/</a:t>
            </a:r>
            <a:r>
              <a:rPr lang="en-US" dirty="0"/>
              <a:t> - Where you’ll go if you need to reset password</a:t>
            </a:r>
          </a:p>
          <a:p>
            <a:r>
              <a:rPr lang="en-US" dirty="0"/>
              <a:t>FYI, Passwords no longer expire after 6 months</a:t>
            </a:r>
          </a:p>
        </p:txBody>
      </p:sp>
      <p:sp>
        <p:nvSpPr>
          <p:cNvPr id="3" name="Title 2">
            <a:extLst>
              <a:ext uri="{FF2B5EF4-FFF2-40B4-BE49-F238E27FC236}">
                <a16:creationId xmlns:a16="http://schemas.microsoft.com/office/drawing/2014/main" id="{49E9A44F-86F9-5753-59D9-B060F3044B84}"/>
              </a:ext>
            </a:extLst>
          </p:cNvPr>
          <p:cNvSpPr>
            <a:spLocks noGrp="1"/>
          </p:cNvSpPr>
          <p:nvPr>
            <p:ph type="title"/>
          </p:nvPr>
        </p:nvSpPr>
        <p:spPr/>
        <p:txBody>
          <a:bodyPr/>
          <a:lstStyle/>
          <a:p>
            <a:r>
              <a:rPr lang="en-US" sz="3600" dirty="0"/>
              <a:t>Multifactor Authentication &amp; Password Reset</a:t>
            </a:r>
          </a:p>
        </p:txBody>
      </p:sp>
    </p:spTree>
    <p:extLst>
      <p:ext uri="{BB962C8B-B14F-4D97-AF65-F5344CB8AC3E}">
        <p14:creationId xmlns:p14="http://schemas.microsoft.com/office/powerpoint/2010/main" val="286241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5F86F-142E-F5FE-8C05-3D4D141D2B61}"/>
              </a:ext>
            </a:extLst>
          </p:cNvPr>
          <p:cNvSpPr>
            <a:spLocks noGrp="1"/>
          </p:cNvSpPr>
          <p:nvPr>
            <p:ph type="title"/>
          </p:nvPr>
        </p:nvSpPr>
        <p:spPr/>
        <p:txBody>
          <a:bodyPr/>
          <a:lstStyle/>
          <a:p>
            <a:r>
              <a:rPr lang="en-US" dirty="0"/>
              <a:t>Student’s Rights &amp; Responsibilities</a:t>
            </a:r>
          </a:p>
        </p:txBody>
      </p:sp>
      <p:sp>
        <p:nvSpPr>
          <p:cNvPr id="4" name="TextBox 3">
            <a:extLst>
              <a:ext uri="{FF2B5EF4-FFF2-40B4-BE49-F238E27FC236}">
                <a16:creationId xmlns:a16="http://schemas.microsoft.com/office/drawing/2014/main" id="{7AC0941E-9B7E-E4F0-49F9-0038581CCAEF}"/>
              </a:ext>
            </a:extLst>
          </p:cNvPr>
          <p:cNvSpPr txBox="1"/>
          <p:nvPr/>
        </p:nvSpPr>
        <p:spPr>
          <a:xfrm>
            <a:off x="635619" y="1806477"/>
            <a:ext cx="4125951" cy="2308324"/>
          </a:xfrm>
          <a:prstGeom prst="rect">
            <a:avLst/>
          </a:prstGeom>
          <a:noFill/>
        </p:spPr>
        <p:txBody>
          <a:bodyPr wrap="square" rtlCol="0">
            <a:spAutoFit/>
          </a:bodyPr>
          <a:lstStyle/>
          <a:p>
            <a:r>
              <a:rPr lang="en-US" sz="2400" b="1" dirty="0"/>
              <a:t>Prohibited Conduct:</a:t>
            </a:r>
          </a:p>
          <a:p>
            <a:pPr marL="285750" indent="-285750">
              <a:buFont typeface="Wingdings" panose="05000000000000000000" pitchFamily="2" charset="2"/>
              <a:buChar char="v"/>
            </a:pPr>
            <a:r>
              <a:rPr lang="en-US" sz="2400" dirty="0"/>
              <a:t>Academic Dishonesty - CWU</a:t>
            </a:r>
          </a:p>
          <a:p>
            <a:pPr marL="285750" indent="-285750">
              <a:buFont typeface="Wingdings" panose="05000000000000000000" pitchFamily="2" charset="2"/>
              <a:buChar char="v"/>
            </a:pPr>
            <a:r>
              <a:rPr lang="en-US" sz="2400" dirty="0"/>
              <a:t>Cheating</a:t>
            </a:r>
          </a:p>
          <a:p>
            <a:pPr marL="285750" indent="-285750">
              <a:buFont typeface="Wingdings" panose="05000000000000000000" pitchFamily="2" charset="2"/>
              <a:buChar char="v"/>
            </a:pPr>
            <a:r>
              <a:rPr lang="en-US" sz="2400" dirty="0"/>
              <a:t>Plagiarism</a:t>
            </a:r>
          </a:p>
          <a:p>
            <a:pPr marL="285750" indent="-285750">
              <a:buFont typeface="Wingdings" panose="05000000000000000000" pitchFamily="2" charset="2"/>
              <a:buChar char="v"/>
            </a:pPr>
            <a:r>
              <a:rPr lang="en-US" sz="2400" dirty="0"/>
              <a:t>Forgery</a:t>
            </a:r>
          </a:p>
          <a:p>
            <a:pPr marL="285750" indent="-285750">
              <a:buFont typeface="Wingdings" panose="05000000000000000000" pitchFamily="2" charset="2"/>
              <a:buChar char="v"/>
            </a:pPr>
            <a:r>
              <a:rPr lang="en-US" sz="2400" dirty="0"/>
              <a:t>Personal Offenses - Bullying</a:t>
            </a:r>
          </a:p>
        </p:txBody>
      </p:sp>
      <p:sp>
        <p:nvSpPr>
          <p:cNvPr id="5" name="TextBox 4">
            <a:extLst>
              <a:ext uri="{FF2B5EF4-FFF2-40B4-BE49-F238E27FC236}">
                <a16:creationId xmlns:a16="http://schemas.microsoft.com/office/drawing/2014/main" id="{88F947C6-7484-1AE7-3620-60A51D3A95FA}"/>
              </a:ext>
            </a:extLst>
          </p:cNvPr>
          <p:cNvSpPr txBox="1"/>
          <p:nvPr/>
        </p:nvSpPr>
        <p:spPr>
          <a:xfrm>
            <a:off x="5174165" y="1806477"/>
            <a:ext cx="6895171" cy="3046988"/>
          </a:xfrm>
          <a:prstGeom prst="rect">
            <a:avLst/>
          </a:prstGeom>
          <a:noFill/>
        </p:spPr>
        <p:txBody>
          <a:bodyPr wrap="square" rtlCol="0">
            <a:spAutoFit/>
          </a:bodyPr>
          <a:lstStyle/>
          <a:p>
            <a:r>
              <a:rPr lang="en-US" sz="2400" b="1" dirty="0"/>
              <a:t>Academic Rights:</a:t>
            </a:r>
          </a:p>
          <a:p>
            <a:pPr marL="285750" indent="-285750">
              <a:buFont typeface="Wingdings" panose="05000000000000000000" pitchFamily="2" charset="2"/>
              <a:buChar char="v"/>
            </a:pPr>
            <a:r>
              <a:rPr lang="en-US" sz="2400" dirty="0"/>
              <a:t>Request hardship withdrawal prior to finals.</a:t>
            </a:r>
          </a:p>
          <a:p>
            <a:pPr marL="285750" indent="-285750">
              <a:buFont typeface="Wingdings" panose="05000000000000000000" pitchFamily="2" charset="2"/>
              <a:buChar char="v"/>
            </a:pPr>
            <a:r>
              <a:rPr lang="en-US" sz="2400" dirty="0"/>
              <a:t>Receive appropriate advising resources.</a:t>
            </a:r>
          </a:p>
          <a:p>
            <a:pPr marL="285750" indent="-285750">
              <a:buFont typeface="Wingdings" panose="05000000000000000000" pitchFamily="2" charset="2"/>
              <a:buChar char="v"/>
            </a:pPr>
            <a:r>
              <a:rPr lang="en-US" sz="2400" dirty="0"/>
              <a:t>Not take a test that is more than 20% of the course grade the week before finals.</a:t>
            </a:r>
          </a:p>
          <a:p>
            <a:pPr marL="285750" indent="-285750">
              <a:buFont typeface="Wingdings" panose="05000000000000000000" pitchFamily="2" charset="2"/>
              <a:buChar char="v"/>
            </a:pPr>
            <a:r>
              <a:rPr lang="en-US" sz="2400" dirty="0"/>
              <a:t>Know the grading policy used by an instructor at the outset of a course and have it applied consistently</a:t>
            </a:r>
          </a:p>
        </p:txBody>
      </p:sp>
    </p:spTree>
    <p:extLst>
      <p:ext uri="{BB962C8B-B14F-4D97-AF65-F5344CB8AC3E}">
        <p14:creationId xmlns:p14="http://schemas.microsoft.com/office/powerpoint/2010/main" val="3835269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31BAB7-85E3-D9A8-E3E2-B79C385B6B46}"/>
              </a:ext>
            </a:extLst>
          </p:cNvPr>
          <p:cNvSpPr>
            <a:spLocks noGrp="1"/>
          </p:cNvSpPr>
          <p:nvPr>
            <p:ph type="title"/>
          </p:nvPr>
        </p:nvSpPr>
        <p:spPr/>
        <p:txBody>
          <a:bodyPr/>
          <a:lstStyle/>
          <a:p>
            <a:r>
              <a:rPr lang="en-US" sz="3600" dirty="0"/>
              <a:t>Student’s Rights &amp; Responsibilities Continued</a:t>
            </a:r>
          </a:p>
        </p:txBody>
      </p:sp>
      <p:sp>
        <p:nvSpPr>
          <p:cNvPr id="4" name="TextBox 3">
            <a:extLst>
              <a:ext uri="{FF2B5EF4-FFF2-40B4-BE49-F238E27FC236}">
                <a16:creationId xmlns:a16="http://schemas.microsoft.com/office/drawing/2014/main" id="{DD475A72-8DE2-76AA-AB4B-BF929147BE77}"/>
              </a:ext>
            </a:extLst>
          </p:cNvPr>
          <p:cNvSpPr txBox="1"/>
          <p:nvPr/>
        </p:nvSpPr>
        <p:spPr>
          <a:xfrm>
            <a:off x="669225" y="1814866"/>
            <a:ext cx="10749624" cy="2677656"/>
          </a:xfrm>
          <a:prstGeom prst="rect">
            <a:avLst/>
          </a:prstGeom>
          <a:noFill/>
        </p:spPr>
        <p:txBody>
          <a:bodyPr wrap="square" rtlCol="0">
            <a:spAutoFit/>
          </a:bodyPr>
          <a:lstStyle/>
          <a:p>
            <a:r>
              <a:rPr lang="en-US" sz="2800" b="1" dirty="0"/>
              <a:t>They need to manage their information in their </a:t>
            </a:r>
            <a:r>
              <a:rPr lang="en-US" sz="2800" b="1" dirty="0" err="1"/>
              <a:t>MyCWU</a:t>
            </a:r>
            <a:r>
              <a:rPr lang="en-US" sz="2800" b="1" dirty="0"/>
              <a:t>:</a:t>
            </a:r>
          </a:p>
          <a:p>
            <a:pPr marL="285750" indent="-285750">
              <a:buFont typeface="Wingdings" panose="05000000000000000000" pitchFamily="2" charset="2"/>
              <a:buChar char="v"/>
            </a:pPr>
            <a:r>
              <a:rPr lang="en-US" sz="2800" dirty="0"/>
              <a:t>Check Grades</a:t>
            </a:r>
          </a:p>
          <a:p>
            <a:pPr marL="285750" indent="-285750">
              <a:buFont typeface="Wingdings" panose="05000000000000000000" pitchFamily="2" charset="2"/>
              <a:buChar char="v"/>
            </a:pPr>
            <a:r>
              <a:rPr lang="en-US" sz="2800" dirty="0"/>
              <a:t>Order Transcripts</a:t>
            </a:r>
          </a:p>
          <a:p>
            <a:pPr marL="285750" indent="-285750">
              <a:buFont typeface="Wingdings" panose="05000000000000000000" pitchFamily="2" charset="2"/>
              <a:buChar char="v"/>
            </a:pPr>
            <a:r>
              <a:rPr lang="en-US" sz="2800" dirty="0"/>
              <a:t>Enable Authorized User</a:t>
            </a:r>
          </a:p>
          <a:p>
            <a:pPr marL="285750" indent="-285750">
              <a:buFont typeface="Wingdings" panose="05000000000000000000" pitchFamily="2" charset="2"/>
              <a:buChar char="v"/>
            </a:pPr>
            <a:r>
              <a:rPr lang="en-US" sz="2800" dirty="0"/>
              <a:t>FERPA Waiver</a:t>
            </a:r>
          </a:p>
          <a:p>
            <a:pPr marL="285750" indent="-285750">
              <a:buFont typeface="Wingdings" panose="05000000000000000000" pitchFamily="2" charset="2"/>
              <a:buChar char="v"/>
            </a:pPr>
            <a:r>
              <a:rPr lang="en-US" sz="2800" dirty="0"/>
              <a:t>Brooks Library and other resources</a:t>
            </a:r>
          </a:p>
        </p:txBody>
      </p:sp>
    </p:spTree>
    <p:extLst>
      <p:ext uri="{BB962C8B-B14F-4D97-AF65-F5344CB8AC3E}">
        <p14:creationId xmlns:p14="http://schemas.microsoft.com/office/powerpoint/2010/main" val="465001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A3104-AB17-441F-492C-41B1ED72D364}"/>
              </a:ext>
            </a:extLst>
          </p:cNvPr>
          <p:cNvSpPr>
            <a:spLocks noGrp="1"/>
          </p:cNvSpPr>
          <p:nvPr>
            <p:ph sz="half" idx="1"/>
          </p:nvPr>
        </p:nvSpPr>
        <p:spPr/>
        <p:txBody>
          <a:bodyPr>
            <a:normAutofit/>
          </a:bodyPr>
          <a:lstStyle/>
          <a:p>
            <a:pPr marL="0" indent="0">
              <a:lnSpc>
                <a:spcPct val="110000"/>
              </a:lnSpc>
              <a:spcBef>
                <a:spcPts val="0"/>
              </a:spcBef>
              <a:spcAft>
                <a:spcPts val="600"/>
              </a:spcAft>
              <a:buNone/>
            </a:pPr>
            <a:r>
              <a:rPr lang="en-US" sz="2800" b="1" dirty="0">
                <a:latin typeface="+mn-lt"/>
                <a:cs typeface="Arial" panose="020B0604020202020204" pitchFamily="34" charset="0"/>
              </a:rPr>
              <a:t>While a student is in high school: </a:t>
            </a:r>
          </a:p>
          <a:p>
            <a:pPr>
              <a:lnSpc>
                <a:spcPct val="110000"/>
              </a:lnSpc>
              <a:spcBef>
                <a:spcPts val="0"/>
              </a:spcBef>
              <a:spcAft>
                <a:spcPts val="600"/>
              </a:spcAft>
            </a:pPr>
            <a:r>
              <a:rPr lang="en-US" sz="2800" i="1" dirty="0">
                <a:solidFill>
                  <a:srgbClr val="030A13"/>
                </a:solidFill>
                <a:latin typeface="+mn-lt"/>
                <a:cs typeface="Arial" panose="020B0604020202020204" pitchFamily="34" charset="0"/>
              </a:rPr>
              <a:t>Parents have access and control over </a:t>
            </a:r>
            <a:r>
              <a:rPr lang="en-US" sz="2800" dirty="0">
                <a:solidFill>
                  <a:srgbClr val="030A13"/>
                </a:solidFill>
                <a:latin typeface="+mn-lt"/>
                <a:cs typeface="Arial" panose="020B0604020202020204" pitchFamily="34" charset="0"/>
              </a:rPr>
              <a:t>records such as report cards, transcripts, disciplinary records, etc. </a:t>
            </a:r>
            <a:endParaRPr lang="en-US" sz="2800" dirty="0">
              <a:latin typeface="+mn-lt"/>
            </a:endParaRPr>
          </a:p>
          <a:p>
            <a:pPr marL="0" indent="0">
              <a:lnSpc>
                <a:spcPct val="110000"/>
              </a:lnSpc>
              <a:spcBef>
                <a:spcPts val="0"/>
              </a:spcBef>
              <a:spcAft>
                <a:spcPts val="600"/>
              </a:spcAft>
              <a:buNone/>
            </a:pPr>
            <a:r>
              <a:rPr lang="en-US" sz="2800" b="1" dirty="0">
                <a:latin typeface="+mn-lt"/>
                <a:cs typeface="Arial" panose="020B0604020202020204" pitchFamily="34" charset="0"/>
              </a:rPr>
              <a:t>While a student is in college:</a:t>
            </a:r>
          </a:p>
          <a:p>
            <a:pPr>
              <a:lnSpc>
                <a:spcPct val="110000"/>
              </a:lnSpc>
              <a:spcBef>
                <a:spcPts val="0"/>
              </a:spcBef>
              <a:spcAft>
                <a:spcPts val="600"/>
              </a:spcAft>
            </a:pPr>
            <a:r>
              <a:rPr lang="en-US" sz="2800" dirty="0">
                <a:solidFill>
                  <a:srgbClr val="030A13"/>
                </a:solidFill>
                <a:latin typeface="+mn-lt"/>
                <a:cs typeface="Arial" panose="020B0604020202020204" pitchFamily="34" charset="0"/>
              </a:rPr>
              <a:t>When a student turns 18 years old </a:t>
            </a:r>
            <a:r>
              <a:rPr lang="en-US" sz="2800" dirty="0">
                <a:solidFill>
                  <a:srgbClr val="030A13"/>
                </a:solidFill>
                <a:effectLst>
                  <a:glow rad="228600">
                    <a:schemeClr val="accent6">
                      <a:satMod val="175000"/>
                      <a:alpha val="40000"/>
                    </a:schemeClr>
                  </a:glow>
                </a:effectLst>
                <a:latin typeface="+mn-lt"/>
                <a:cs typeface="Arial" panose="020B0604020202020204" pitchFamily="34" charset="0"/>
              </a:rPr>
              <a:t>or enters a postsecondary institution at any age</a:t>
            </a:r>
            <a:r>
              <a:rPr lang="en-US" sz="2800" dirty="0">
                <a:solidFill>
                  <a:srgbClr val="030A13"/>
                </a:solidFill>
                <a:latin typeface="+mn-lt"/>
                <a:cs typeface="Arial" panose="020B0604020202020204" pitchFamily="34" charset="0"/>
              </a:rPr>
              <a:t>, the student gets control over their records. </a:t>
            </a:r>
          </a:p>
          <a:p>
            <a:endParaRPr lang="en-US" b="0" i="0" dirty="0">
              <a:solidFill>
                <a:srgbClr val="030A13"/>
              </a:solidFill>
              <a:effectLst/>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8F290371-C467-5F8B-B6BB-32B66245BF5C}"/>
              </a:ext>
            </a:extLst>
          </p:cNvPr>
          <p:cNvSpPr>
            <a:spLocks noGrp="1"/>
          </p:cNvSpPr>
          <p:nvPr>
            <p:ph type="title"/>
          </p:nvPr>
        </p:nvSpPr>
        <p:spPr/>
        <p:txBody>
          <a:bodyPr/>
          <a:lstStyle/>
          <a:p>
            <a:r>
              <a:rPr lang="en-US" sz="3200" dirty="0"/>
              <a:t>Family Educational Rights and Privacy Act (FERPA)</a:t>
            </a:r>
            <a:br>
              <a:rPr lang="en-US" sz="2400" dirty="0"/>
            </a:br>
            <a:endParaRPr lang="en-US" sz="2400" dirty="0"/>
          </a:p>
        </p:txBody>
      </p:sp>
    </p:spTree>
    <p:extLst>
      <p:ext uri="{BB962C8B-B14F-4D97-AF65-F5344CB8AC3E}">
        <p14:creationId xmlns:p14="http://schemas.microsoft.com/office/powerpoint/2010/main" val="1625313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04954-5F3B-661B-5FD8-BDE1E02151E6}"/>
              </a:ext>
            </a:extLst>
          </p:cNvPr>
          <p:cNvSpPr>
            <a:spLocks noGrp="1"/>
          </p:cNvSpPr>
          <p:nvPr>
            <p:ph sz="half" idx="1"/>
          </p:nvPr>
        </p:nvSpPr>
        <p:spPr/>
        <p:txBody>
          <a:bodyPr/>
          <a:lstStyle/>
          <a:p>
            <a:pPr marL="0" indent="0">
              <a:lnSpc>
                <a:spcPct val="80000"/>
              </a:lnSpc>
              <a:buNone/>
            </a:pPr>
            <a:r>
              <a:rPr lang="en-US" sz="2800" dirty="0">
                <a:highlight>
                  <a:srgbClr val="FFFF00"/>
                </a:highlight>
                <a:latin typeface="+mn-lt"/>
              </a:rPr>
              <a:t>Your FERPA relationship with your students/parents does not change.</a:t>
            </a:r>
          </a:p>
          <a:p>
            <a:pPr marL="0" indent="0">
              <a:lnSpc>
                <a:spcPct val="80000"/>
              </a:lnSpc>
              <a:buNone/>
            </a:pPr>
            <a:endParaRPr lang="en-US" sz="2800" dirty="0">
              <a:latin typeface="+mn-lt"/>
            </a:endParaRPr>
          </a:p>
          <a:p>
            <a:pPr marL="0" indent="0">
              <a:lnSpc>
                <a:spcPct val="80000"/>
              </a:lnSpc>
              <a:buNone/>
            </a:pPr>
            <a:r>
              <a:rPr lang="en-US" sz="2800" i="0" dirty="0">
                <a:solidFill>
                  <a:srgbClr val="030A13"/>
                </a:solidFill>
                <a:effectLst/>
                <a:latin typeface="+mn-lt"/>
                <a:cs typeface="Arial" panose="020B0604020202020204" pitchFamily="34" charset="0"/>
              </a:rPr>
              <a:t>The student needs to </a:t>
            </a:r>
            <a:r>
              <a:rPr lang="en-US" sz="2800" dirty="0">
                <a:solidFill>
                  <a:srgbClr val="030A13"/>
                </a:solidFill>
                <a:latin typeface="+mn-lt"/>
                <a:cs typeface="Arial" panose="020B0604020202020204" pitchFamily="34" charset="0"/>
              </a:rPr>
              <a:t>manage their CWU account and records.</a:t>
            </a:r>
            <a:endParaRPr lang="en-US" sz="2800" i="0" dirty="0">
              <a:solidFill>
                <a:srgbClr val="030A13"/>
              </a:solidFill>
              <a:effectLst/>
              <a:latin typeface="+mn-lt"/>
              <a:cs typeface="Arial" panose="020B0604020202020204" pitchFamily="34" charset="0"/>
            </a:endParaRPr>
          </a:p>
          <a:p>
            <a:pPr marL="0" indent="0">
              <a:lnSpc>
                <a:spcPct val="80000"/>
              </a:lnSpc>
              <a:buNone/>
            </a:pPr>
            <a:endParaRPr lang="en-US" sz="2800" dirty="0">
              <a:latin typeface="+mn-lt"/>
            </a:endParaRPr>
          </a:p>
          <a:p>
            <a:pPr marL="0" indent="0">
              <a:lnSpc>
                <a:spcPct val="80000"/>
              </a:lnSpc>
              <a:buNone/>
            </a:pPr>
            <a:r>
              <a:rPr lang="en-US" sz="2800" dirty="0">
                <a:latin typeface="+mn-lt"/>
              </a:rPr>
              <a:t>Students may waive their FERPA rights, give permission to authorized users.</a:t>
            </a:r>
          </a:p>
          <a:p>
            <a:pPr marL="0" indent="0">
              <a:lnSpc>
                <a:spcPct val="80000"/>
              </a:lnSpc>
              <a:buNone/>
            </a:pPr>
            <a:endParaRPr lang="en-US" sz="2800" dirty="0">
              <a:latin typeface="+mn-lt"/>
            </a:endParaRPr>
          </a:p>
          <a:p>
            <a:pPr marL="0" indent="0">
              <a:lnSpc>
                <a:spcPct val="80000"/>
              </a:lnSpc>
              <a:buNone/>
            </a:pPr>
            <a:r>
              <a:rPr lang="en-US" sz="2800" dirty="0">
                <a:latin typeface="+mn-lt"/>
              </a:rPr>
              <a:t>Our ability to disclose records with a FERPA waiver is dependent on what the student indicates on the waiver form.</a:t>
            </a:r>
          </a:p>
          <a:p>
            <a:pPr marL="0" indent="0">
              <a:lnSpc>
                <a:spcPct val="80000"/>
              </a:lnSpc>
              <a:buNone/>
            </a:pPr>
            <a:endParaRPr lang="en-US" sz="2000" dirty="0"/>
          </a:p>
        </p:txBody>
      </p:sp>
      <p:sp>
        <p:nvSpPr>
          <p:cNvPr id="3" name="Title 2">
            <a:extLst>
              <a:ext uri="{FF2B5EF4-FFF2-40B4-BE49-F238E27FC236}">
                <a16:creationId xmlns:a16="http://schemas.microsoft.com/office/drawing/2014/main" id="{12FE462D-1FF7-ACA3-F5E3-C89BBEE9470B}"/>
              </a:ext>
            </a:extLst>
          </p:cNvPr>
          <p:cNvSpPr>
            <a:spLocks noGrp="1"/>
          </p:cNvSpPr>
          <p:nvPr>
            <p:ph type="title"/>
          </p:nvPr>
        </p:nvSpPr>
        <p:spPr/>
        <p:txBody>
          <a:bodyPr/>
          <a:lstStyle/>
          <a:p>
            <a:r>
              <a:rPr lang="en-US" dirty="0"/>
              <a:t>FERPA (continued)</a:t>
            </a:r>
          </a:p>
        </p:txBody>
      </p:sp>
    </p:spTree>
    <p:extLst>
      <p:ext uri="{BB962C8B-B14F-4D97-AF65-F5344CB8AC3E}">
        <p14:creationId xmlns:p14="http://schemas.microsoft.com/office/powerpoint/2010/main" val="3921885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36ADD-9158-F602-D6B6-59D3CFD9F406}"/>
              </a:ext>
            </a:extLst>
          </p:cNvPr>
          <p:cNvSpPr>
            <a:spLocks noGrp="1"/>
          </p:cNvSpPr>
          <p:nvPr>
            <p:ph type="title"/>
          </p:nvPr>
        </p:nvSpPr>
        <p:spPr/>
        <p:txBody>
          <a:bodyPr/>
          <a:lstStyle/>
          <a:p>
            <a:r>
              <a:rPr lang="en-US" dirty="0"/>
              <a:t>Known Issues</a:t>
            </a:r>
          </a:p>
        </p:txBody>
      </p:sp>
      <p:sp>
        <p:nvSpPr>
          <p:cNvPr id="4" name="Content Placeholder 2">
            <a:extLst>
              <a:ext uri="{FF2B5EF4-FFF2-40B4-BE49-F238E27FC236}">
                <a16:creationId xmlns:a16="http://schemas.microsoft.com/office/drawing/2014/main" id="{52B96086-85F0-B2B5-6EDE-DB5075F6007C}"/>
              </a:ext>
            </a:extLst>
          </p:cNvPr>
          <p:cNvSpPr>
            <a:spLocks noGrp="1"/>
          </p:cNvSpPr>
          <p:nvPr>
            <p:ph idx="1"/>
          </p:nvPr>
        </p:nvSpPr>
        <p:spPr>
          <a:xfrm>
            <a:off x="585740" y="1583474"/>
            <a:ext cx="11123659" cy="4289292"/>
          </a:xfrm>
        </p:spPr>
        <p:txBody>
          <a:bodyPr>
            <a:normAutofit/>
          </a:bodyPr>
          <a:lstStyle/>
          <a:p>
            <a:r>
              <a:rPr lang="en-US" sz="2800" dirty="0"/>
              <a:t>Username Letters – students need to watch for them and keep them in a secure place.  They need their credentials.</a:t>
            </a:r>
          </a:p>
          <a:p>
            <a:pPr marL="0" indent="0">
              <a:buNone/>
            </a:pPr>
            <a:endParaRPr lang="en-US" sz="2800" dirty="0"/>
          </a:p>
          <a:p>
            <a:r>
              <a:rPr lang="en-US" sz="2800" dirty="0"/>
              <a:t>Advanced Placement – please clarify for your families the differences and the CWU is not College Board AP</a:t>
            </a:r>
          </a:p>
          <a:p>
            <a:pPr marL="0" indent="0">
              <a:buNone/>
            </a:pPr>
            <a:endParaRPr lang="en-US" sz="2800" dirty="0"/>
          </a:p>
          <a:p>
            <a:r>
              <a:rPr lang="en-US" sz="2800" dirty="0"/>
              <a:t>Extended Absences – Teachers out for ten consecutive instructional days</a:t>
            </a:r>
          </a:p>
          <a:p>
            <a:pPr lvl="1"/>
            <a:endParaRPr lang="en-US" dirty="0"/>
          </a:p>
        </p:txBody>
      </p:sp>
    </p:spTree>
    <p:extLst>
      <p:ext uri="{BB962C8B-B14F-4D97-AF65-F5344CB8AC3E}">
        <p14:creationId xmlns:p14="http://schemas.microsoft.com/office/powerpoint/2010/main" val="1913617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C6D51-1417-A1EF-0DF0-845B72377A84}"/>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F6D97A14-80CD-852E-56BF-0AC41FE5F631}"/>
              </a:ext>
            </a:extLst>
          </p:cNvPr>
          <p:cNvSpPr txBox="1"/>
          <p:nvPr/>
        </p:nvSpPr>
        <p:spPr>
          <a:xfrm>
            <a:off x="1152525" y="1866900"/>
            <a:ext cx="9820275" cy="4154984"/>
          </a:xfrm>
          <a:prstGeom prst="rect">
            <a:avLst/>
          </a:prstGeom>
          <a:noFill/>
        </p:spPr>
        <p:txBody>
          <a:bodyPr wrap="square" rtlCol="0">
            <a:spAutoFit/>
          </a:bodyPr>
          <a:lstStyle/>
          <a:p>
            <a:r>
              <a:rPr lang="en-US" sz="2800" dirty="0"/>
              <a:t>Informational Website/Home:  </a:t>
            </a:r>
          </a:p>
          <a:p>
            <a:endParaRPr lang="en-US" dirty="0"/>
          </a:p>
          <a:p>
            <a:r>
              <a:rPr lang="en-US" dirty="0"/>
              <a:t>www.cwu.edu/academics/specialized-programs/college-high-school/index.php</a:t>
            </a:r>
          </a:p>
          <a:p>
            <a:endParaRPr lang="en-US" dirty="0"/>
          </a:p>
          <a:p>
            <a:endParaRPr lang="en-US" dirty="0"/>
          </a:p>
          <a:p>
            <a:r>
              <a:rPr lang="en-US" sz="2800" dirty="0"/>
              <a:t>Registration platform:  </a:t>
            </a:r>
          </a:p>
          <a:p>
            <a:endParaRPr lang="en-US" dirty="0"/>
          </a:p>
          <a:p>
            <a:r>
              <a:rPr lang="en-US" dirty="0"/>
              <a:t>cihs.cwu.edu</a:t>
            </a:r>
          </a:p>
          <a:p>
            <a:endParaRPr lang="en-US" dirty="0"/>
          </a:p>
          <a:p>
            <a:endParaRPr lang="en-US" dirty="0"/>
          </a:p>
          <a:p>
            <a:r>
              <a:rPr lang="en-US" sz="2800" dirty="0"/>
              <a:t>Permanent records, entering grades:   </a:t>
            </a:r>
          </a:p>
          <a:p>
            <a:endParaRPr lang="en-US" dirty="0"/>
          </a:p>
          <a:p>
            <a:r>
              <a:rPr lang="en-US" dirty="0"/>
              <a:t>My.cwu.edu </a:t>
            </a:r>
          </a:p>
        </p:txBody>
      </p:sp>
    </p:spTree>
    <p:extLst>
      <p:ext uri="{BB962C8B-B14F-4D97-AF65-F5344CB8AC3E}">
        <p14:creationId xmlns:p14="http://schemas.microsoft.com/office/powerpoint/2010/main" val="1883543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D919F-E310-88AB-F6FD-AA6EE372DCD9}"/>
              </a:ext>
            </a:extLst>
          </p:cNvPr>
          <p:cNvSpPr>
            <a:spLocks noGrp="1"/>
          </p:cNvSpPr>
          <p:nvPr>
            <p:ph type="title"/>
          </p:nvPr>
        </p:nvSpPr>
        <p:spPr/>
        <p:txBody>
          <a:bodyPr/>
          <a:lstStyle/>
          <a:p>
            <a:r>
              <a:rPr lang="en-US" dirty="0"/>
              <a:t>Remainder of the day</a:t>
            </a:r>
          </a:p>
        </p:txBody>
      </p:sp>
      <p:graphicFrame>
        <p:nvGraphicFramePr>
          <p:cNvPr id="2" name="Table 1">
            <a:extLst>
              <a:ext uri="{FF2B5EF4-FFF2-40B4-BE49-F238E27FC236}">
                <a16:creationId xmlns:a16="http://schemas.microsoft.com/office/drawing/2014/main" id="{31FD7232-76C8-6F9A-03FD-44E7B213740B}"/>
              </a:ext>
            </a:extLst>
          </p:cNvPr>
          <p:cNvGraphicFramePr>
            <a:graphicFrameLocks noGrp="1"/>
          </p:cNvGraphicFramePr>
          <p:nvPr>
            <p:extLst>
              <p:ext uri="{D42A27DB-BD31-4B8C-83A1-F6EECF244321}">
                <p14:modId xmlns:p14="http://schemas.microsoft.com/office/powerpoint/2010/main" val="2583962600"/>
              </p:ext>
            </p:extLst>
          </p:nvPr>
        </p:nvGraphicFramePr>
        <p:xfrm>
          <a:off x="1217803" y="1551696"/>
          <a:ext cx="9756394" cy="4117514"/>
        </p:xfrm>
        <a:graphic>
          <a:graphicData uri="http://schemas.openxmlformats.org/drawingml/2006/table">
            <a:tbl>
              <a:tblPr firstRow="1" bandRow="1">
                <a:tableStyleId>{073A0DAA-6AF3-43AB-8588-CEC1D06C72B9}</a:tableStyleId>
              </a:tblPr>
              <a:tblGrid>
                <a:gridCol w="3703982">
                  <a:extLst>
                    <a:ext uri="{9D8B030D-6E8A-4147-A177-3AD203B41FA5}">
                      <a16:colId xmlns:a16="http://schemas.microsoft.com/office/drawing/2014/main" val="2163347469"/>
                    </a:ext>
                  </a:extLst>
                </a:gridCol>
                <a:gridCol w="6052412">
                  <a:extLst>
                    <a:ext uri="{9D8B030D-6E8A-4147-A177-3AD203B41FA5}">
                      <a16:colId xmlns:a16="http://schemas.microsoft.com/office/drawing/2014/main" val="3035693644"/>
                    </a:ext>
                  </a:extLst>
                </a:gridCol>
              </a:tblGrid>
              <a:tr h="213340">
                <a:tc>
                  <a:txBody>
                    <a:bodyPr/>
                    <a:lstStyle/>
                    <a:p>
                      <a:pPr algn="ctr"/>
                      <a:r>
                        <a:rPr lang="en-US" sz="2400" dirty="0"/>
                        <a:t>Time</a:t>
                      </a:r>
                      <a:endParaRPr lang="en-US" sz="2400" b="1" dirty="0">
                        <a:solidFill>
                          <a:schemeClr val="bg1"/>
                        </a:solidFill>
                      </a:endParaRPr>
                    </a:p>
                  </a:txBody>
                  <a:tcPr>
                    <a:solidFill>
                      <a:srgbClr val="AB0025"/>
                    </a:solidFill>
                  </a:tcPr>
                </a:tc>
                <a:tc>
                  <a:txBody>
                    <a:bodyPr/>
                    <a:lstStyle/>
                    <a:p>
                      <a:pPr algn="ctr"/>
                      <a:r>
                        <a:rPr lang="en-US" sz="2400" dirty="0"/>
                        <a:t>Subject</a:t>
                      </a:r>
                      <a:endParaRPr lang="en-US" sz="2400" b="1" dirty="0">
                        <a:solidFill>
                          <a:schemeClr val="bg1"/>
                        </a:solidFill>
                      </a:endParaRPr>
                    </a:p>
                  </a:txBody>
                  <a:tcPr>
                    <a:solidFill>
                      <a:srgbClr val="AB0025"/>
                    </a:solidFill>
                  </a:tcPr>
                </a:tc>
                <a:extLst>
                  <a:ext uri="{0D108BD9-81ED-4DB2-BD59-A6C34878D82A}">
                    <a16:rowId xmlns:a16="http://schemas.microsoft.com/office/drawing/2014/main" val="2737173362"/>
                  </a:ext>
                </a:extLst>
              </a:tr>
              <a:tr h="489454">
                <a:tc>
                  <a:txBody>
                    <a:bodyPr/>
                    <a:lstStyle/>
                    <a:p>
                      <a:pPr algn="ctr"/>
                      <a:r>
                        <a:rPr lang="en-US" sz="2000" b="0" dirty="0">
                          <a:solidFill>
                            <a:schemeClr val="tx1"/>
                          </a:solidFill>
                        </a:rPr>
                        <a:t>9:30am – 10:10am</a:t>
                      </a:r>
                    </a:p>
                  </a:txBody>
                  <a:tcPr/>
                </a:tc>
                <a:tc>
                  <a:txBody>
                    <a:bodyPr/>
                    <a:lstStyle/>
                    <a:p>
                      <a:pPr algn="ctr"/>
                      <a:r>
                        <a:rPr lang="en-US" sz="2000" b="0" dirty="0">
                          <a:solidFill>
                            <a:schemeClr val="tx1"/>
                          </a:solidFill>
                        </a:rPr>
                        <a:t>Advising w/ Angelia </a:t>
                      </a:r>
                    </a:p>
                    <a:p>
                      <a:pPr algn="ctr"/>
                      <a:r>
                        <a:rPr lang="en-US" sz="2000" b="0" dirty="0">
                          <a:solidFill>
                            <a:schemeClr val="tx1"/>
                          </a:solidFill>
                        </a:rPr>
                        <a:t>Who Does What When? w/ Jon </a:t>
                      </a:r>
                    </a:p>
                    <a:p>
                      <a:pPr algn="ctr"/>
                      <a:r>
                        <a:rPr lang="en-US" sz="2000" b="0" dirty="0">
                          <a:solidFill>
                            <a:schemeClr val="tx1"/>
                          </a:solidFill>
                        </a:rPr>
                        <a:t>FAQs for Students/Parents w/ Zane</a:t>
                      </a:r>
                    </a:p>
                  </a:txBody>
                  <a:tcPr/>
                </a:tc>
                <a:extLst>
                  <a:ext uri="{0D108BD9-81ED-4DB2-BD59-A6C34878D82A}">
                    <a16:rowId xmlns:a16="http://schemas.microsoft.com/office/drawing/2014/main" val="1238975490"/>
                  </a:ext>
                </a:extLst>
              </a:tr>
              <a:tr h="570318">
                <a:tc>
                  <a:txBody>
                    <a:bodyPr/>
                    <a:lstStyle/>
                    <a:p>
                      <a:pPr algn="ctr"/>
                      <a:r>
                        <a:rPr lang="en-US" sz="2000" b="0" dirty="0">
                          <a:solidFill>
                            <a:schemeClr val="tx1"/>
                          </a:solidFill>
                        </a:rPr>
                        <a:t>10:15am – 10:55am</a:t>
                      </a:r>
                    </a:p>
                  </a:txBody>
                  <a:tcPr/>
                </a:tc>
                <a:tc>
                  <a:txBody>
                    <a:bodyPr/>
                    <a:lstStyle/>
                    <a:p>
                      <a:pPr algn="ctr"/>
                      <a:r>
                        <a:rPr lang="en-US" sz="2000" b="0" dirty="0">
                          <a:solidFill>
                            <a:schemeClr val="tx1"/>
                          </a:solidFill>
                        </a:rPr>
                        <a:t>Advising w/ Angelia </a:t>
                      </a:r>
                    </a:p>
                    <a:p>
                      <a:pPr algn="ctr"/>
                      <a:r>
                        <a:rPr lang="en-US" sz="2000" b="0" dirty="0">
                          <a:solidFill>
                            <a:schemeClr val="tx1"/>
                          </a:solidFill>
                        </a:rPr>
                        <a:t>Who Does What When? w/ Jon </a:t>
                      </a:r>
                    </a:p>
                    <a:p>
                      <a:pPr algn="ctr"/>
                      <a:r>
                        <a:rPr lang="en-US" sz="2000" b="0" dirty="0">
                          <a:solidFill>
                            <a:schemeClr val="tx1"/>
                          </a:solidFill>
                        </a:rPr>
                        <a:t>FAQs for Students/Parents w/ Zane</a:t>
                      </a:r>
                    </a:p>
                  </a:txBody>
                  <a:tcPr/>
                </a:tc>
                <a:extLst>
                  <a:ext uri="{0D108BD9-81ED-4DB2-BD59-A6C34878D82A}">
                    <a16:rowId xmlns:a16="http://schemas.microsoft.com/office/drawing/2014/main" val="1220570256"/>
                  </a:ext>
                </a:extLst>
              </a:tr>
              <a:tr h="473797">
                <a:tc>
                  <a:txBody>
                    <a:bodyPr/>
                    <a:lstStyle/>
                    <a:p>
                      <a:pPr algn="ctr"/>
                      <a:r>
                        <a:rPr lang="en-US" sz="2000" b="0" dirty="0">
                          <a:solidFill>
                            <a:schemeClr val="tx1"/>
                          </a:solidFill>
                        </a:rPr>
                        <a:t>11:00am – 12:00pm</a:t>
                      </a:r>
                    </a:p>
                  </a:txBody>
                  <a:tcPr/>
                </a:tc>
                <a:tc>
                  <a:txBody>
                    <a:bodyPr/>
                    <a:lstStyle/>
                    <a:p>
                      <a:pPr marL="342900" indent="-342900" algn="ctr">
                        <a:buFont typeface="Arial" panose="020B0604020202020204" pitchFamily="34" charset="0"/>
                        <a:buChar char="•"/>
                      </a:pPr>
                      <a:r>
                        <a:rPr lang="en-US" sz="2000" b="0" dirty="0">
                          <a:solidFill>
                            <a:schemeClr val="tx1"/>
                          </a:solidFill>
                        </a:rPr>
                        <a:t>New Partners: Orientation with Liaisons</a:t>
                      </a:r>
                    </a:p>
                    <a:p>
                      <a:pPr marL="342900" indent="-342900" algn="ctr">
                        <a:buFont typeface="Arial" panose="020B0604020202020204" pitchFamily="34" charset="0"/>
                        <a:buChar char="•"/>
                      </a:pPr>
                      <a:r>
                        <a:rPr lang="en-US" sz="2000" b="0" dirty="0">
                          <a:solidFill>
                            <a:schemeClr val="tx1"/>
                          </a:solidFill>
                        </a:rPr>
                        <a:t>Veterans &amp; Admins: Interactive</a:t>
                      </a:r>
                    </a:p>
                  </a:txBody>
                  <a:tcPr/>
                </a:tc>
                <a:extLst>
                  <a:ext uri="{0D108BD9-81ED-4DB2-BD59-A6C34878D82A}">
                    <a16:rowId xmlns:a16="http://schemas.microsoft.com/office/drawing/2014/main" val="4037764161"/>
                  </a:ext>
                </a:extLst>
              </a:tr>
              <a:tr h="473797">
                <a:tc>
                  <a:txBody>
                    <a:bodyPr/>
                    <a:lstStyle/>
                    <a:p>
                      <a:pPr algn="ctr"/>
                      <a:r>
                        <a:rPr lang="en-US" sz="2000" b="0" dirty="0">
                          <a:solidFill>
                            <a:schemeClr val="tx1"/>
                          </a:solidFill>
                        </a:rPr>
                        <a:t>12:00pm – 12:45pm </a:t>
                      </a:r>
                    </a:p>
                  </a:txBody>
                  <a:tcPr/>
                </a:tc>
                <a:tc>
                  <a:txBody>
                    <a:bodyPr/>
                    <a:lstStyle/>
                    <a:p>
                      <a:pPr algn="ctr"/>
                      <a:r>
                        <a:rPr lang="en-US" sz="2000" b="0" dirty="0">
                          <a:solidFill>
                            <a:schemeClr val="tx1"/>
                          </a:solidFill>
                        </a:rPr>
                        <a:t>Lunch / New Partners Orientation cont.</a:t>
                      </a:r>
                    </a:p>
                  </a:txBody>
                  <a:tcPr/>
                </a:tc>
                <a:extLst>
                  <a:ext uri="{0D108BD9-81ED-4DB2-BD59-A6C34878D82A}">
                    <a16:rowId xmlns:a16="http://schemas.microsoft.com/office/drawing/2014/main" val="134323169"/>
                  </a:ext>
                </a:extLst>
              </a:tr>
              <a:tr h="473797">
                <a:tc>
                  <a:txBody>
                    <a:bodyPr/>
                    <a:lstStyle/>
                    <a:p>
                      <a:pPr algn="ctr"/>
                      <a:r>
                        <a:rPr lang="en-US" sz="2000" b="0" dirty="0">
                          <a:solidFill>
                            <a:schemeClr val="tx1"/>
                          </a:solidFill>
                        </a:rPr>
                        <a:t>12:45pm – 3:00pm</a:t>
                      </a:r>
                    </a:p>
                  </a:txBody>
                  <a:tcPr/>
                </a:tc>
                <a:tc>
                  <a:txBody>
                    <a:bodyPr/>
                    <a:lstStyle/>
                    <a:p>
                      <a:pPr algn="ctr"/>
                      <a:r>
                        <a:rPr lang="en-US" sz="2000" b="0" dirty="0">
                          <a:solidFill>
                            <a:schemeClr val="tx1"/>
                          </a:solidFill>
                        </a:rPr>
                        <a:t>All with liaison for PD</a:t>
                      </a:r>
                    </a:p>
                  </a:txBody>
                  <a:tcPr/>
                </a:tc>
                <a:extLst>
                  <a:ext uri="{0D108BD9-81ED-4DB2-BD59-A6C34878D82A}">
                    <a16:rowId xmlns:a16="http://schemas.microsoft.com/office/drawing/2014/main" val="1276102153"/>
                  </a:ext>
                </a:extLst>
              </a:tr>
            </a:tbl>
          </a:graphicData>
        </a:graphic>
      </p:graphicFrame>
    </p:spTree>
    <p:extLst>
      <p:ext uri="{BB962C8B-B14F-4D97-AF65-F5344CB8AC3E}">
        <p14:creationId xmlns:p14="http://schemas.microsoft.com/office/powerpoint/2010/main" val="4028292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278A24-FA2A-67EF-7E2E-0478744D4939}"/>
              </a:ext>
            </a:extLst>
          </p:cNvPr>
          <p:cNvSpPr>
            <a:spLocks noGrp="1"/>
          </p:cNvSpPr>
          <p:nvPr>
            <p:ph type="title"/>
          </p:nvPr>
        </p:nvSpPr>
        <p:spPr>
          <a:xfrm>
            <a:off x="585740" y="365092"/>
            <a:ext cx="11123659" cy="506699"/>
          </a:xfrm>
        </p:spPr>
        <p:txBody>
          <a:bodyPr/>
          <a:lstStyle/>
          <a:p>
            <a:r>
              <a:rPr lang="en-US" dirty="0"/>
              <a:t>New Partner with Liaisons locations </a:t>
            </a:r>
          </a:p>
        </p:txBody>
      </p:sp>
      <p:sp>
        <p:nvSpPr>
          <p:cNvPr id="7" name="TextBox 6">
            <a:extLst>
              <a:ext uri="{FF2B5EF4-FFF2-40B4-BE49-F238E27FC236}">
                <a16:creationId xmlns:a16="http://schemas.microsoft.com/office/drawing/2014/main" id="{FAB3F612-C15D-A902-9544-CD707D44A459}"/>
              </a:ext>
            </a:extLst>
          </p:cNvPr>
          <p:cNvSpPr txBox="1"/>
          <p:nvPr/>
        </p:nvSpPr>
        <p:spPr>
          <a:xfrm>
            <a:off x="8467492" y="1619981"/>
            <a:ext cx="2698595" cy="369332"/>
          </a:xfrm>
          <a:prstGeom prst="rect">
            <a:avLst/>
          </a:prstGeom>
          <a:noFill/>
        </p:spPr>
        <p:txBody>
          <a:bodyPr wrap="square" rtlCol="0">
            <a:spAutoFit/>
          </a:bodyPr>
          <a:lstStyle/>
          <a:p>
            <a:r>
              <a:rPr lang="en-US" dirty="0"/>
              <a:t>At 11:00 a.m. </a:t>
            </a:r>
          </a:p>
        </p:txBody>
      </p:sp>
      <p:graphicFrame>
        <p:nvGraphicFramePr>
          <p:cNvPr id="2" name="Table 1">
            <a:extLst>
              <a:ext uri="{FF2B5EF4-FFF2-40B4-BE49-F238E27FC236}">
                <a16:creationId xmlns:a16="http://schemas.microsoft.com/office/drawing/2014/main" id="{88978DE6-8C90-AF5C-B6F7-68E37479E9ED}"/>
              </a:ext>
            </a:extLst>
          </p:cNvPr>
          <p:cNvGraphicFramePr>
            <a:graphicFrameLocks noGrp="1"/>
          </p:cNvGraphicFramePr>
          <p:nvPr>
            <p:extLst>
              <p:ext uri="{D42A27DB-BD31-4B8C-83A1-F6EECF244321}">
                <p14:modId xmlns:p14="http://schemas.microsoft.com/office/powerpoint/2010/main" val="1127786932"/>
              </p:ext>
            </p:extLst>
          </p:nvPr>
        </p:nvGraphicFramePr>
        <p:xfrm>
          <a:off x="1875883" y="2147022"/>
          <a:ext cx="8128000" cy="4079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7833978"/>
                    </a:ext>
                  </a:extLst>
                </a:gridCol>
                <a:gridCol w="4064000">
                  <a:extLst>
                    <a:ext uri="{9D8B030D-6E8A-4147-A177-3AD203B41FA5}">
                      <a16:colId xmlns:a16="http://schemas.microsoft.com/office/drawing/2014/main" val="156563868"/>
                    </a:ext>
                  </a:extLst>
                </a:gridCol>
              </a:tblGrid>
              <a:tr h="370840">
                <a:tc>
                  <a:txBody>
                    <a:bodyPr/>
                    <a:lstStyle/>
                    <a:p>
                      <a:r>
                        <a:rPr lang="en-US" dirty="0"/>
                        <a:t>Discipline</a:t>
                      </a:r>
                    </a:p>
                  </a:txBody>
                  <a:tcPr/>
                </a:tc>
                <a:tc>
                  <a:txBody>
                    <a:bodyPr/>
                    <a:lstStyle/>
                    <a:p>
                      <a:r>
                        <a:rPr lang="en-US" dirty="0"/>
                        <a:t>Room</a:t>
                      </a:r>
                    </a:p>
                  </a:txBody>
                  <a:tcPr/>
                </a:tc>
                <a:extLst>
                  <a:ext uri="{0D108BD9-81ED-4DB2-BD59-A6C34878D82A}">
                    <a16:rowId xmlns:a16="http://schemas.microsoft.com/office/drawing/2014/main" val="594570894"/>
                  </a:ext>
                </a:extLst>
              </a:tr>
              <a:tr h="370840">
                <a:tc>
                  <a:txBody>
                    <a:bodyPr/>
                    <a:lstStyle/>
                    <a:p>
                      <a:r>
                        <a:rPr lang="en-US" dirty="0"/>
                        <a:t>Communication</a:t>
                      </a:r>
                    </a:p>
                  </a:txBody>
                  <a:tcPr/>
                </a:tc>
                <a:tc>
                  <a:txBody>
                    <a:bodyPr/>
                    <a:lstStyle/>
                    <a:p>
                      <a:r>
                        <a:rPr lang="en-US" dirty="0"/>
                        <a:t>136</a:t>
                      </a:r>
                    </a:p>
                  </a:txBody>
                  <a:tcPr/>
                </a:tc>
                <a:extLst>
                  <a:ext uri="{0D108BD9-81ED-4DB2-BD59-A6C34878D82A}">
                    <a16:rowId xmlns:a16="http://schemas.microsoft.com/office/drawing/2014/main" val="261469646"/>
                  </a:ext>
                </a:extLst>
              </a:tr>
              <a:tr h="370840">
                <a:tc>
                  <a:txBody>
                    <a:bodyPr/>
                    <a:lstStyle/>
                    <a:p>
                      <a:r>
                        <a:rPr lang="en-US" dirty="0"/>
                        <a:t>ETSC + SHM</a:t>
                      </a:r>
                    </a:p>
                  </a:txBody>
                  <a:tcPr/>
                </a:tc>
                <a:tc>
                  <a:txBody>
                    <a:bodyPr/>
                    <a:lstStyle/>
                    <a:p>
                      <a:r>
                        <a:rPr lang="en-US" dirty="0"/>
                        <a:t>203-1</a:t>
                      </a:r>
                    </a:p>
                  </a:txBody>
                  <a:tcPr/>
                </a:tc>
                <a:extLst>
                  <a:ext uri="{0D108BD9-81ED-4DB2-BD59-A6C34878D82A}">
                    <a16:rowId xmlns:a16="http://schemas.microsoft.com/office/drawing/2014/main" val="2961757324"/>
                  </a:ext>
                </a:extLst>
              </a:tr>
              <a:tr h="370840">
                <a:tc>
                  <a:txBody>
                    <a:bodyPr/>
                    <a:lstStyle/>
                    <a:p>
                      <a:r>
                        <a:rPr lang="en-US" dirty="0"/>
                        <a:t>English</a:t>
                      </a:r>
                    </a:p>
                  </a:txBody>
                  <a:tcPr/>
                </a:tc>
                <a:tc>
                  <a:txBody>
                    <a:bodyPr/>
                    <a:lstStyle/>
                    <a:p>
                      <a:r>
                        <a:rPr lang="en-US" dirty="0"/>
                        <a:t>202-1</a:t>
                      </a:r>
                    </a:p>
                  </a:txBody>
                  <a:tcPr/>
                </a:tc>
                <a:extLst>
                  <a:ext uri="{0D108BD9-81ED-4DB2-BD59-A6C34878D82A}">
                    <a16:rowId xmlns:a16="http://schemas.microsoft.com/office/drawing/2014/main" val="910266171"/>
                  </a:ext>
                </a:extLst>
              </a:tr>
              <a:tr h="370840">
                <a:tc>
                  <a:txBody>
                    <a:bodyPr/>
                    <a:lstStyle/>
                    <a:p>
                      <a:r>
                        <a:rPr lang="en-US" dirty="0"/>
                        <a:t>ENST</a:t>
                      </a:r>
                    </a:p>
                  </a:txBody>
                  <a:tcPr/>
                </a:tc>
                <a:tc>
                  <a:txBody>
                    <a:bodyPr/>
                    <a:lstStyle/>
                    <a:p>
                      <a:r>
                        <a:rPr lang="en-US" dirty="0"/>
                        <a:t>201-1</a:t>
                      </a:r>
                    </a:p>
                  </a:txBody>
                  <a:tcPr/>
                </a:tc>
                <a:extLst>
                  <a:ext uri="{0D108BD9-81ED-4DB2-BD59-A6C34878D82A}">
                    <a16:rowId xmlns:a16="http://schemas.microsoft.com/office/drawing/2014/main" val="3482419597"/>
                  </a:ext>
                </a:extLst>
              </a:tr>
              <a:tr h="370840">
                <a:tc>
                  <a:txBody>
                    <a:bodyPr/>
                    <a:lstStyle/>
                    <a:p>
                      <a:r>
                        <a:rPr lang="en-US" dirty="0"/>
                        <a:t>Finance</a:t>
                      </a:r>
                    </a:p>
                  </a:txBody>
                  <a:tcPr/>
                </a:tc>
                <a:tc>
                  <a:txBody>
                    <a:bodyPr/>
                    <a:lstStyle/>
                    <a:p>
                      <a:r>
                        <a:rPr lang="en-US" dirty="0"/>
                        <a:t>224</a:t>
                      </a:r>
                    </a:p>
                  </a:txBody>
                  <a:tcPr/>
                </a:tc>
                <a:extLst>
                  <a:ext uri="{0D108BD9-81ED-4DB2-BD59-A6C34878D82A}">
                    <a16:rowId xmlns:a16="http://schemas.microsoft.com/office/drawing/2014/main" val="3165444823"/>
                  </a:ext>
                </a:extLst>
              </a:tr>
              <a:tr h="370840">
                <a:tc>
                  <a:txBody>
                    <a:bodyPr/>
                    <a:lstStyle/>
                    <a:p>
                      <a:r>
                        <a:rPr lang="en-US" dirty="0"/>
                        <a:t>History</a:t>
                      </a:r>
                    </a:p>
                  </a:txBody>
                  <a:tcPr/>
                </a:tc>
                <a:tc>
                  <a:txBody>
                    <a:bodyPr/>
                    <a:lstStyle/>
                    <a:p>
                      <a:r>
                        <a:rPr lang="en-US" dirty="0"/>
                        <a:t>208-2</a:t>
                      </a:r>
                    </a:p>
                  </a:txBody>
                  <a:tcPr/>
                </a:tc>
                <a:extLst>
                  <a:ext uri="{0D108BD9-81ED-4DB2-BD59-A6C34878D82A}">
                    <a16:rowId xmlns:a16="http://schemas.microsoft.com/office/drawing/2014/main" val="1103680651"/>
                  </a:ext>
                </a:extLst>
              </a:tr>
              <a:tr h="370840">
                <a:tc>
                  <a:txBody>
                    <a:bodyPr/>
                    <a:lstStyle/>
                    <a:p>
                      <a:r>
                        <a:rPr lang="en-US" dirty="0"/>
                        <a:t>Math</a:t>
                      </a:r>
                    </a:p>
                  </a:txBody>
                  <a:tcPr/>
                </a:tc>
                <a:tc>
                  <a:txBody>
                    <a:bodyPr/>
                    <a:lstStyle/>
                    <a:p>
                      <a:r>
                        <a:rPr lang="en-US" dirty="0"/>
                        <a:t>Samuelson Hall, Room 251</a:t>
                      </a:r>
                    </a:p>
                  </a:txBody>
                  <a:tcPr/>
                </a:tc>
                <a:extLst>
                  <a:ext uri="{0D108BD9-81ED-4DB2-BD59-A6C34878D82A}">
                    <a16:rowId xmlns:a16="http://schemas.microsoft.com/office/drawing/2014/main" val="1605939174"/>
                  </a:ext>
                </a:extLst>
              </a:tr>
              <a:tr h="370840">
                <a:tc>
                  <a:txBody>
                    <a:bodyPr/>
                    <a:lstStyle/>
                    <a:p>
                      <a:r>
                        <a:rPr lang="en-US" dirty="0"/>
                        <a:t>PE</a:t>
                      </a:r>
                    </a:p>
                  </a:txBody>
                  <a:tcPr/>
                </a:tc>
                <a:tc>
                  <a:txBody>
                    <a:bodyPr/>
                    <a:lstStyle/>
                    <a:p>
                      <a:r>
                        <a:rPr lang="en-US" dirty="0"/>
                        <a:t>209</a:t>
                      </a:r>
                    </a:p>
                  </a:txBody>
                  <a:tcPr/>
                </a:tc>
                <a:extLst>
                  <a:ext uri="{0D108BD9-81ED-4DB2-BD59-A6C34878D82A}">
                    <a16:rowId xmlns:a16="http://schemas.microsoft.com/office/drawing/2014/main" val="1210307107"/>
                  </a:ext>
                </a:extLst>
              </a:tr>
              <a:tr h="370840">
                <a:tc>
                  <a:txBody>
                    <a:bodyPr/>
                    <a:lstStyle/>
                    <a:p>
                      <a:r>
                        <a:rPr lang="en-US" dirty="0"/>
                        <a:t>Physics</a:t>
                      </a:r>
                    </a:p>
                  </a:txBody>
                  <a:tcPr/>
                </a:tc>
                <a:tc>
                  <a:txBody>
                    <a:bodyPr/>
                    <a:lstStyle/>
                    <a:p>
                      <a:r>
                        <a:rPr lang="en-US" dirty="0"/>
                        <a:t>Discovery Hall, Room 302</a:t>
                      </a:r>
                    </a:p>
                  </a:txBody>
                  <a:tcPr/>
                </a:tc>
                <a:extLst>
                  <a:ext uri="{0D108BD9-81ED-4DB2-BD59-A6C34878D82A}">
                    <a16:rowId xmlns:a16="http://schemas.microsoft.com/office/drawing/2014/main" val="3186639358"/>
                  </a:ext>
                </a:extLst>
              </a:tr>
              <a:tr h="370840">
                <a:tc>
                  <a:txBody>
                    <a:bodyPr/>
                    <a:lstStyle/>
                    <a:p>
                      <a:r>
                        <a:rPr lang="en-US" dirty="0"/>
                        <a:t>Psychology</a:t>
                      </a:r>
                    </a:p>
                  </a:txBody>
                  <a:tcPr/>
                </a:tc>
                <a:tc>
                  <a:txBody>
                    <a:bodyPr/>
                    <a:lstStyle/>
                    <a:p>
                      <a:r>
                        <a:rPr lang="en-US" dirty="0"/>
                        <a:t>228-19</a:t>
                      </a:r>
                    </a:p>
                  </a:txBody>
                  <a:tcPr/>
                </a:tc>
                <a:extLst>
                  <a:ext uri="{0D108BD9-81ED-4DB2-BD59-A6C34878D82A}">
                    <a16:rowId xmlns:a16="http://schemas.microsoft.com/office/drawing/2014/main" val="3448371398"/>
                  </a:ext>
                </a:extLst>
              </a:tr>
            </a:tbl>
          </a:graphicData>
        </a:graphic>
      </p:graphicFrame>
    </p:spTree>
    <p:extLst>
      <p:ext uri="{BB962C8B-B14F-4D97-AF65-F5344CB8AC3E}">
        <p14:creationId xmlns:p14="http://schemas.microsoft.com/office/powerpoint/2010/main" val="104079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2038538-D3FC-1277-E683-9EA481C39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135" y="5031925"/>
            <a:ext cx="1076187" cy="1445698"/>
          </a:xfrm>
          <a:prstGeom prst="rect">
            <a:avLst/>
          </a:prstGeom>
        </p:spPr>
      </p:pic>
      <p:sp>
        <p:nvSpPr>
          <p:cNvPr id="3" name="TextBox 2">
            <a:extLst>
              <a:ext uri="{FF2B5EF4-FFF2-40B4-BE49-F238E27FC236}">
                <a16:creationId xmlns:a16="http://schemas.microsoft.com/office/drawing/2014/main" id="{D7A7A73C-270D-48FB-F858-38A34EAE4583}"/>
              </a:ext>
            </a:extLst>
          </p:cNvPr>
          <p:cNvSpPr txBox="1"/>
          <p:nvPr/>
        </p:nvSpPr>
        <p:spPr>
          <a:xfrm>
            <a:off x="1996067" y="4067113"/>
            <a:ext cx="8430322" cy="830997"/>
          </a:xfrm>
          <a:prstGeom prst="rect">
            <a:avLst/>
          </a:prstGeom>
          <a:noFill/>
        </p:spPr>
        <p:txBody>
          <a:bodyPr wrap="square" rtlCol="0">
            <a:spAutoFit/>
          </a:bodyPr>
          <a:lstStyle/>
          <a:p>
            <a:pPr algn="ctr"/>
            <a:r>
              <a:rPr lang="en-US" sz="4800" dirty="0">
                <a:solidFill>
                  <a:schemeClr val="bg1"/>
                </a:solidFill>
              </a:rPr>
              <a:t>College in the High School </a:t>
            </a:r>
          </a:p>
        </p:txBody>
      </p:sp>
    </p:spTree>
    <p:extLst>
      <p:ext uri="{BB962C8B-B14F-4D97-AF65-F5344CB8AC3E}">
        <p14:creationId xmlns:p14="http://schemas.microsoft.com/office/powerpoint/2010/main" val="236338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B20802A-D69C-9F75-49D5-D3276CFA8D2F}"/>
              </a:ext>
            </a:extLst>
          </p:cNvPr>
          <p:cNvGraphicFramePr>
            <a:graphicFrameLocks noGrp="1"/>
          </p:cNvGraphicFramePr>
          <p:nvPr>
            <p:ph sz="half" idx="1"/>
            <p:extLst>
              <p:ext uri="{D42A27DB-BD31-4B8C-83A1-F6EECF244321}">
                <p14:modId xmlns:p14="http://schemas.microsoft.com/office/powerpoint/2010/main" val="541578516"/>
              </p:ext>
            </p:extLst>
          </p:nvPr>
        </p:nvGraphicFramePr>
        <p:xfrm>
          <a:off x="585788" y="1901825"/>
          <a:ext cx="5318125" cy="40163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FE591C00-AFEA-1243-C3F3-00D31CF66381}"/>
              </a:ext>
            </a:extLst>
          </p:cNvPr>
          <p:cNvSpPr>
            <a:spLocks noGrp="1"/>
          </p:cNvSpPr>
          <p:nvPr>
            <p:ph type="title"/>
          </p:nvPr>
        </p:nvSpPr>
        <p:spPr/>
        <p:txBody>
          <a:bodyPr vert="horz" lIns="91440" tIns="45720" rIns="91440" bIns="45720" rtlCol="0" anchor="t">
            <a:normAutofit fontScale="90000"/>
          </a:bodyPr>
          <a:lstStyle/>
          <a:p>
            <a:r>
              <a:rPr lang="en-US" kern="1200" dirty="0">
                <a:latin typeface="+mj-lt"/>
                <a:ea typeface="+mj-ea"/>
                <a:cs typeface="+mj-cs"/>
              </a:rPr>
              <a:t>College in the High School Numbers</a:t>
            </a:r>
          </a:p>
        </p:txBody>
      </p:sp>
      <p:sp>
        <p:nvSpPr>
          <p:cNvPr id="6" name="Text Placeholder 5">
            <a:extLst>
              <a:ext uri="{FF2B5EF4-FFF2-40B4-BE49-F238E27FC236}">
                <a16:creationId xmlns:a16="http://schemas.microsoft.com/office/drawing/2014/main" id="{E462E66B-411B-9F47-7FDD-884CFFF2D5F7}"/>
              </a:ext>
            </a:extLst>
          </p:cNvPr>
          <p:cNvSpPr>
            <a:spLocks noGrp="1"/>
          </p:cNvSpPr>
          <p:nvPr>
            <p:ph type="body" sz="quarter" idx="32"/>
          </p:nvPr>
        </p:nvSpPr>
        <p:spPr/>
        <p:txBody>
          <a:bodyPr/>
          <a:lstStyle/>
          <a:p>
            <a:r>
              <a:rPr lang="en-US" dirty="0"/>
              <a:t>Since 20-21, we’ve experienced steady growth</a:t>
            </a:r>
          </a:p>
        </p:txBody>
      </p:sp>
      <p:graphicFrame>
        <p:nvGraphicFramePr>
          <p:cNvPr id="16" name="Chart 15">
            <a:extLst>
              <a:ext uri="{FF2B5EF4-FFF2-40B4-BE49-F238E27FC236}">
                <a16:creationId xmlns:a16="http://schemas.microsoft.com/office/drawing/2014/main" id="{F3728436-3F2B-03D3-8647-D0617245DBCD}"/>
              </a:ext>
            </a:extLst>
          </p:cNvPr>
          <p:cNvGraphicFramePr/>
          <p:nvPr>
            <p:extLst>
              <p:ext uri="{D42A27DB-BD31-4B8C-83A1-F6EECF244321}">
                <p14:modId xmlns:p14="http://schemas.microsoft.com/office/powerpoint/2010/main" val="459568736"/>
              </p:ext>
            </p:extLst>
          </p:nvPr>
        </p:nvGraphicFramePr>
        <p:xfrm>
          <a:off x="6288089" y="1498467"/>
          <a:ext cx="5439317" cy="41639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534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71C47A-F48F-4B6A-8063-D80D49A40F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91454" y="254646"/>
            <a:ext cx="4460487" cy="5774093"/>
          </a:xfrm>
          <a:prstGeom prst="rect">
            <a:avLst/>
          </a:prstGeom>
          <a:noFill/>
        </p:spPr>
      </p:pic>
      <p:sp>
        <p:nvSpPr>
          <p:cNvPr id="2" name="Content Placeholder 1">
            <a:extLst>
              <a:ext uri="{FF2B5EF4-FFF2-40B4-BE49-F238E27FC236}">
                <a16:creationId xmlns:a16="http://schemas.microsoft.com/office/drawing/2014/main" id="{AAFD2E9C-69F3-A72D-2313-C95127A44D93}"/>
              </a:ext>
            </a:extLst>
          </p:cNvPr>
          <p:cNvSpPr>
            <a:spLocks noGrp="1"/>
          </p:cNvSpPr>
          <p:nvPr>
            <p:ph sz="half" idx="1"/>
          </p:nvPr>
        </p:nvSpPr>
        <p:spPr>
          <a:xfrm>
            <a:off x="755649" y="1698185"/>
            <a:ext cx="5510260" cy="4396029"/>
          </a:xfrm>
        </p:spPr>
        <p:txBody>
          <a:bodyPr anchor="t">
            <a:normAutofit/>
          </a:bodyPr>
          <a:lstStyle/>
          <a:p>
            <a:r>
              <a:rPr lang="en-US" dirty="0"/>
              <a:t>Increase in teachers</a:t>
            </a:r>
          </a:p>
          <a:p>
            <a:pPr lvl="1"/>
            <a:r>
              <a:rPr lang="en-US" sz="2000" b="1" dirty="0"/>
              <a:t>2024-25:</a:t>
            </a:r>
            <a:r>
              <a:rPr lang="en-US" sz="2000" dirty="0"/>
              <a:t> 212 new teachers approved.</a:t>
            </a:r>
          </a:p>
          <a:p>
            <a:pPr lvl="1"/>
            <a:r>
              <a:rPr lang="en-US" sz="2000" b="1" dirty="0"/>
              <a:t>2025-26</a:t>
            </a:r>
            <a:r>
              <a:rPr lang="en-US" sz="2000" dirty="0"/>
              <a:t>: 243 new teachers approved in 17 disciplines so far as of 6/16/25</a:t>
            </a:r>
          </a:p>
          <a:p>
            <a:pPr marL="0" indent="0">
              <a:buNone/>
            </a:pPr>
            <a:r>
              <a:rPr lang="en-US" dirty="0"/>
              <a:t>New Schools</a:t>
            </a:r>
          </a:p>
          <a:p>
            <a:pPr lvl="1"/>
            <a:r>
              <a:rPr lang="en-US" sz="2000" dirty="0"/>
              <a:t>Welcome our 26 new schools*</a:t>
            </a:r>
          </a:p>
          <a:p>
            <a:pPr lvl="1"/>
            <a:endParaRPr lang="en-US" sz="2000" dirty="0"/>
          </a:p>
          <a:p>
            <a:pPr marL="0" indent="0">
              <a:buNone/>
            </a:pPr>
            <a:r>
              <a:rPr lang="en-US" dirty="0"/>
              <a:t>Increase in registrations and enrollments </a:t>
            </a:r>
          </a:p>
          <a:p>
            <a:pPr marL="0" indent="0">
              <a:buNone/>
            </a:pPr>
            <a:r>
              <a:rPr lang="en-US" dirty="0"/>
              <a:t>	Students</a:t>
            </a:r>
          </a:p>
          <a:p>
            <a:pPr marL="0" indent="0">
              <a:buNone/>
            </a:pPr>
            <a:r>
              <a:rPr lang="en-US" dirty="0"/>
              <a:t>	Credits earned </a:t>
            </a:r>
          </a:p>
        </p:txBody>
      </p:sp>
      <p:sp>
        <p:nvSpPr>
          <p:cNvPr id="3" name="Title 2">
            <a:extLst>
              <a:ext uri="{FF2B5EF4-FFF2-40B4-BE49-F238E27FC236}">
                <a16:creationId xmlns:a16="http://schemas.microsoft.com/office/drawing/2014/main" id="{450BC3D6-C7F3-FE26-8E17-647161F0E971}"/>
              </a:ext>
            </a:extLst>
          </p:cNvPr>
          <p:cNvSpPr>
            <a:spLocks noGrp="1"/>
          </p:cNvSpPr>
          <p:nvPr>
            <p:ph type="title"/>
          </p:nvPr>
        </p:nvSpPr>
        <p:spPr>
          <a:xfrm>
            <a:off x="755648" y="671608"/>
            <a:ext cx="5740945" cy="506699"/>
          </a:xfrm>
        </p:spPr>
        <p:txBody>
          <a:bodyPr>
            <a:normAutofit fontScale="90000"/>
          </a:bodyPr>
          <a:lstStyle/>
          <a:p>
            <a:r>
              <a:rPr lang="en-US" sz="3200" dirty="0"/>
              <a:t>New state funding effects: </a:t>
            </a:r>
          </a:p>
        </p:txBody>
      </p:sp>
    </p:spTree>
    <p:extLst>
      <p:ext uri="{BB962C8B-B14F-4D97-AF65-F5344CB8AC3E}">
        <p14:creationId xmlns:p14="http://schemas.microsoft.com/office/powerpoint/2010/main" val="226882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FD2E9C-69F3-A72D-2313-C95127A44D93}"/>
              </a:ext>
            </a:extLst>
          </p:cNvPr>
          <p:cNvSpPr>
            <a:spLocks noGrp="1"/>
          </p:cNvSpPr>
          <p:nvPr>
            <p:ph sz="half" idx="1"/>
          </p:nvPr>
        </p:nvSpPr>
        <p:spPr/>
        <p:txBody>
          <a:bodyPr>
            <a:normAutofit/>
          </a:bodyPr>
          <a:lstStyle/>
          <a:p>
            <a:r>
              <a:rPr lang="en-US" sz="2800" dirty="0"/>
              <a:t>Nothing has changed for those eligible: 9</a:t>
            </a:r>
            <a:r>
              <a:rPr lang="en-US" sz="2800" baseline="30000" dirty="0"/>
              <a:t>th</a:t>
            </a:r>
            <a:r>
              <a:rPr lang="en-US" sz="2800" dirty="0"/>
              <a:t>, 10</a:t>
            </a:r>
            <a:r>
              <a:rPr lang="en-US" sz="2800" baseline="30000" dirty="0"/>
              <a:t>th</a:t>
            </a:r>
            <a:r>
              <a:rPr lang="en-US" sz="2800" dirty="0"/>
              <a:t>, 11</a:t>
            </a:r>
            <a:r>
              <a:rPr lang="en-US" sz="2800" baseline="30000" dirty="0"/>
              <a:t>th</a:t>
            </a:r>
            <a:r>
              <a:rPr lang="en-US" sz="2800" dirty="0"/>
              <a:t> and 12</a:t>
            </a:r>
            <a:r>
              <a:rPr lang="en-US" sz="2800" baseline="30000" dirty="0"/>
              <a:t>th</a:t>
            </a:r>
            <a:r>
              <a:rPr lang="en-US" sz="2800" dirty="0"/>
              <a:t>.</a:t>
            </a:r>
          </a:p>
          <a:p>
            <a:r>
              <a:rPr lang="en-US" sz="2800" dirty="0"/>
              <a:t>Registration still requires parent and student signature to sign up. This is required every time a student registers</a:t>
            </a:r>
          </a:p>
          <a:p>
            <a:r>
              <a:rPr lang="en-US" sz="2800" dirty="0"/>
              <a:t>There is not automatic enrollment, students still have to register.</a:t>
            </a:r>
          </a:p>
          <a:p>
            <a:r>
              <a:rPr lang="en-US" sz="2800" dirty="0"/>
              <a:t>Just because the cost is free does not mean that it makes sense for a student’s future goals. </a:t>
            </a:r>
          </a:p>
          <a:p>
            <a:endParaRPr lang="en-US" dirty="0"/>
          </a:p>
        </p:txBody>
      </p:sp>
      <p:sp>
        <p:nvSpPr>
          <p:cNvPr id="3" name="Title 2">
            <a:extLst>
              <a:ext uri="{FF2B5EF4-FFF2-40B4-BE49-F238E27FC236}">
                <a16:creationId xmlns:a16="http://schemas.microsoft.com/office/drawing/2014/main" id="{450BC3D6-C7F3-FE26-8E17-647161F0E971}"/>
              </a:ext>
            </a:extLst>
          </p:cNvPr>
          <p:cNvSpPr>
            <a:spLocks noGrp="1"/>
          </p:cNvSpPr>
          <p:nvPr>
            <p:ph type="title"/>
          </p:nvPr>
        </p:nvSpPr>
        <p:spPr/>
        <p:txBody>
          <a:bodyPr/>
          <a:lstStyle/>
          <a:p>
            <a:r>
              <a:rPr lang="en-US" dirty="0"/>
              <a:t>Things to keep in mind:</a:t>
            </a:r>
          </a:p>
        </p:txBody>
      </p:sp>
    </p:spTree>
    <p:extLst>
      <p:ext uri="{BB962C8B-B14F-4D97-AF65-F5344CB8AC3E}">
        <p14:creationId xmlns:p14="http://schemas.microsoft.com/office/powerpoint/2010/main" val="890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8767CF-1D4E-55EC-C1CD-A3C6E3F7FBB6}"/>
              </a:ext>
            </a:extLst>
          </p:cNvPr>
          <p:cNvSpPr>
            <a:spLocks noGrp="1"/>
          </p:cNvSpPr>
          <p:nvPr>
            <p:ph sz="half" idx="1"/>
          </p:nvPr>
        </p:nvSpPr>
        <p:spPr>
          <a:xfrm>
            <a:off x="1193180" y="1572320"/>
            <a:ext cx="10671718" cy="3384618"/>
          </a:xfrm>
        </p:spPr>
        <p:txBody>
          <a:bodyPr numCol="2">
            <a:noAutofit/>
          </a:bodyPr>
          <a:lstStyle/>
          <a:p>
            <a:pPr marL="0" indent="0">
              <a:buNone/>
            </a:pPr>
            <a:r>
              <a:rPr lang="en-US" sz="2400" dirty="0"/>
              <a:t>New Courses:</a:t>
            </a:r>
          </a:p>
          <a:p>
            <a:pPr lvl="1"/>
            <a:r>
              <a:rPr lang="en-US" sz="2400" dirty="0"/>
              <a:t>ATM 280 – Basic Sewing Techniques</a:t>
            </a:r>
          </a:p>
          <a:p>
            <a:pPr lvl="1"/>
            <a:r>
              <a:rPr lang="en-US" sz="2400" dirty="0"/>
              <a:t>ATM 301 – Intro to the Fashion Industry</a:t>
            </a:r>
          </a:p>
          <a:p>
            <a:pPr lvl="1"/>
            <a:r>
              <a:rPr lang="en-US" sz="2400" dirty="0"/>
              <a:t>CMGT 101 – Construction and the Built Environment</a:t>
            </a:r>
          </a:p>
          <a:p>
            <a:pPr lvl="1"/>
            <a:r>
              <a:rPr lang="en-US" sz="2400" dirty="0"/>
              <a:t>ENG 263 – Intro to Creative Writing</a:t>
            </a:r>
          </a:p>
          <a:p>
            <a:pPr lvl="1"/>
            <a:r>
              <a:rPr lang="en-US" sz="2400" dirty="0"/>
              <a:t>MUS 105 – Intro to World Music</a:t>
            </a:r>
          </a:p>
          <a:p>
            <a:pPr lvl="1"/>
            <a:r>
              <a:rPr lang="en-US" sz="2400" dirty="0"/>
              <a:t>PSY 205 – Psychology of Adjustment</a:t>
            </a:r>
          </a:p>
          <a:p>
            <a:pPr lvl="1"/>
            <a:r>
              <a:rPr lang="en-US" sz="2400" dirty="0"/>
              <a:t>SHM 102 – Occupational Health</a:t>
            </a:r>
          </a:p>
          <a:p>
            <a:pPr lvl="1"/>
            <a:endParaRPr lang="en-US" sz="2400" dirty="0"/>
          </a:p>
          <a:p>
            <a:pPr lvl="1"/>
            <a:endParaRPr lang="en-US" sz="2400" dirty="0"/>
          </a:p>
        </p:txBody>
      </p:sp>
      <p:sp>
        <p:nvSpPr>
          <p:cNvPr id="3" name="Title 2">
            <a:extLst>
              <a:ext uri="{FF2B5EF4-FFF2-40B4-BE49-F238E27FC236}">
                <a16:creationId xmlns:a16="http://schemas.microsoft.com/office/drawing/2014/main" id="{09395EFE-B5CE-4241-AF69-416A5A38C3F2}"/>
              </a:ext>
            </a:extLst>
          </p:cNvPr>
          <p:cNvSpPr>
            <a:spLocks noGrp="1"/>
          </p:cNvSpPr>
          <p:nvPr>
            <p:ph type="title"/>
          </p:nvPr>
        </p:nvSpPr>
        <p:spPr/>
        <p:txBody>
          <a:bodyPr/>
          <a:lstStyle/>
          <a:p>
            <a:r>
              <a:rPr lang="en-US" dirty="0"/>
              <a:t>CiHS Course Updates</a:t>
            </a:r>
          </a:p>
        </p:txBody>
      </p:sp>
      <p:sp>
        <p:nvSpPr>
          <p:cNvPr id="4" name="TextBox 3">
            <a:extLst>
              <a:ext uri="{FF2B5EF4-FFF2-40B4-BE49-F238E27FC236}">
                <a16:creationId xmlns:a16="http://schemas.microsoft.com/office/drawing/2014/main" id="{D855D794-3AC4-275E-1AAD-1616F0DCBD1A}"/>
              </a:ext>
            </a:extLst>
          </p:cNvPr>
          <p:cNvSpPr txBox="1"/>
          <p:nvPr/>
        </p:nvSpPr>
        <p:spPr>
          <a:xfrm>
            <a:off x="1059366" y="5218771"/>
            <a:ext cx="10515600" cy="646331"/>
          </a:xfrm>
          <a:prstGeom prst="rect">
            <a:avLst/>
          </a:prstGeom>
          <a:noFill/>
        </p:spPr>
        <p:txBody>
          <a:bodyPr wrap="square" rtlCol="0">
            <a:spAutoFit/>
          </a:bodyPr>
          <a:lstStyle/>
          <a:p>
            <a:r>
              <a:rPr lang="en-US" dirty="0"/>
              <a:t>If you or your colleagues are interested in applying for these courses, you may do so when our application window opens this Fall. </a:t>
            </a:r>
          </a:p>
        </p:txBody>
      </p:sp>
    </p:spTree>
    <p:extLst>
      <p:ext uri="{BB962C8B-B14F-4D97-AF65-F5344CB8AC3E}">
        <p14:creationId xmlns:p14="http://schemas.microsoft.com/office/powerpoint/2010/main" val="231983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21C9AC-AD47-6D29-2245-5C8FF7A9771E}"/>
              </a:ext>
            </a:extLst>
          </p:cNvPr>
          <p:cNvSpPr>
            <a:spLocks noGrp="1"/>
          </p:cNvSpPr>
          <p:nvPr>
            <p:ph type="title"/>
          </p:nvPr>
        </p:nvSpPr>
        <p:spPr/>
        <p:txBody>
          <a:bodyPr/>
          <a:lstStyle/>
          <a:p>
            <a:r>
              <a:rPr lang="en-US" dirty="0"/>
              <a:t>CWU English 101 eligibility</a:t>
            </a:r>
          </a:p>
        </p:txBody>
      </p:sp>
      <p:sp>
        <p:nvSpPr>
          <p:cNvPr id="5" name="TextBox 4">
            <a:extLst>
              <a:ext uri="{FF2B5EF4-FFF2-40B4-BE49-F238E27FC236}">
                <a16:creationId xmlns:a16="http://schemas.microsoft.com/office/drawing/2014/main" id="{7C0A1FE2-5671-BD3D-4110-8A96B545C1DD}"/>
              </a:ext>
            </a:extLst>
          </p:cNvPr>
          <p:cNvSpPr txBox="1"/>
          <p:nvPr/>
        </p:nvSpPr>
        <p:spPr>
          <a:xfrm>
            <a:off x="903249" y="1717288"/>
            <a:ext cx="10895360" cy="1569660"/>
          </a:xfrm>
          <a:prstGeom prst="rect">
            <a:avLst/>
          </a:prstGeom>
          <a:noFill/>
        </p:spPr>
        <p:txBody>
          <a:bodyPr wrap="square" rtlCol="0">
            <a:spAutoFit/>
          </a:bodyPr>
          <a:lstStyle/>
          <a:p>
            <a:r>
              <a:rPr lang="en-US" sz="2400" dirty="0"/>
              <a:t>English Directed Self-Placement is the only way to get into ENG 101. </a:t>
            </a:r>
          </a:p>
          <a:p>
            <a:endParaRPr lang="en-US" sz="2400" dirty="0">
              <a:hlinkClick r:id="rId3"/>
            </a:endParaRPr>
          </a:p>
          <a:p>
            <a:r>
              <a:rPr lang="en-US" sz="2400" dirty="0">
                <a:hlinkClick r:id="rId3"/>
              </a:rPr>
              <a:t>https://www.cwu.edu/general-education/directed-self-placement</a:t>
            </a:r>
            <a:r>
              <a:rPr lang="en-US" sz="2400" dirty="0"/>
              <a:t>  </a:t>
            </a:r>
            <a:br>
              <a:rPr lang="en-US" sz="2400" dirty="0"/>
            </a:br>
            <a:endParaRPr lang="en-US" sz="2400" dirty="0"/>
          </a:p>
        </p:txBody>
      </p:sp>
      <p:sp>
        <p:nvSpPr>
          <p:cNvPr id="6" name="TextBox 5">
            <a:extLst>
              <a:ext uri="{FF2B5EF4-FFF2-40B4-BE49-F238E27FC236}">
                <a16:creationId xmlns:a16="http://schemas.microsoft.com/office/drawing/2014/main" id="{97DD9821-B326-97CB-8396-A2A9BD900681}"/>
              </a:ext>
            </a:extLst>
          </p:cNvPr>
          <p:cNvSpPr txBox="1"/>
          <p:nvPr/>
        </p:nvSpPr>
        <p:spPr>
          <a:xfrm>
            <a:off x="1165844" y="3339367"/>
            <a:ext cx="1019174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Students must take survey</a:t>
            </a:r>
          </a:p>
          <a:p>
            <a:pPr marL="285750" indent="-285750">
              <a:buFont typeface="Arial" panose="020B0604020202020204" pitchFamily="34" charset="0"/>
              <a:buChar char="•"/>
            </a:pPr>
            <a:r>
              <a:rPr lang="en-US" sz="2400" dirty="0"/>
              <a:t>Conversation with students about results to ensure readiness</a:t>
            </a:r>
          </a:p>
          <a:p>
            <a:pPr marL="285750" indent="-285750">
              <a:buFont typeface="Arial" panose="020B0604020202020204" pitchFamily="34" charset="0"/>
              <a:buChar char="•"/>
            </a:pPr>
            <a:r>
              <a:rPr lang="en-US" sz="2400" dirty="0"/>
              <a:t>Talk with Josh or Austin about details</a:t>
            </a:r>
          </a:p>
          <a:p>
            <a:pPr marL="285750" indent="-285750">
              <a:buFont typeface="Arial" panose="020B0604020202020204" pitchFamily="34" charset="0"/>
              <a:buChar char="•"/>
            </a:pPr>
            <a:r>
              <a:rPr lang="en-US" sz="2400" dirty="0"/>
              <a:t>Do not use Accuplacer Testing for ENG</a:t>
            </a:r>
          </a:p>
        </p:txBody>
      </p:sp>
    </p:spTree>
    <p:extLst>
      <p:ext uri="{BB962C8B-B14F-4D97-AF65-F5344CB8AC3E}">
        <p14:creationId xmlns:p14="http://schemas.microsoft.com/office/powerpoint/2010/main" val="95872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C02C0-9255-19D6-D5B7-6C3B5C957CE5}"/>
              </a:ext>
            </a:extLst>
          </p:cNvPr>
          <p:cNvSpPr>
            <a:spLocks noGrp="1"/>
          </p:cNvSpPr>
          <p:nvPr>
            <p:ph type="title"/>
          </p:nvPr>
        </p:nvSpPr>
        <p:spPr/>
        <p:txBody>
          <a:bodyPr/>
          <a:lstStyle/>
          <a:p>
            <a:r>
              <a:rPr lang="en-US" dirty="0"/>
              <a:t>ENG 101 Self-Placement Cont.</a:t>
            </a:r>
          </a:p>
        </p:txBody>
      </p:sp>
      <p:pic>
        <p:nvPicPr>
          <p:cNvPr id="1026" name="Picture 2">
            <a:extLst>
              <a:ext uri="{FF2B5EF4-FFF2-40B4-BE49-F238E27FC236}">
                <a16:creationId xmlns:a16="http://schemas.microsoft.com/office/drawing/2014/main" id="{17AB20A8-B419-A8F0-EE95-13CAA5A2F98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64282" y="1328272"/>
            <a:ext cx="4516242" cy="5306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E35DAD5-7984-968E-90C8-B8249D118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569" y="938698"/>
            <a:ext cx="5680149" cy="5183322"/>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Alternate Process 7">
            <a:extLst>
              <a:ext uri="{FF2B5EF4-FFF2-40B4-BE49-F238E27FC236}">
                <a16:creationId xmlns:a16="http://schemas.microsoft.com/office/drawing/2014/main" id="{ED792EBA-C599-A7E5-0DC2-3A82F99E967D}"/>
              </a:ext>
            </a:extLst>
          </p:cNvPr>
          <p:cNvSpPr/>
          <p:nvPr/>
        </p:nvSpPr>
        <p:spPr>
          <a:xfrm>
            <a:off x="364282" y="6110455"/>
            <a:ext cx="2758059" cy="612903"/>
          </a:xfrm>
          <a:prstGeom prst="flowChartAlternateProcess">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E41F34E-C729-B361-6CE3-4F65E539A433}"/>
              </a:ext>
            </a:extLst>
          </p:cNvPr>
          <p:cNvCxnSpPr>
            <a:cxnSpLocks/>
          </p:cNvCxnSpPr>
          <p:nvPr/>
        </p:nvCxnSpPr>
        <p:spPr>
          <a:xfrm flipV="1">
            <a:off x="3233854" y="1680217"/>
            <a:ext cx="2969942" cy="46090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451725"/>
      </p:ext>
    </p:extLst>
  </p:cSld>
  <p:clrMapOvr>
    <a:masterClrMapping/>
  </p:clrMapOvr>
</p:sld>
</file>

<file path=ppt/theme/theme1.xml><?xml version="1.0" encoding="utf-8"?>
<a:theme xmlns:a="http://schemas.openxmlformats.org/drawingml/2006/main" name="Office Theme">
  <a:themeElements>
    <a:clrScheme name="CWU Colors">
      <a:dk1>
        <a:srgbClr val="000000"/>
      </a:dk1>
      <a:lt1>
        <a:srgbClr val="FFFFFF"/>
      </a:lt1>
      <a:dk2>
        <a:srgbClr val="000000"/>
      </a:dk2>
      <a:lt2>
        <a:srgbClr val="FFFFFF"/>
      </a:lt2>
      <a:accent1>
        <a:srgbClr val="A30F32"/>
      </a:accent1>
      <a:accent2>
        <a:srgbClr val="000000"/>
      </a:accent2>
      <a:accent3>
        <a:srgbClr val="8B0025"/>
      </a:accent3>
      <a:accent4>
        <a:srgbClr val="F1E5C3"/>
      </a:accent4>
      <a:accent5>
        <a:srgbClr val="4C879E"/>
      </a:accent5>
      <a:accent6>
        <a:srgbClr val="FFD632"/>
      </a:accent6>
      <a:hlink>
        <a:srgbClr val="4C879E"/>
      </a:hlink>
      <a:folHlink>
        <a:srgbClr val="B4D0DB"/>
      </a:folHlink>
    </a:clrScheme>
    <a:fontScheme name="CWU fonts">
      <a:majorFont>
        <a:latin typeface="Inter Black"/>
        <a:ea typeface=""/>
        <a:cs typeface=""/>
      </a:majorFont>
      <a:minorFont>
        <a:latin typeface="Inter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13855</TotalTime>
  <Words>4708</Words>
  <Application>Microsoft Office PowerPoint</Application>
  <PresentationFormat>Widescreen</PresentationFormat>
  <Paragraphs>522</Paragraphs>
  <Slides>39</Slides>
  <Notes>37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Wingdings</vt:lpstr>
      <vt:lpstr>Arial</vt:lpstr>
      <vt:lpstr>Calibri</vt:lpstr>
      <vt:lpstr>Inter Medium</vt:lpstr>
      <vt:lpstr>Inter Black</vt:lpstr>
      <vt:lpstr>Inter Semi Bold</vt:lpstr>
      <vt:lpstr>Inter</vt:lpstr>
      <vt:lpstr>Office Theme</vt:lpstr>
      <vt:lpstr>Summer Institute 2025 Veteran Refresher  Zane Morrison Program Support Supervisor </vt:lpstr>
      <vt:lpstr>Agenda for the day</vt:lpstr>
      <vt:lpstr>High School Partnerships Staff</vt:lpstr>
      <vt:lpstr>College in the High School Numbers</vt:lpstr>
      <vt:lpstr>New state funding effects: </vt:lpstr>
      <vt:lpstr>Things to keep in mind:</vt:lpstr>
      <vt:lpstr>CiHS Course Updates</vt:lpstr>
      <vt:lpstr>CWU English 101 eligibility</vt:lpstr>
      <vt:lpstr>ENG 101 Self-Placement Cont.</vt:lpstr>
      <vt:lpstr>CWU Testing - Math</vt:lpstr>
      <vt:lpstr>CWU Testing – MATH Cont.</vt:lpstr>
      <vt:lpstr>Prerequisite Requirements  </vt:lpstr>
      <vt:lpstr>Two accounts for teachers – same sign in</vt:lpstr>
      <vt:lpstr>In your CiHS.cwu.edu account Monitor the intake </vt:lpstr>
      <vt:lpstr>Within your CIHS.cwu.edu Instructor Account</vt:lpstr>
      <vt:lpstr>To get set up for Registration: </vt:lpstr>
      <vt:lpstr>Look in Shared Docs</vt:lpstr>
      <vt:lpstr>CIHS registration info for students </vt:lpstr>
      <vt:lpstr>Remind your students: </vt:lpstr>
      <vt:lpstr>How to get the required parent consent</vt:lpstr>
      <vt:lpstr>Stumbling block!  Email bounces</vt:lpstr>
      <vt:lpstr>More tips for students</vt:lpstr>
      <vt:lpstr>During registration period… </vt:lpstr>
      <vt:lpstr>Roster Status </vt:lpstr>
      <vt:lpstr>Late Registration Request</vt:lpstr>
      <vt:lpstr>After student registration period… </vt:lpstr>
      <vt:lpstr>NACEP Syllabus Alignment</vt:lpstr>
      <vt:lpstr>Syllabi</vt:lpstr>
      <vt:lpstr>PowerPoint Presentation</vt:lpstr>
      <vt:lpstr>Multifactor Authentication &amp; Password Reset</vt:lpstr>
      <vt:lpstr>Student’s Rights &amp; Responsibilities</vt:lpstr>
      <vt:lpstr>Student’s Rights &amp; Responsibilities Continued</vt:lpstr>
      <vt:lpstr>Family Educational Rights and Privacy Act (FERPA) </vt:lpstr>
      <vt:lpstr>FERPA (continued)</vt:lpstr>
      <vt:lpstr>Known Issues</vt:lpstr>
      <vt:lpstr>Questions?</vt:lpstr>
      <vt:lpstr>Remainder of the day</vt:lpstr>
      <vt:lpstr>New Partner with Liaisons locations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Campbell</dc:creator>
  <cp:lastModifiedBy>Zane Morrison</cp:lastModifiedBy>
  <cp:revision>69</cp:revision>
  <cp:lastPrinted>2024-06-14T23:26:04Z</cp:lastPrinted>
  <dcterms:created xsi:type="dcterms:W3CDTF">2023-02-03T19:31:04Z</dcterms:created>
  <dcterms:modified xsi:type="dcterms:W3CDTF">2025-08-07T15:28:10Z</dcterms:modified>
</cp:coreProperties>
</file>