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4" r:id="rId2"/>
    <p:sldId id="275" r:id="rId3"/>
    <p:sldId id="303" r:id="rId4"/>
    <p:sldId id="318" r:id="rId5"/>
    <p:sldId id="276" r:id="rId6"/>
    <p:sldId id="304" r:id="rId7"/>
    <p:sldId id="314" r:id="rId8"/>
    <p:sldId id="298" r:id="rId9"/>
    <p:sldId id="279" r:id="rId10"/>
    <p:sldId id="285" r:id="rId11"/>
    <p:sldId id="286" r:id="rId12"/>
    <p:sldId id="305" r:id="rId13"/>
    <p:sldId id="316" r:id="rId14"/>
    <p:sldId id="321" r:id="rId15"/>
    <p:sldId id="293" r:id="rId16"/>
    <p:sldId id="287" r:id="rId17"/>
    <p:sldId id="320" r:id="rId18"/>
    <p:sldId id="322" r:id="rId19"/>
    <p:sldId id="323" r:id="rId20"/>
    <p:sldId id="310" r:id="rId21"/>
    <p:sldId id="324" r:id="rId22"/>
    <p:sldId id="317" r:id="rId23"/>
    <p:sldId id="311" r:id="rId24"/>
    <p:sldId id="312"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025"/>
    <a:srgbClr val="282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3447" autoAdjust="0"/>
  </p:normalViewPr>
  <p:slideViewPr>
    <p:cSldViewPr snapToGrid="0">
      <p:cViewPr>
        <p:scale>
          <a:sx n="66" d="100"/>
          <a:sy n="66" d="100"/>
        </p:scale>
        <p:origin x="59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54FE91A-E32A-4842-B504-733E14793DA8}" type="datetimeFigureOut">
              <a:rPr lang="en-US" smtClean="0"/>
              <a:t>5/9/2025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E066053-0410-4B85-AE59-F4B5AE992EA4}" type="slidenum">
              <a:rPr lang="en-US" smtClean="0"/>
              <a:t>‹#›</a:t>
            </a:fld>
            <a:endParaRPr lang="en-US"/>
          </a:p>
        </p:txBody>
      </p:sp>
    </p:spTree>
    <p:extLst>
      <p:ext uri="{BB962C8B-B14F-4D97-AF65-F5344CB8AC3E}">
        <p14:creationId xmlns:p14="http://schemas.microsoft.com/office/powerpoint/2010/main" val="332195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guide you through how to advise students enrolled in College in the High School (</a:t>
            </a:r>
            <a:r>
              <a:rPr lang="en-US" dirty="0" err="1"/>
              <a:t>CiHS</a:t>
            </a:r>
            <a:r>
              <a:rPr lang="en-US" dirty="0"/>
              <a:t>) programs. We’ll explore academic policies, course planning, transferability, and support tools. Whether students stay at CWU or go elsewhere, intentional advising is key.</a:t>
            </a:r>
          </a:p>
        </p:txBody>
      </p:sp>
      <p:sp>
        <p:nvSpPr>
          <p:cNvPr id="4" name="Slide Number Placeholder 3"/>
          <p:cNvSpPr>
            <a:spLocks noGrp="1"/>
          </p:cNvSpPr>
          <p:nvPr>
            <p:ph type="sldNum" sz="quarter" idx="5"/>
          </p:nvPr>
        </p:nvSpPr>
        <p:spPr/>
        <p:txBody>
          <a:bodyPr/>
          <a:lstStyle/>
          <a:p>
            <a:fld id="{FE066053-0410-4B85-AE59-F4B5AE992EA4}" type="slidenum">
              <a:rPr lang="en-US" smtClean="0"/>
              <a:t>2</a:t>
            </a:fld>
            <a:endParaRPr lang="en-US"/>
          </a:p>
        </p:txBody>
      </p:sp>
    </p:spTree>
    <p:extLst>
      <p:ext uri="{BB962C8B-B14F-4D97-AF65-F5344CB8AC3E}">
        <p14:creationId xmlns:p14="http://schemas.microsoft.com/office/powerpoint/2010/main" val="2667610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66053-0410-4B85-AE59-F4B5AE992EA4}" type="slidenum">
              <a:rPr lang="en-US" smtClean="0"/>
              <a:t>11</a:t>
            </a:fld>
            <a:endParaRPr lang="en-US"/>
          </a:p>
        </p:txBody>
      </p:sp>
    </p:spTree>
    <p:extLst>
      <p:ext uri="{BB962C8B-B14F-4D97-AF65-F5344CB8AC3E}">
        <p14:creationId xmlns:p14="http://schemas.microsoft.com/office/powerpoint/2010/main" val="244881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66053-0410-4B85-AE59-F4B5AE992EA4}" type="slidenum">
              <a:rPr lang="en-US" smtClean="0"/>
              <a:t>12</a:t>
            </a:fld>
            <a:endParaRPr lang="en-US"/>
          </a:p>
        </p:txBody>
      </p:sp>
    </p:spTree>
    <p:extLst>
      <p:ext uri="{BB962C8B-B14F-4D97-AF65-F5344CB8AC3E}">
        <p14:creationId xmlns:p14="http://schemas.microsoft.com/office/powerpoint/2010/main" val="3430650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six tips can dramatically reduce frustration and credit loss. Emphasize the importance of transcript requests, watching for course duplication, and understanding major-specific pathways.</a:t>
            </a:r>
          </a:p>
          <a:p>
            <a:pPr marL="171450" indent="-171450">
              <a:buFont typeface="Arial" panose="020B0604020202020204" pitchFamily="34" charset="0"/>
              <a:buChar char="•"/>
            </a:pPr>
            <a:r>
              <a:rPr lang="en-US" dirty="0"/>
              <a:t>General education classes are more likely to transfer to other institutions toward their general education than non-general education courses.</a:t>
            </a:r>
          </a:p>
          <a:p>
            <a:pPr marL="171450" indent="-171450">
              <a:buFont typeface="Arial" panose="020B0604020202020204" pitchFamily="34" charset="0"/>
              <a:buChar char="•"/>
            </a:pPr>
            <a:r>
              <a:rPr lang="en-US" dirty="0"/>
              <a:t>Five credit classes generally transfer better other classes because some institutions, such as UW, require a certain amount of credit in a general education category for a student to complete the requirement. Five credit classes also transfer better to semester schools like WSU.</a:t>
            </a:r>
          </a:p>
          <a:p>
            <a:pPr marL="171450" indent="-171450">
              <a:buFont typeface="Arial" panose="020B0604020202020204" pitchFamily="34" charset="0"/>
              <a:buChar char="•"/>
            </a:pPr>
            <a:r>
              <a:rPr lang="en-US" dirty="0"/>
              <a:t>Students want to avoid taking too many classes in the same general education category or enrolling in courses they already have credit for. Some students think that if they take AP Language &amp; Comp and English 101, they can earn 10 credits of English. This doesn’t work because pretty much all colleges consider them to be the same course.</a:t>
            </a:r>
          </a:p>
          <a:p>
            <a:pPr marL="171450" indent="-171450">
              <a:buFont typeface="Arial" panose="020B0604020202020204" pitchFamily="34" charset="0"/>
              <a:buChar char="•"/>
            </a:pPr>
            <a:r>
              <a:rPr lang="en-US" dirty="0"/>
              <a:t>If students do not earn at least a C or higher in their CHS courses, they are unlikely to transfer to other institutions.</a:t>
            </a:r>
          </a:p>
          <a:p>
            <a:pPr marL="171450" indent="-171450">
              <a:buFont typeface="Arial" panose="020B0604020202020204" pitchFamily="34" charset="0"/>
              <a:buChar char="•"/>
            </a:pPr>
            <a:r>
              <a:rPr lang="en-US" dirty="0"/>
              <a:t>Many STEM degrees require that students take a full sequence, such as PHYS 111, 112, and 113 to meet the degree requirement. Because the content in these courses can be taught in different orders at different institutions, it is safer to take the entire sequence for transfer. Otherwise, the new institution may make them repeat the class(es).</a:t>
            </a:r>
          </a:p>
          <a:p>
            <a:pPr marL="171450" indent="-171450">
              <a:buFont typeface="Arial" panose="020B0604020202020204" pitchFamily="34" charset="0"/>
              <a:buChar char="•"/>
            </a:pPr>
            <a:r>
              <a:rPr lang="en-US" dirty="0"/>
              <a:t>All institutions will have transfer policies on their websites and many also post equivalency guides so students can see exactly how their coursework will transfer. Students should use these to help guide their decisions for enrolling in dual credit classes. </a:t>
            </a:r>
          </a:p>
          <a:p>
            <a:pPr marL="171450" indent="-171450">
              <a:buFont typeface="Arial" panose="020B0604020202020204" pitchFamily="34" charset="0"/>
              <a:buChar char="•"/>
            </a:pPr>
            <a:r>
              <a:rPr lang="en-US" dirty="0"/>
              <a:t>Note – sometimes students won’t find all classes listed in an equivalency guide, especially if the new institution is out of state. That doesn’t mean the institution won’t take the transfer credit the student has earned, but they should follow up with the new institution for guidance. If not many students from CWU have transferred to that school, it’s possible that the only classes listed in the equivalency guide are what students have previously transferred.</a:t>
            </a:r>
          </a:p>
          <a:p>
            <a:pPr marL="171450" indent="-171450">
              <a:buFont typeface="Arial" panose="020B0604020202020204" pitchFamily="34" charset="0"/>
              <a:buChar char="•"/>
            </a:pPr>
            <a:r>
              <a:rPr lang="en-US" dirty="0"/>
              <a:t>The number one reason students don’t receive transfer credit for their dual credit coursework is because they don’t request official transcripts. Please remind your students and encourage them to use a dual credit tracking sheet to document what they’ve earned and from what institution.</a:t>
            </a:r>
          </a:p>
        </p:txBody>
      </p:sp>
      <p:sp>
        <p:nvSpPr>
          <p:cNvPr id="4" name="Slide Number Placeholder 3"/>
          <p:cNvSpPr>
            <a:spLocks noGrp="1"/>
          </p:cNvSpPr>
          <p:nvPr>
            <p:ph type="sldNum" sz="quarter" idx="5"/>
          </p:nvPr>
        </p:nvSpPr>
        <p:spPr/>
        <p:txBody>
          <a:bodyPr/>
          <a:lstStyle/>
          <a:p>
            <a:fld id="{FE066053-0410-4B85-AE59-F4B5AE992EA4}" type="slidenum">
              <a:rPr lang="en-US" smtClean="0"/>
              <a:t>16</a:t>
            </a:fld>
            <a:endParaRPr lang="en-US"/>
          </a:p>
        </p:txBody>
      </p:sp>
    </p:spTree>
    <p:extLst>
      <p:ext uri="{BB962C8B-B14F-4D97-AF65-F5344CB8AC3E}">
        <p14:creationId xmlns:p14="http://schemas.microsoft.com/office/powerpoint/2010/main" val="361969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CWU holds </a:t>
            </a:r>
            <a:r>
              <a:rPr lang="en-US" dirty="0" err="1"/>
              <a:t>CiHS</a:t>
            </a:r>
            <a:r>
              <a:rPr lang="en-US" dirty="0"/>
              <a:t> students to the same academic standing policies as matriculated students. It’s important students know that their performance in these courses impacts their college record and future financial aid eligibility.</a:t>
            </a:r>
          </a:p>
        </p:txBody>
      </p:sp>
      <p:sp>
        <p:nvSpPr>
          <p:cNvPr id="4" name="Slide Number Placeholder 3"/>
          <p:cNvSpPr>
            <a:spLocks noGrp="1"/>
          </p:cNvSpPr>
          <p:nvPr>
            <p:ph type="sldNum" sz="quarter" idx="5"/>
          </p:nvPr>
        </p:nvSpPr>
        <p:spPr/>
        <p:txBody>
          <a:bodyPr/>
          <a:lstStyle/>
          <a:p>
            <a:fld id="{FE066053-0410-4B85-AE59-F4B5AE992EA4}" type="slidenum">
              <a:rPr lang="en-US" smtClean="0"/>
              <a:t>3</a:t>
            </a:fld>
            <a:endParaRPr lang="en-US"/>
          </a:p>
        </p:txBody>
      </p:sp>
    </p:spTree>
    <p:extLst>
      <p:ext uri="{BB962C8B-B14F-4D97-AF65-F5344CB8AC3E}">
        <p14:creationId xmlns:p14="http://schemas.microsoft.com/office/powerpoint/2010/main" val="128160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average GPA is strong, the 739 students not meeting standards reflect a need for proactive advising. These students may face academic standing warnings or holds in the future.</a:t>
            </a:r>
          </a:p>
        </p:txBody>
      </p:sp>
      <p:sp>
        <p:nvSpPr>
          <p:cNvPr id="4" name="Slide Number Placeholder 3"/>
          <p:cNvSpPr>
            <a:spLocks noGrp="1"/>
          </p:cNvSpPr>
          <p:nvPr>
            <p:ph type="sldNum" sz="quarter" idx="5"/>
          </p:nvPr>
        </p:nvSpPr>
        <p:spPr/>
        <p:txBody>
          <a:bodyPr/>
          <a:lstStyle/>
          <a:p>
            <a:fld id="{FE066053-0410-4B85-AE59-F4B5AE992EA4}" type="slidenum">
              <a:rPr lang="en-US" smtClean="0"/>
              <a:t>4</a:t>
            </a:fld>
            <a:endParaRPr lang="en-US"/>
          </a:p>
        </p:txBody>
      </p:sp>
    </p:spTree>
    <p:extLst>
      <p:ext uri="{BB962C8B-B14F-4D97-AF65-F5344CB8AC3E}">
        <p14:creationId xmlns:p14="http://schemas.microsoft.com/office/powerpoint/2010/main" val="86945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 credit is powerful when used strategically. Advisors, teachers, and counselors should help students choose courses that fit both their current level and future goals. Mistakes can have long-term academic and financial consequences.</a:t>
            </a:r>
          </a:p>
        </p:txBody>
      </p:sp>
      <p:sp>
        <p:nvSpPr>
          <p:cNvPr id="4" name="Slide Number Placeholder 3"/>
          <p:cNvSpPr>
            <a:spLocks noGrp="1"/>
          </p:cNvSpPr>
          <p:nvPr>
            <p:ph type="sldNum" sz="quarter" idx="5"/>
          </p:nvPr>
        </p:nvSpPr>
        <p:spPr/>
        <p:txBody>
          <a:bodyPr/>
          <a:lstStyle/>
          <a:p>
            <a:fld id="{FE066053-0410-4B85-AE59-F4B5AE992EA4}" type="slidenum">
              <a:rPr lang="en-US" smtClean="0"/>
              <a:t>5</a:t>
            </a:fld>
            <a:endParaRPr lang="en-US"/>
          </a:p>
        </p:txBody>
      </p:sp>
    </p:spTree>
    <p:extLst>
      <p:ext uri="{BB962C8B-B14F-4D97-AF65-F5344CB8AC3E}">
        <p14:creationId xmlns:p14="http://schemas.microsoft.com/office/powerpoint/2010/main" val="200687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aid formulas include all attempted college credits—including withdrawals and failed courses. This is especially relevant for students who will rely on federal financial aid. </a:t>
            </a:r>
          </a:p>
        </p:txBody>
      </p:sp>
      <p:sp>
        <p:nvSpPr>
          <p:cNvPr id="4" name="Slide Number Placeholder 3"/>
          <p:cNvSpPr>
            <a:spLocks noGrp="1"/>
          </p:cNvSpPr>
          <p:nvPr>
            <p:ph type="sldNum" sz="quarter" idx="5"/>
          </p:nvPr>
        </p:nvSpPr>
        <p:spPr/>
        <p:txBody>
          <a:bodyPr/>
          <a:lstStyle/>
          <a:p>
            <a:fld id="{FE066053-0410-4B85-AE59-F4B5AE992EA4}" type="slidenum">
              <a:rPr lang="en-US" smtClean="0"/>
              <a:t>6</a:t>
            </a:fld>
            <a:endParaRPr lang="en-US"/>
          </a:p>
        </p:txBody>
      </p:sp>
    </p:spTree>
    <p:extLst>
      <p:ext uri="{BB962C8B-B14F-4D97-AF65-F5344CB8AC3E}">
        <p14:creationId xmlns:p14="http://schemas.microsoft.com/office/powerpoint/2010/main" val="169990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may not understand the implications of their course choices. Help them view their schedules through the lens of their college or career goals. Encourage quality over quantity.</a:t>
            </a:r>
          </a:p>
        </p:txBody>
      </p:sp>
      <p:sp>
        <p:nvSpPr>
          <p:cNvPr id="4" name="Slide Number Placeholder 3"/>
          <p:cNvSpPr>
            <a:spLocks noGrp="1"/>
          </p:cNvSpPr>
          <p:nvPr>
            <p:ph type="sldNum" sz="quarter" idx="5"/>
          </p:nvPr>
        </p:nvSpPr>
        <p:spPr/>
        <p:txBody>
          <a:bodyPr/>
          <a:lstStyle/>
          <a:p>
            <a:fld id="{FE066053-0410-4B85-AE59-F4B5AE992EA4}" type="slidenum">
              <a:rPr lang="en-US" smtClean="0"/>
              <a:t>7</a:t>
            </a:fld>
            <a:endParaRPr lang="en-US"/>
          </a:p>
        </p:txBody>
      </p:sp>
    </p:spTree>
    <p:extLst>
      <p:ext uri="{BB962C8B-B14F-4D97-AF65-F5344CB8AC3E}">
        <p14:creationId xmlns:p14="http://schemas.microsoft.com/office/powerpoint/2010/main" val="239375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students stay at CWU or transfer, Gen Ed courses are typically a reliable choice. Use CWU’s Gen Ed map or an AA-DTA template to keep students on track while preserving flexibility.</a:t>
            </a:r>
          </a:p>
        </p:txBody>
      </p:sp>
      <p:sp>
        <p:nvSpPr>
          <p:cNvPr id="4" name="Slide Number Placeholder 3"/>
          <p:cNvSpPr>
            <a:spLocks noGrp="1"/>
          </p:cNvSpPr>
          <p:nvPr>
            <p:ph type="sldNum" sz="quarter" idx="5"/>
          </p:nvPr>
        </p:nvSpPr>
        <p:spPr/>
        <p:txBody>
          <a:bodyPr/>
          <a:lstStyle/>
          <a:p>
            <a:fld id="{FE066053-0410-4B85-AE59-F4B5AE992EA4}" type="slidenum">
              <a:rPr lang="en-US" smtClean="0"/>
              <a:t>8</a:t>
            </a:fld>
            <a:endParaRPr lang="en-US"/>
          </a:p>
        </p:txBody>
      </p:sp>
    </p:spTree>
    <p:extLst>
      <p:ext uri="{BB962C8B-B14F-4D97-AF65-F5344CB8AC3E}">
        <p14:creationId xmlns:p14="http://schemas.microsoft.com/office/powerpoint/2010/main" val="325099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 Ed Program at CWU allows students to fulfill many requirements through </a:t>
            </a:r>
            <a:r>
              <a:rPr lang="en-US" dirty="0" err="1"/>
              <a:t>CiHS</a:t>
            </a:r>
            <a:r>
              <a:rPr lang="en-US" dirty="0"/>
              <a:t>. This slide offers a big-picture view for students considering enrolling at CWU full-time after high school.</a:t>
            </a:r>
          </a:p>
        </p:txBody>
      </p:sp>
      <p:sp>
        <p:nvSpPr>
          <p:cNvPr id="4" name="Slide Number Placeholder 3"/>
          <p:cNvSpPr>
            <a:spLocks noGrp="1"/>
          </p:cNvSpPr>
          <p:nvPr>
            <p:ph type="sldNum" sz="quarter" idx="5"/>
          </p:nvPr>
        </p:nvSpPr>
        <p:spPr/>
        <p:txBody>
          <a:bodyPr/>
          <a:lstStyle/>
          <a:p>
            <a:fld id="{FE066053-0410-4B85-AE59-F4B5AE992EA4}" type="slidenum">
              <a:rPr lang="en-US" smtClean="0"/>
              <a:t>9</a:t>
            </a:fld>
            <a:endParaRPr lang="en-US"/>
          </a:p>
        </p:txBody>
      </p:sp>
    </p:spTree>
    <p:extLst>
      <p:ext uri="{BB962C8B-B14F-4D97-AF65-F5344CB8AC3E}">
        <p14:creationId xmlns:p14="http://schemas.microsoft.com/office/powerpoint/2010/main" val="2988608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66053-0410-4B85-AE59-F4B5AE992EA4}" type="slidenum">
              <a:rPr lang="en-US" smtClean="0"/>
              <a:t>10</a:t>
            </a:fld>
            <a:endParaRPr lang="en-US"/>
          </a:p>
        </p:txBody>
      </p:sp>
    </p:spTree>
    <p:extLst>
      <p:ext uri="{BB962C8B-B14F-4D97-AF65-F5344CB8AC3E}">
        <p14:creationId xmlns:p14="http://schemas.microsoft.com/office/powerpoint/2010/main" val="199990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7503" y="1453439"/>
            <a:ext cx="11676994" cy="1920382"/>
          </a:xfrm>
        </p:spPr>
        <p:txBody>
          <a:bodyPr anchor="b"/>
          <a:lstStyle>
            <a:lvl1pPr algn="ctr">
              <a:defRPr sz="6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3"/>
          <p:cNvSpPr>
            <a:spLocks noGrp="1"/>
          </p:cNvSpPr>
          <p:nvPr>
            <p:ph type="dt" sz="half" idx="10"/>
          </p:nvPr>
        </p:nvSpPr>
        <p:spPr>
          <a:xfrm>
            <a:off x="5238750" y="6407150"/>
            <a:ext cx="882650" cy="365125"/>
          </a:xfrm>
          <a:prstGeom prst="rect">
            <a:avLst/>
          </a:prstGeom>
        </p:spPr>
        <p:txBody>
          <a:bodyPr/>
          <a:lstStyle/>
          <a:p>
            <a:fld id="{CC4E1B94-095B-447C-B072-B1D994D4FCD7}" type="datetimeFigureOut">
              <a:rPr lang="en-US" smtClean="0"/>
              <a:t>5/9/2025</a:t>
            </a:fld>
            <a:endParaRPr lang="en-US"/>
          </a:p>
        </p:txBody>
      </p:sp>
      <p:sp>
        <p:nvSpPr>
          <p:cNvPr id="8" name="Footer Placeholder 4"/>
          <p:cNvSpPr>
            <a:spLocks noGrp="1"/>
          </p:cNvSpPr>
          <p:nvPr>
            <p:ph type="ftr" sz="quarter" idx="11"/>
          </p:nvPr>
        </p:nvSpPr>
        <p:spPr>
          <a:xfrm>
            <a:off x="7327900" y="6407150"/>
            <a:ext cx="315595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6286500" y="6407150"/>
            <a:ext cx="876300" cy="365125"/>
          </a:xfrm>
          <a:prstGeom prst="rect">
            <a:avLst/>
          </a:prstGeom>
        </p:spPr>
        <p:txBody>
          <a:bodyPr/>
          <a:lstStyle/>
          <a:p>
            <a:fld id="{D87ABD02-6E53-42A0-8744-0726A8CF90DD}" type="slidenum">
              <a:rPr lang="en-US" smtClean="0"/>
              <a:t>‹#›</a:t>
            </a:fld>
            <a:endParaRPr lang="en-US"/>
          </a:p>
        </p:txBody>
      </p:sp>
    </p:spTree>
    <p:extLst>
      <p:ext uri="{BB962C8B-B14F-4D97-AF65-F5344CB8AC3E}">
        <p14:creationId xmlns:p14="http://schemas.microsoft.com/office/powerpoint/2010/main" val="385289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168775"/>
          </a:xfrm>
        </p:spPr>
        <p:txBody>
          <a:bodyPr>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238750" y="6407150"/>
            <a:ext cx="882650" cy="365125"/>
          </a:xfrm>
          <a:prstGeom prst="rect">
            <a:avLst/>
          </a:prstGeom>
        </p:spPr>
        <p:txBody>
          <a:bodyPr/>
          <a:lstStyle/>
          <a:p>
            <a:fld id="{CC4E1B94-095B-447C-B072-B1D994D4FCD7}" type="datetimeFigureOut">
              <a:rPr lang="en-US" smtClean="0"/>
              <a:t>5/9/2025</a:t>
            </a:fld>
            <a:endParaRPr lang="en-US"/>
          </a:p>
        </p:txBody>
      </p:sp>
      <p:sp>
        <p:nvSpPr>
          <p:cNvPr id="8" name="Footer Placeholder 4"/>
          <p:cNvSpPr>
            <a:spLocks noGrp="1"/>
          </p:cNvSpPr>
          <p:nvPr>
            <p:ph type="ftr" sz="quarter" idx="11"/>
          </p:nvPr>
        </p:nvSpPr>
        <p:spPr>
          <a:xfrm>
            <a:off x="7327900" y="6407150"/>
            <a:ext cx="315595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6286500" y="6407150"/>
            <a:ext cx="876300" cy="365125"/>
          </a:xfrm>
          <a:prstGeom prst="rect">
            <a:avLst/>
          </a:prstGeom>
        </p:spPr>
        <p:txBody>
          <a:bodyPr/>
          <a:lstStyle/>
          <a:p>
            <a:fld id="{D87ABD02-6E53-42A0-8744-0726A8CF90DD}" type="slidenum">
              <a:rPr lang="en-US" smtClean="0"/>
              <a:t>‹#›</a:t>
            </a:fld>
            <a:endParaRPr lang="en-US"/>
          </a:p>
        </p:txBody>
      </p:sp>
    </p:spTree>
    <p:extLst>
      <p:ext uri="{BB962C8B-B14F-4D97-AF65-F5344CB8AC3E}">
        <p14:creationId xmlns:p14="http://schemas.microsoft.com/office/powerpoint/2010/main" val="26385895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5238750" y="6448425"/>
            <a:ext cx="882650" cy="311150"/>
          </a:xfrm>
          <a:prstGeom prst="rect">
            <a:avLst/>
          </a:prstGeom>
        </p:spPr>
        <p:txBody>
          <a:bodyPr/>
          <a:lstStyle>
            <a:lvl1pPr>
              <a:defRPr sz="1200">
                <a:solidFill>
                  <a:schemeClr val="bg1"/>
                </a:solidFill>
              </a:defRPr>
            </a:lvl1pPr>
          </a:lstStyle>
          <a:p>
            <a:fld id="{CC4E1B94-095B-447C-B072-B1D994D4FCD7}" type="datetimeFigureOut">
              <a:rPr lang="en-US" smtClean="0"/>
              <a:pPr/>
              <a:t>5/9/2025</a:t>
            </a:fld>
            <a:endParaRPr lang="en-US" dirty="0"/>
          </a:p>
        </p:txBody>
      </p:sp>
      <p:sp>
        <p:nvSpPr>
          <p:cNvPr id="11" name="Footer Placeholder 4"/>
          <p:cNvSpPr>
            <a:spLocks noGrp="1"/>
          </p:cNvSpPr>
          <p:nvPr>
            <p:ph type="ftr" sz="quarter" idx="3"/>
          </p:nvPr>
        </p:nvSpPr>
        <p:spPr>
          <a:xfrm>
            <a:off x="7327900" y="6407150"/>
            <a:ext cx="315595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4"/>
          </p:nvPr>
        </p:nvSpPr>
        <p:spPr>
          <a:xfrm>
            <a:off x="6286500" y="6407150"/>
            <a:ext cx="876300" cy="365125"/>
          </a:xfrm>
          <a:prstGeom prst="rect">
            <a:avLst/>
          </a:prstGeom>
        </p:spPr>
        <p:txBody>
          <a:bodyPr/>
          <a:lstStyle>
            <a:lvl1pPr>
              <a:defRPr>
                <a:solidFill>
                  <a:schemeClr val="bg1"/>
                </a:solidFill>
              </a:defRPr>
            </a:lvl1pPr>
          </a:lstStyle>
          <a:p>
            <a:fld id="{D87ABD02-6E53-42A0-8744-0726A8CF90DD}" type="slidenum">
              <a:rPr lang="en-US" smtClean="0"/>
              <a:pPr/>
              <a:t>‹#›</a:t>
            </a:fld>
            <a:endParaRPr lang="en-US" dirty="0"/>
          </a:p>
        </p:txBody>
      </p:sp>
    </p:spTree>
    <p:extLst>
      <p:ext uri="{BB962C8B-B14F-4D97-AF65-F5344CB8AC3E}">
        <p14:creationId xmlns:p14="http://schemas.microsoft.com/office/powerpoint/2010/main" val="42672817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cwu.edu/academics/specialized-programs/college-high-school/_documents/dual-cred-tracking.pdf" TargetMode="External"/><Relationship Id="rId3" Type="http://schemas.openxmlformats.org/officeDocument/2006/relationships/hyperlink" Target="https://www.cwu.edu/academics/general-education/" TargetMode="External"/><Relationship Id="rId7" Type="http://schemas.openxmlformats.org/officeDocument/2006/relationships/hyperlink" Target="https://wsac.wa.gov/sites/default/files/DTA.Associate.Degree.Guidelines.pdf" TargetMode="External"/><Relationship Id="rId2" Type="http://schemas.openxmlformats.org/officeDocument/2006/relationships/hyperlink" Target="https://catalog.acalog.cwu.edu/content.php?catoid=76&amp;navoid=5571#acad_stand" TargetMode="External"/><Relationship Id="rId1" Type="http://schemas.openxmlformats.org/officeDocument/2006/relationships/slideLayout" Target="../slideLayouts/slideLayout2.xml"/><Relationship Id="rId6" Type="http://schemas.openxmlformats.org/officeDocument/2006/relationships/hyperlink" Target="https://eceapps.uconn.edu/credit_transfer_database/" TargetMode="External"/><Relationship Id="rId5" Type="http://schemas.openxmlformats.org/officeDocument/2006/relationships/hyperlink" Target="https://docs.google.com/spreadsheets/d/1CmRZkfai2cw0ZmUHoquZjBywxandDV28/edit#gid=1180011737" TargetMode="External"/><Relationship Id="rId4" Type="http://schemas.openxmlformats.org/officeDocument/2006/relationships/hyperlink" Target="https://wsac.wa.gov/transfer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RunningStart3@cwu.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wuservicedesk@cwu.edu" TargetMode="External"/><Relationship Id="rId7" Type="http://schemas.openxmlformats.org/officeDocument/2006/relationships/hyperlink" Target="mailto:libraries@cwu.edu" TargetMode="External"/><Relationship Id="rId2" Type="http://schemas.openxmlformats.org/officeDocument/2006/relationships/hyperlink" Target="mailto:Reg@cwu.edu" TargetMode="External"/><Relationship Id="rId1" Type="http://schemas.openxmlformats.org/officeDocument/2006/relationships/slideLayout" Target="../slideLayouts/slideLayout2.xml"/><Relationship Id="rId6" Type="http://schemas.openxmlformats.org/officeDocument/2006/relationships/hyperlink" Target="mailto:FinancialAid@cwu.edu" TargetMode="External"/><Relationship Id="rId5" Type="http://schemas.openxmlformats.org/officeDocument/2006/relationships/hyperlink" Target="mailto:admissions@cwu.edu" TargetMode="External"/><Relationship Id="rId4" Type="http://schemas.openxmlformats.org/officeDocument/2006/relationships/hyperlink" Target="mailto:learningcommons@cwu.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9250-66A7-4CD6-8F1B-A5B33A892D96}"/>
              </a:ext>
            </a:extLst>
          </p:cNvPr>
          <p:cNvSpPr>
            <a:spLocks noGrp="1"/>
          </p:cNvSpPr>
          <p:nvPr>
            <p:ph type="ctrTitle"/>
          </p:nvPr>
        </p:nvSpPr>
        <p:spPr/>
        <p:txBody>
          <a:bodyPr/>
          <a:lstStyle/>
          <a:p>
            <a:r>
              <a:rPr lang="en-US" dirty="0">
                <a:latin typeface="Verdana" panose="020B0604030504040204" pitchFamily="34" charset="0"/>
                <a:ea typeface="Verdana" panose="020B0604030504040204" pitchFamily="34" charset="0"/>
              </a:rPr>
              <a:t>Maximizing </a:t>
            </a:r>
            <a:r>
              <a:rPr lang="en-US" dirty="0" err="1">
                <a:latin typeface="Verdana" panose="020B0604030504040204" pitchFamily="34" charset="0"/>
                <a:ea typeface="Verdana" panose="020B0604030504040204" pitchFamily="34" charset="0"/>
              </a:rPr>
              <a:t>CiHS</a:t>
            </a:r>
            <a:r>
              <a:rPr lang="en-US" dirty="0">
                <a:latin typeface="Verdana" panose="020B0604030504040204" pitchFamily="34" charset="0"/>
                <a:ea typeface="Verdana" panose="020B0604030504040204" pitchFamily="34" charset="0"/>
              </a:rPr>
              <a:t> Course Enrollment</a:t>
            </a:r>
          </a:p>
        </p:txBody>
      </p:sp>
      <p:sp>
        <p:nvSpPr>
          <p:cNvPr id="3" name="Subtitle 2">
            <a:extLst>
              <a:ext uri="{FF2B5EF4-FFF2-40B4-BE49-F238E27FC236}">
                <a16:creationId xmlns:a16="http://schemas.microsoft.com/office/drawing/2014/main" id="{6B903D9B-5ADD-4BBC-8BD0-E2449E27C14F}"/>
              </a:ext>
            </a:extLst>
          </p:cNvPr>
          <p:cNvSpPr>
            <a:spLocks noGrp="1"/>
          </p:cNvSpPr>
          <p:nvPr>
            <p:ph type="subTitle" idx="1"/>
          </p:nvPr>
        </p:nvSpPr>
        <p:spPr/>
        <p:txBody>
          <a:bodyPr>
            <a:normAutofit/>
          </a:bodyPr>
          <a:lstStyle/>
          <a:p>
            <a:endParaRPr lang="en-US" sz="2000" dirty="0">
              <a:ea typeface="Verdana" panose="020B0604030504040204" pitchFamily="34" charset="0"/>
            </a:endParaRPr>
          </a:p>
          <a:p>
            <a:r>
              <a:rPr lang="en-US" sz="2400" dirty="0">
                <a:ea typeface="Verdana" panose="020B0604030504040204" pitchFamily="34" charset="0"/>
              </a:rPr>
              <a:t>Presented by:</a:t>
            </a:r>
          </a:p>
          <a:p>
            <a:r>
              <a:rPr lang="en-US" sz="2400" dirty="0">
                <a:ea typeface="Verdana" panose="020B0604030504040204" pitchFamily="34" charset="0"/>
              </a:rPr>
              <a:t>Angelia Riveira, Associate Director of Running Start </a:t>
            </a:r>
          </a:p>
        </p:txBody>
      </p:sp>
    </p:spTree>
    <p:extLst>
      <p:ext uri="{BB962C8B-B14F-4D97-AF65-F5344CB8AC3E}">
        <p14:creationId xmlns:p14="http://schemas.microsoft.com/office/powerpoint/2010/main" val="309591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47AEC210-5F38-B0BD-A02F-5C6BDF058E2B}"/>
              </a:ext>
            </a:extLst>
          </p:cNvPr>
          <p:cNvPicPr>
            <a:picLocks noChangeAspect="1"/>
          </p:cNvPicPr>
          <p:nvPr/>
        </p:nvPicPr>
        <p:blipFill>
          <a:blip r:embed="rId3"/>
          <a:stretch>
            <a:fillRect/>
          </a:stretch>
        </p:blipFill>
        <p:spPr>
          <a:xfrm>
            <a:off x="1643063" y="-10984"/>
            <a:ext cx="8891653" cy="6868984"/>
          </a:xfrm>
          <a:prstGeom prst="rect">
            <a:avLst/>
          </a:prstGeom>
        </p:spPr>
      </p:pic>
    </p:spTree>
    <p:extLst>
      <p:ext uri="{BB962C8B-B14F-4D97-AF65-F5344CB8AC3E}">
        <p14:creationId xmlns:p14="http://schemas.microsoft.com/office/powerpoint/2010/main" val="389875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247738-2ED6-1ED9-EEA0-DECAF75D0F3B}"/>
              </a:ext>
            </a:extLst>
          </p:cNvPr>
          <p:cNvPicPr>
            <a:picLocks noChangeAspect="1"/>
          </p:cNvPicPr>
          <p:nvPr/>
        </p:nvPicPr>
        <p:blipFill>
          <a:blip r:embed="rId3"/>
          <a:stretch>
            <a:fillRect/>
          </a:stretch>
        </p:blipFill>
        <p:spPr>
          <a:xfrm>
            <a:off x="1485900" y="43052"/>
            <a:ext cx="9278814" cy="6814948"/>
          </a:xfrm>
          <a:prstGeom prst="rect">
            <a:avLst/>
          </a:prstGeom>
        </p:spPr>
      </p:pic>
    </p:spTree>
    <p:extLst>
      <p:ext uri="{BB962C8B-B14F-4D97-AF65-F5344CB8AC3E}">
        <p14:creationId xmlns:p14="http://schemas.microsoft.com/office/powerpoint/2010/main" val="2930838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90E6-14B4-554C-9AFD-BE398A26893C}"/>
              </a:ext>
            </a:extLst>
          </p:cNvPr>
          <p:cNvSpPr>
            <a:spLocks noGrp="1"/>
          </p:cNvSpPr>
          <p:nvPr>
            <p:ph type="title"/>
          </p:nvPr>
        </p:nvSpPr>
        <p:spPr>
          <a:xfrm>
            <a:off x="838200" y="365125"/>
            <a:ext cx="10515600" cy="1196547"/>
          </a:xfrm>
        </p:spPr>
        <p:txBody>
          <a:bodyPr>
            <a:normAutofit/>
          </a:bodyPr>
          <a:lstStyle/>
          <a:p>
            <a:r>
              <a:rPr lang="en-US" sz="3600" dirty="0">
                <a:latin typeface="Verdana" panose="020B0604030504040204" pitchFamily="34" charset="0"/>
                <a:ea typeface="Verdana" panose="020B0604030504040204" pitchFamily="34" charset="0"/>
              </a:rPr>
              <a:t>CHS Student Example 1</a:t>
            </a:r>
          </a:p>
        </p:txBody>
      </p:sp>
      <p:graphicFrame>
        <p:nvGraphicFramePr>
          <p:cNvPr id="8" name="Content Placeholder 7">
            <a:extLst>
              <a:ext uri="{FF2B5EF4-FFF2-40B4-BE49-F238E27FC236}">
                <a16:creationId xmlns:a16="http://schemas.microsoft.com/office/drawing/2014/main" id="{17B7E22D-7B99-ED33-25B3-B01659BFAD8A}"/>
              </a:ext>
            </a:extLst>
          </p:cNvPr>
          <p:cNvGraphicFramePr>
            <a:graphicFrameLocks noGrp="1"/>
          </p:cNvGraphicFramePr>
          <p:nvPr>
            <p:ph idx="1"/>
            <p:extLst>
              <p:ext uri="{D42A27DB-BD31-4B8C-83A1-F6EECF244321}">
                <p14:modId xmlns:p14="http://schemas.microsoft.com/office/powerpoint/2010/main" val="2812458127"/>
              </p:ext>
            </p:extLst>
          </p:nvPr>
        </p:nvGraphicFramePr>
        <p:xfrm>
          <a:off x="838200" y="1561672"/>
          <a:ext cx="10515600" cy="4438440"/>
        </p:xfrm>
        <a:graphic>
          <a:graphicData uri="http://schemas.openxmlformats.org/drawingml/2006/table">
            <a:tbl>
              <a:tblPr firstRow="1" bandRow="1">
                <a:tableStyleId>{073A0DAA-6AF3-43AB-8588-CEC1D06C72B9}</a:tableStyleId>
              </a:tblPr>
              <a:tblGrid>
                <a:gridCol w="1668694">
                  <a:extLst>
                    <a:ext uri="{9D8B030D-6E8A-4147-A177-3AD203B41FA5}">
                      <a16:colId xmlns:a16="http://schemas.microsoft.com/office/drawing/2014/main" val="313991860"/>
                    </a:ext>
                  </a:extLst>
                </a:gridCol>
                <a:gridCol w="1222625">
                  <a:extLst>
                    <a:ext uri="{9D8B030D-6E8A-4147-A177-3AD203B41FA5}">
                      <a16:colId xmlns:a16="http://schemas.microsoft.com/office/drawing/2014/main" val="2364586613"/>
                    </a:ext>
                  </a:extLst>
                </a:gridCol>
                <a:gridCol w="1130157">
                  <a:extLst>
                    <a:ext uri="{9D8B030D-6E8A-4147-A177-3AD203B41FA5}">
                      <a16:colId xmlns:a16="http://schemas.microsoft.com/office/drawing/2014/main" val="3908287530"/>
                    </a:ext>
                  </a:extLst>
                </a:gridCol>
                <a:gridCol w="1325367">
                  <a:extLst>
                    <a:ext uri="{9D8B030D-6E8A-4147-A177-3AD203B41FA5}">
                      <a16:colId xmlns:a16="http://schemas.microsoft.com/office/drawing/2014/main" val="2742192869"/>
                    </a:ext>
                  </a:extLst>
                </a:gridCol>
                <a:gridCol w="5168757">
                  <a:extLst>
                    <a:ext uri="{9D8B030D-6E8A-4147-A177-3AD203B41FA5}">
                      <a16:colId xmlns:a16="http://schemas.microsoft.com/office/drawing/2014/main" val="2915841983"/>
                    </a:ext>
                  </a:extLst>
                </a:gridCol>
              </a:tblGrid>
              <a:tr h="369870">
                <a:tc>
                  <a:txBody>
                    <a:bodyPr/>
                    <a:lstStyle/>
                    <a:p>
                      <a:r>
                        <a:rPr lang="en-US" dirty="0"/>
                        <a:t>Term</a:t>
                      </a:r>
                    </a:p>
                  </a:txBody>
                  <a:tcPr/>
                </a:tc>
                <a:tc>
                  <a:txBody>
                    <a:bodyPr/>
                    <a:lstStyle/>
                    <a:p>
                      <a:r>
                        <a:rPr lang="en-US" dirty="0"/>
                        <a:t>Class</a:t>
                      </a:r>
                    </a:p>
                  </a:txBody>
                  <a:tcPr/>
                </a:tc>
                <a:tc>
                  <a:txBody>
                    <a:bodyPr/>
                    <a:lstStyle/>
                    <a:p>
                      <a:r>
                        <a:rPr lang="en-US" dirty="0"/>
                        <a:t>Credits</a:t>
                      </a:r>
                    </a:p>
                  </a:txBody>
                  <a:tcPr/>
                </a:tc>
                <a:tc>
                  <a:txBody>
                    <a:bodyPr/>
                    <a:lstStyle/>
                    <a:p>
                      <a:r>
                        <a:rPr lang="en-US" dirty="0"/>
                        <a:t>Grade</a:t>
                      </a:r>
                    </a:p>
                  </a:txBody>
                  <a:tcPr/>
                </a:tc>
                <a:tc>
                  <a:txBody>
                    <a:bodyPr/>
                    <a:lstStyle/>
                    <a:p>
                      <a:r>
                        <a:rPr lang="en-US" dirty="0"/>
                        <a:t>General Education</a:t>
                      </a:r>
                    </a:p>
                  </a:txBody>
                  <a:tcPr/>
                </a:tc>
                <a:extLst>
                  <a:ext uri="{0D108BD9-81ED-4DB2-BD59-A6C34878D82A}">
                    <a16:rowId xmlns:a16="http://schemas.microsoft.com/office/drawing/2014/main" val="1614286877"/>
                  </a:ext>
                </a:extLst>
              </a:tr>
              <a:tr h="369870">
                <a:tc>
                  <a:txBody>
                    <a:bodyPr/>
                    <a:lstStyle/>
                    <a:p>
                      <a:r>
                        <a:rPr lang="en-US" dirty="0"/>
                        <a:t>Fall 2021</a:t>
                      </a:r>
                    </a:p>
                  </a:txBody>
                  <a:tcPr/>
                </a:tc>
                <a:tc>
                  <a:txBody>
                    <a:bodyPr/>
                    <a:lstStyle/>
                    <a:p>
                      <a:r>
                        <a:rPr lang="en-US" dirty="0"/>
                        <a:t>MATH 153</a:t>
                      </a:r>
                    </a:p>
                  </a:txBody>
                  <a:tcPr/>
                </a:tc>
                <a:tc>
                  <a:txBody>
                    <a:bodyPr/>
                    <a:lstStyle/>
                    <a:p>
                      <a:r>
                        <a:rPr lang="en-US" dirty="0"/>
                        <a:t>5</a:t>
                      </a:r>
                    </a:p>
                  </a:txBody>
                  <a:tcPr/>
                </a:tc>
                <a:tc>
                  <a:txBody>
                    <a:bodyPr/>
                    <a:lstStyle/>
                    <a:p>
                      <a:r>
                        <a:rPr lang="en-US" dirty="0"/>
                        <a:t>A</a:t>
                      </a:r>
                    </a:p>
                  </a:txBody>
                  <a:tcPr/>
                </a:tc>
                <a:tc>
                  <a:txBody>
                    <a:bodyPr/>
                    <a:lstStyle/>
                    <a:p>
                      <a:r>
                        <a:rPr lang="en-US" dirty="0"/>
                        <a:t>QR – Quantitative Reasoning</a:t>
                      </a:r>
                    </a:p>
                  </a:txBody>
                  <a:tcPr/>
                </a:tc>
                <a:extLst>
                  <a:ext uri="{0D108BD9-81ED-4DB2-BD59-A6C34878D82A}">
                    <a16:rowId xmlns:a16="http://schemas.microsoft.com/office/drawing/2014/main" val="2006596767"/>
                  </a:ext>
                </a:extLst>
              </a:tr>
              <a:tr h="369870">
                <a:tc>
                  <a:txBody>
                    <a:bodyPr/>
                    <a:lstStyle/>
                    <a:p>
                      <a:r>
                        <a:rPr lang="en-US" dirty="0"/>
                        <a:t>Fall 2021</a:t>
                      </a:r>
                    </a:p>
                  </a:txBody>
                  <a:tcPr/>
                </a:tc>
                <a:tc>
                  <a:txBody>
                    <a:bodyPr/>
                    <a:lstStyle/>
                    <a:p>
                      <a:r>
                        <a:rPr lang="en-US" dirty="0"/>
                        <a:t>PHYS 111</a:t>
                      </a:r>
                    </a:p>
                  </a:txBody>
                  <a:tcPr/>
                </a:tc>
                <a:tc>
                  <a:txBody>
                    <a:bodyPr/>
                    <a:lstStyle/>
                    <a:p>
                      <a:r>
                        <a:rPr lang="en-US" dirty="0"/>
                        <a:t>5</a:t>
                      </a:r>
                    </a:p>
                  </a:txBody>
                  <a:tcPr/>
                </a:tc>
                <a:tc>
                  <a:txBody>
                    <a:bodyPr/>
                    <a:lstStyle/>
                    <a:p>
                      <a:r>
                        <a:rPr lang="en-US" dirty="0"/>
                        <a:t>A</a:t>
                      </a:r>
                    </a:p>
                  </a:txBody>
                  <a:tcPr/>
                </a:tc>
                <a:tc>
                  <a:txBody>
                    <a:bodyPr/>
                    <a:lstStyle/>
                    <a:p>
                      <a:r>
                        <a:rPr lang="en-US" dirty="0"/>
                        <a:t>QR – Quantitative Reasoning</a:t>
                      </a:r>
                    </a:p>
                  </a:txBody>
                  <a:tcPr/>
                </a:tc>
                <a:extLst>
                  <a:ext uri="{0D108BD9-81ED-4DB2-BD59-A6C34878D82A}">
                    <a16:rowId xmlns:a16="http://schemas.microsoft.com/office/drawing/2014/main" val="712723522"/>
                  </a:ext>
                </a:extLst>
              </a:tr>
              <a:tr h="369870">
                <a:tc>
                  <a:txBody>
                    <a:bodyPr/>
                    <a:lstStyle/>
                    <a:p>
                      <a:r>
                        <a:rPr lang="en-US" dirty="0"/>
                        <a:t>Spring 2022</a:t>
                      </a:r>
                    </a:p>
                  </a:txBody>
                  <a:tcPr/>
                </a:tc>
                <a:tc>
                  <a:txBody>
                    <a:bodyPr/>
                    <a:lstStyle/>
                    <a:p>
                      <a:r>
                        <a:rPr lang="en-US" dirty="0"/>
                        <a:t>MATH 154</a:t>
                      </a:r>
                    </a:p>
                  </a:txBody>
                  <a:tcPr/>
                </a:tc>
                <a:tc>
                  <a:txBody>
                    <a:bodyPr/>
                    <a:lstStyle/>
                    <a:p>
                      <a:r>
                        <a:rPr lang="en-US" dirty="0"/>
                        <a:t>5</a:t>
                      </a:r>
                    </a:p>
                  </a:txBody>
                  <a:tcPr/>
                </a:tc>
                <a:tc>
                  <a:txBody>
                    <a:bodyPr/>
                    <a:lstStyle/>
                    <a:p>
                      <a:r>
                        <a:rPr lang="en-US" dirty="0"/>
                        <a:t>A</a:t>
                      </a:r>
                    </a:p>
                  </a:txBody>
                  <a:tcPr/>
                </a:tc>
                <a:tc>
                  <a:txBody>
                    <a:bodyPr/>
                    <a:lstStyle/>
                    <a:p>
                      <a:r>
                        <a:rPr lang="en-US" dirty="0"/>
                        <a:t>QR – Quantitative Reasoning</a:t>
                      </a:r>
                    </a:p>
                  </a:txBody>
                  <a:tcPr/>
                </a:tc>
                <a:extLst>
                  <a:ext uri="{0D108BD9-81ED-4DB2-BD59-A6C34878D82A}">
                    <a16:rowId xmlns:a16="http://schemas.microsoft.com/office/drawing/2014/main" val="2342798265"/>
                  </a:ext>
                </a:extLst>
              </a:tr>
              <a:tr h="369870">
                <a:tc>
                  <a:txBody>
                    <a:bodyPr/>
                    <a:lstStyle/>
                    <a:p>
                      <a:r>
                        <a:rPr lang="en-US" dirty="0"/>
                        <a:t>Spring 2022</a:t>
                      </a:r>
                    </a:p>
                  </a:txBody>
                  <a:tcPr/>
                </a:tc>
                <a:tc>
                  <a:txBody>
                    <a:bodyPr/>
                    <a:lstStyle/>
                    <a:p>
                      <a:r>
                        <a:rPr lang="en-US" dirty="0"/>
                        <a:t>PHYS 112</a:t>
                      </a:r>
                    </a:p>
                  </a:txBody>
                  <a:tcPr/>
                </a:tc>
                <a:tc>
                  <a:txBody>
                    <a:bodyPr/>
                    <a:lstStyle/>
                    <a:p>
                      <a:r>
                        <a:rPr lang="en-US" dirty="0"/>
                        <a:t>5</a:t>
                      </a:r>
                    </a:p>
                  </a:txBody>
                  <a:tcPr/>
                </a:tc>
                <a:tc>
                  <a:txBody>
                    <a:bodyPr/>
                    <a:lstStyle/>
                    <a:p>
                      <a:r>
                        <a:rPr lang="en-US" dirty="0"/>
                        <a:t>A</a:t>
                      </a:r>
                    </a:p>
                  </a:txBody>
                  <a:tcPr/>
                </a:tc>
                <a:tc>
                  <a:txBody>
                    <a:bodyPr/>
                    <a:lstStyle/>
                    <a:p>
                      <a:r>
                        <a:rPr lang="en-US" dirty="0"/>
                        <a:t>N/A</a:t>
                      </a:r>
                    </a:p>
                  </a:txBody>
                  <a:tcPr/>
                </a:tc>
                <a:extLst>
                  <a:ext uri="{0D108BD9-81ED-4DB2-BD59-A6C34878D82A}">
                    <a16:rowId xmlns:a16="http://schemas.microsoft.com/office/drawing/2014/main" val="4224930554"/>
                  </a:ext>
                </a:extLst>
              </a:tr>
              <a:tr h="369870">
                <a:tc>
                  <a:txBody>
                    <a:bodyPr/>
                    <a:lstStyle/>
                    <a:p>
                      <a:r>
                        <a:rPr lang="en-US" dirty="0"/>
                        <a:t>Fall 2022</a:t>
                      </a:r>
                    </a:p>
                  </a:txBody>
                  <a:tcPr/>
                </a:tc>
                <a:tc>
                  <a:txBody>
                    <a:bodyPr/>
                    <a:lstStyle/>
                    <a:p>
                      <a:r>
                        <a:rPr lang="en-US" dirty="0"/>
                        <a:t>ENG 101</a:t>
                      </a:r>
                    </a:p>
                  </a:txBody>
                  <a:tcPr/>
                </a:tc>
                <a:tc>
                  <a:txBody>
                    <a:bodyPr/>
                    <a:lstStyle/>
                    <a:p>
                      <a:r>
                        <a:rPr lang="en-US" dirty="0"/>
                        <a:t>5</a:t>
                      </a:r>
                    </a:p>
                  </a:txBody>
                  <a:tcPr/>
                </a:tc>
                <a:tc>
                  <a:txBody>
                    <a:bodyPr/>
                    <a:lstStyle/>
                    <a:p>
                      <a:r>
                        <a:rPr lang="en-US" dirty="0"/>
                        <a:t>A</a:t>
                      </a:r>
                    </a:p>
                  </a:txBody>
                  <a:tcPr/>
                </a:tc>
                <a:tc>
                  <a:txBody>
                    <a:bodyPr/>
                    <a:lstStyle/>
                    <a:p>
                      <a:r>
                        <a:rPr lang="en-US" dirty="0"/>
                        <a:t>AWI – Academic Writing I</a:t>
                      </a:r>
                    </a:p>
                  </a:txBody>
                  <a:tcPr/>
                </a:tc>
                <a:extLst>
                  <a:ext uri="{0D108BD9-81ED-4DB2-BD59-A6C34878D82A}">
                    <a16:rowId xmlns:a16="http://schemas.microsoft.com/office/drawing/2014/main" val="1847616757"/>
                  </a:ext>
                </a:extLst>
              </a:tr>
              <a:tr h="369870">
                <a:tc>
                  <a:txBody>
                    <a:bodyPr/>
                    <a:lstStyle/>
                    <a:p>
                      <a:r>
                        <a:rPr lang="en-US" dirty="0"/>
                        <a:t>Fall 2022</a:t>
                      </a:r>
                    </a:p>
                  </a:txBody>
                  <a:tcPr/>
                </a:tc>
                <a:tc>
                  <a:txBody>
                    <a:bodyPr/>
                    <a:lstStyle/>
                    <a:p>
                      <a:r>
                        <a:rPr lang="en-US" dirty="0"/>
                        <a:t>MATH 101</a:t>
                      </a:r>
                    </a:p>
                  </a:txBody>
                  <a:tcPr/>
                </a:tc>
                <a:tc>
                  <a:txBody>
                    <a:bodyPr/>
                    <a:lstStyle/>
                    <a:p>
                      <a:r>
                        <a:rPr lang="en-US" dirty="0"/>
                        <a:t>5</a:t>
                      </a:r>
                    </a:p>
                  </a:txBody>
                  <a:tcPr/>
                </a:tc>
                <a:tc>
                  <a:txBody>
                    <a:bodyPr/>
                    <a:lstStyle/>
                    <a:p>
                      <a:r>
                        <a:rPr lang="en-US" dirty="0"/>
                        <a:t>A</a:t>
                      </a:r>
                    </a:p>
                  </a:txBody>
                  <a:tcPr/>
                </a:tc>
                <a:tc>
                  <a:txBody>
                    <a:bodyPr/>
                    <a:lstStyle/>
                    <a:p>
                      <a:r>
                        <a:rPr lang="en-US" dirty="0"/>
                        <a:t>QR – Quantitative Reasoning</a:t>
                      </a:r>
                    </a:p>
                  </a:txBody>
                  <a:tcPr/>
                </a:tc>
                <a:extLst>
                  <a:ext uri="{0D108BD9-81ED-4DB2-BD59-A6C34878D82A}">
                    <a16:rowId xmlns:a16="http://schemas.microsoft.com/office/drawing/2014/main" val="2097875485"/>
                  </a:ext>
                </a:extLst>
              </a:tr>
              <a:tr h="369870">
                <a:tc>
                  <a:txBody>
                    <a:bodyPr/>
                    <a:lstStyle/>
                    <a:p>
                      <a:r>
                        <a:rPr lang="en-US" dirty="0"/>
                        <a:t>Spring 2023</a:t>
                      </a:r>
                    </a:p>
                  </a:txBody>
                  <a:tcPr/>
                </a:tc>
                <a:tc>
                  <a:txBody>
                    <a:bodyPr/>
                    <a:lstStyle/>
                    <a:p>
                      <a:r>
                        <a:rPr lang="en-US" dirty="0"/>
                        <a:t>ENG 102</a:t>
                      </a:r>
                    </a:p>
                  </a:txBody>
                  <a:tcPr/>
                </a:tc>
                <a:tc>
                  <a:txBody>
                    <a:bodyPr/>
                    <a:lstStyle/>
                    <a:p>
                      <a:r>
                        <a:rPr lang="en-US" dirty="0"/>
                        <a:t>5</a:t>
                      </a:r>
                    </a:p>
                  </a:txBody>
                  <a:tcPr/>
                </a:tc>
                <a:tc>
                  <a:txBody>
                    <a:bodyPr/>
                    <a:lstStyle/>
                    <a:p>
                      <a:r>
                        <a:rPr lang="en-US" dirty="0"/>
                        <a:t>A</a:t>
                      </a:r>
                    </a:p>
                  </a:txBody>
                  <a:tcPr/>
                </a:tc>
                <a:tc>
                  <a:txBody>
                    <a:bodyPr/>
                    <a:lstStyle/>
                    <a:p>
                      <a:r>
                        <a:rPr lang="en-US" dirty="0"/>
                        <a:t>K1 – Academic Writing II</a:t>
                      </a:r>
                    </a:p>
                  </a:txBody>
                  <a:tcPr/>
                </a:tc>
                <a:extLst>
                  <a:ext uri="{0D108BD9-81ED-4DB2-BD59-A6C34878D82A}">
                    <a16:rowId xmlns:a16="http://schemas.microsoft.com/office/drawing/2014/main" val="4180191813"/>
                  </a:ext>
                </a:extLst>
              </a:tr>
              <a:tr h="369870">
                <a:tc>
                  <a:txBody>
                    <a:bodyPr/>
                    <a:lstStyle/>
                    <a:p>
                      <a:r>
                        <a:rPr lang="en-US" dirty="0"/>
                        <a:t>Spring 2023</a:t>
                      </a:r>
                    </a:p>
                  </a:txBody>
                  <a:tcPr/>
                </a:tc>
                <a:tc>
                  <a:txBody>
                    <a:bodyPr/>
                    <a:lstStyle/>
                    <a:p>
                      <a:r>
                        <a:rPr lang="en-US" dirty="0"/>
                        <a:t>MATH 102</a:t>
                      </a:r>
                    </a:p>
                  </a:txBody>
                  <a:tcPr/>
                </a:tc>
                <a:tc>
                  <a:txBody>
                    <a:bodyPr/>
                    <a:lstStyle/>
                    <a:p>
                      <a:r>
                        <a:rPr lang="en-US" dirty="0"/>
                        <a:t>5</a:t>
                      </a:r>
                    </a:p>
                  </a:txBody>
                  <a:tcPr/>
                </a:tc>
                <a:tc>
                  <a:txBody>
                    <a:bodyPr/>
                    <a:lstStyle/>
                    <a:p>
                      <a:r>
                        <a:rPr lang="en-US" dirty="0"/>
                        <a:t>A</a:t>
                      </a:r>
                    </a:p>
                  </a:txBody>
                  <a:tcPr/>
                </a:tc>
                <a:tc>
                  <a:txBody>
                    <a:bodyPr/>
                    <a:lstStyle/>
                    <a:p>
                      <a:r>
                        <a:rPr lang="en-US" dirty="0"/>
                        <a:t>QR – Quantitative Reasoning</a:t>
                      </a:r>
                    </a:p>
                  </a:txBody>
                  <a:tcPr/>
                </a:tc>
                <a:extLst>
                  <a:ext uri="{0D108BD9-81ED-4DB2-BD59-A6C34878D82A}">
                    <a16:rowId xmlns:a16="http://schemas.microsoft.com/office/drawing/2014/main" val="923118461"/>
                  </a:ext>
                </a:extLst>
              </a:tr>
              <a:tr h="369870">
                <a:tc>
                  <a:txBody>
                    <a:bodyPr/>
                    <a:lstStyle/>
                    <a:p>
                      <a:r>
                        <a:rPr lang="en-US" dirty="0"/>
                        <a:t>Spring 2024</a:t>
                      </a:r>
                    </a:p>
                  </a:txBody>
                  <a:tcPr/>
                </a:tc>
                <a:tc>
                  <a:txBody>
                    <a:bodyPr/>
                    <a:lstStyle/>
                    <a:p>
                      <a:r>
                        <a:rPr lang="en-US" dirty="0"/>
                        <a:t>ENG 105</a:t>
                      </a:r>
                    </a:p>
                  </a:txBody>
                  <a:tcPr/>
                </a:tc>
                <a:tc>
                  <a:txBody>
                    <a:bodyPr/>
                    <a:lstStyle/>
                    <a:p>
                      <a:r>
                        <a:rPr lang="en-US" dirty="0"/>
                        <a:t>5</a:t>
                      </a:r>
                    </a:p>
                  </a:txBody>
                  <a:tcPr/>
                </a:tc>
                <a:tc>
                  <a:txBody>
                    <a:bodyPr/>
                    <a:lstStyle/>
                    <a:p>
                      <a:r>
                        <a:rPr lang="en-US" dirty="0"/>
                        <a:t>In progress</a:t>
                      </a:r>
                    </a:p>
                  </a:txBody>
                  <a:tcPr/>
                </a:tc>
                <a:tc>
                  <a:txBody>
                    <a:bodyPr/>
                    <a:lstStyle/>
                    <a:p>
                      <a:r>
                        <a:rPr lang="en-US" dirty="0"/>
                        <a:t>K5 – Humanities</a:t>
                      </a:r>
                    </a:p>
                  </a:txBody>
                  <a:tcPr/>
                </a:tc>
                <a:extLst>
                  <a:ext uri="{0D108BD9-81ED-4DB2-BD59-A6C34878D82A}">
                    <a16:rowId xmlns:a16="http://schemas.microsoft.com/office/drawing/2014/main" val="3242433030"/>
                  </a:ext>
                </a:extLst>
              </a:tr>
              <a:tr h="369870">
                <a:tc gridSpan="2">
                  <a:txBody>
                    <a:bodyPr/>
                    <a:lstStyle/>
                    <a:p>
                      <a:r>
                        <a:rPr lang="en-US" dirty="0"/>
                        <a:t>Total Credits:</a:t>
                      </a:r>
                    </a:p>
                  </a:txBody>
                  <a:tcPr/>
                </a:tc>
                <a:tc hMerge="1">
                  <a:txBody>
                    <a:bodyPr/>
                    <a:lstStyle/>
                    <a:p>
                      <a:endParaRPr lang="en-US" dirty="0"/>
                    </a:p>
                  </a:txBody>
                  <a:tcPr/>
                </a:tc>
                <a:tc gridSpan="3">
                  <a:txBody>
                    <a:bodyPr/>
                    <a:lstStyle/>
                    <a:p>
                      <a:r>
                        <a:rPr lang="en-US" dirty="0"/>
                        <a:t>45 credits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51450"/>
                  </a:ext>
                </a:extLst>
              </a:tr>
              <a:tr h="369870">
                <a:tc gridSpan="2">
                  <a:txBody>
                    <a:bodyPr/>
                    <a:lstStyle/>
                    <a:p>
                      <a:r>
                        <a:rPr lang="en-US" b="1" dirty="0"/>
                        <a:t>Total Credits for Gen Ed</a:t>
                      </a:r>
                    </a:p>
                  </a:txBody>
                  <a:tcPr/>
                </a:tc>
                <a:tc hMerge="1">
                  <a:txBody>
                    <a:bodyPr/>
                    <a:lstStyle/>
                    <a:p>
                      <a:endParaRPr lang="en-US"/>
                    </a:p>
                  </a:txBody>
                  <a:tcPr/>
                </a:tc>
                <a:tc gridSpan="3">
                  <a:txBody>
                    <a:bodyPr/>
                    <a:lstStyle/>
                    <a:p>
                      <a:r>
                        <a:rPr lang="en-US" b="1" dirty="0"/>
                        <a:t>20 credits </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06952700"/>
                  </a:ext>
                </a:extLst>
              </a:tr>
            </a:tbl>
          </a:graphicData>
        </a:graphic>
      </p:graphicFrame>
    </p:spTree>
    <p:extLst>
      <p:ext uri="{BB962C8B-B14F-4D97-AF65-F5344CB8AC3E}">
        <p14:creationId xmlns:p14="http://schemas.microsoft.com/office/powerpoint/2010/main" val="30908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90E6-14B4-554C-9AFD-BE398A26893C}"/>
              </a:ext>
            </a:extLst>
          </p:cNvPr>
          <p:cNvSpPr>
            <a:spLocks noGrp="1"/>
          </p:cNvSpPr>
          <p:nvPr>
            <p:ph type="title"/>
          </p:nvPr>
        </p:nvSpPr>
        <p:spPr>
          <a:xfrm>
            <a:off x="838200" y="365125"/>
            <a:ext cx="10515600" cy="1196547"/>
          </a:xfrm>
        </p:spPr>
        <p:txBody>
          <a:bodyPr>
            <a:normAutofit/>
          </a:bodyPr>
          <a:lstStyle/>
          <a:p>
            <a:r>
              <a:rPr lang="en-US" sz="3600" dirty="0">
                <a:latin typeface="Verdana" panose="020B0604030504040204" pitchFamily="34" charset="0"/>
                <a:ea typeface="Verdana" panose="020B0604030504040204" pitchFamily="34" charset="0"/>
              </a:rPr>
              <a:t>CHS Student Example 2</a:t>
            </a:r>
          </a:p>
        </p:txBody>
      </p:sp>
      <p:graphicFrame>
        <p:nvGraphicFramePr>
          <p:cNvPr id="8" name="Content Placeholder 7">
            <a:extLst>
              <a:ext uri="{FF2B5EF4-FFF2-40B4-BE49-F238E27FC236}">
                <a16:creationId xmlns:a16="http://schemas.microsoft.com/office/drawing/2014/main" id="{17B7E22D-7B99-ED33-25B3-B01659BFAD8A}"/>
              </a:ext>
            </a:extLst>
          </p:cNvPr>
          <p:cNvGraphicFramePr>
            <a:graphicFrameLocks noGrp="1"/>
          </p:cNvGraphicFramePr>
          <p:nvPr>
            <p:ph idx="1"/>
            <p:extLst>
              <p:ext uri="{D42A27DB-BD31-4B8C-83A1-F6EECF244321}">
                <p14:modId xmlns:p14="http://schemas.microsoft.com/office/powerpoint/2010/main" val="598527133"/>
              </p:ext>
            </p:extLst>
          </p:nvPr>
        </p:nvGraphicFramePr>
        <p:xfrm>
          <a:off x="838200" y="1561672"/>
          <a:ext cx="10515600" cy="4438440"/>
        </p:xfrm>
        <a:graphic>
          <a:graphicData uri="http://schemas.openxmlformats.org/drawingml/2006/table">
            <a:tbl>
              <a:tblPr firstRow="1" bandRow="1">
                <a:tableStyleId>{073A0DAA-6AF3-43AB-8588-CEC1D06C72B9}</a:tableStyleId>
              </a:tblPr>
              <a:tblGrid>
                <a:gridCol w="1668694">
                  <a:extLst>
                    <a:ext uri="{9D8B030D-6E8A-4147-A177-3AD203B41FA5}">
                      <a16:colId xmlns:a16="http://schemas.microsoft.com/office/drawing/2014/main" val="313991860"/>
                    </a:ext>
                  </a:extLst>
                </a:gridCol>
                <a:gridCol w="1222625">
                  <a:extLst>
                    <a:ext uri="{9D8B030D-6E8A-4147-A177-3AD203B41FA5}">
                      <a16:colId xmlns:a16="http://schemas.microsoft.com/office/drawing/2014/main" val="2364586613"/>
                    </a:ext>
                  </a:extLst>
                </a:gridCol>
                <a:gridCol w="1130157">
                  <a:extLst>
                    <a:ext uri="{9D8B030D-6E8A-4147-A177-3AD203B41FA5}">
                      <a16:colId xmlns:a16="http://schemas.microsoft.com/office/drawing/2014/main" val="3908287530"/>
                    </a:ext>
                  </a:extLst>
                </a:gridCol>
                <a:gridCol w="1325367">
                  <a:extLst>
                    <a:ext uri="{9D8B030D-6E8A-4147-A177-3AD203B41FA5}">
                      <a16:colId xmlns:a16="http://schemas.microsoft.com/office/drawing/2014/main" val="2742192869"/>
                    </a:ext>
                  </a:extLst>
                </a:gridCol>
                <a:gridCol w="5168757">
                  <a:extLst>
                    <a:ext uri="{9D8B030D-6E8A-4147-A177-3AD203B41FA5}">
                      <a16:colId xmlns:a16="http://schemas.microsoft.com/office/drawing/2014/main" val="2915841983"/>
                    </a:ext>
                  </a:extLst>
                </a:gridCol>
              </a:tblGrid>
              <a:tr h="369870">
                <a:tc>
                  <a:txBody>
                    <a:bodyPr/>
                    <a:lstStyle/>
                    <a:p>
                      <a:r>
                        <a:rPr lang="en-US" dirty="0"/>
                        <a:t>Term</a:t>
                      </a:r>
                    </a:p>
                  </a:txBody>
                  <a:tcPr/>
                </a:tc>
                <a:tc>
                  <a:txBody>
                    <a:bodyPr/>
                    <a:lstStyle/>
                    <a:p>
                      <a:r>
                        <a:rPr lang="en-US" dirty="0"/>
                        <a:t>Class</a:t>
                      </a:r>
                    </a:p>
                  </a:txBody>
                  <a:tcPr/>
                </a:tc>
                <a:tc>
                  <a:txBody>
                    <a:bodyPr/>
                    <a:lstStyle/>
                    <a:p>
                      <a:r>
                        <a:rPr lang="en-US" dirty="0"/>
                        <a:t>Credits</a:t>
                      </a:r>
                    </a:p>
                  </a:txBody>
                  <a:tcPr/>
                </a:tc>
                <a:tc>
                  <a:txBody>
                    <a:bodyPr/>
                    <a:lstStyle/>
                    <a:p>
                      <a:r>
                        <a:rPr lang="en-US" dirty="0"/>
                        <a:t>Grade</a:t>
                      </a:r>
                    </a:p>
                  </a:txBody>
                  <a:tcPr/>
                </a:tc>
                <a:tc>
                  <a:txBody>
                    <a:bodyPr/>
                    <a:lstStyle/>
                    <a:p>
                      <a:r>
                        <a:rPr lang="en-US" dirty="0"/>
                        <a:t>General Education</a:t>
                      </a:r>
                    </a:p>
                  </a:txBody>
                  <a:tcPr/>
                </a:tc>
                <a:extLst>
                  <a:ext uri="{0D108BD9-81ED-4DB2-BD59-A6C34878D82A}">
                    <a16:rowId xmlns:a16="http://schemas.microsoft.com/office/drawing/2014/main" val="1614286877"/>
                  </a:ext>
                </a:extLst>
              </a:tr>
              <a:tr h="369870">
                <a:tc>
                  <a:txBody>
                    <a:bodyPr/>
                    <a:lstStyle/>
                    <a:p>
                      <a:r>
                        <a:rPr lang="en-US" dirty="0"/>
                        <a:t>Fall 2022</a:t>
                      </a:r>
                    </a:p>
                  </a:txBody>
                  <a:tcPr/>
                </a:tc>
                <a:tc>
                  <a:txBody>
                    <a:bodyPr/>
                    <a:lstStyle/>
                    <a:p>
                      <a:r>
                        <a:rPr lang="en-US" dirty="0"/>
                        <a:t>MATH 153</a:t>
                      </a:r>
                    </a:p>
                  </a:txBody>
                  <a:tcPr/>
                </a:tc>
                <a:tc>
                  <a:txBody>
                    <a:bodyPr/>
                    <a:lstStyle/>
                    <a:p>
                      <a:r>
                        <a:rPr lang="en-US" dirty="0"/>
                        <a:t>5</a:t>
                      </a:r>
                    </a:p>
                  </a:txBody>
                  <a:tcPr/>
                </a:tc>
                <a:tc>
                  <a:txBody>
                    <a:bodyPr/>
                    <a:lstStyle/>
                    <a:p>
                      <a:r>
                        <a:rPr lang="en-US" dirty="0"/>
                        <a:t>A</a:t>
                      </a:r>
                    </a:p>
                  </a:txBody>
                  <a:tcPr/>
                </a:tc>
                <a:tc>
                  <a:txBody>
                    <a:bodyPr/>
                    <a:lstStyle/>
                    <a:p>
                      <a:r>
                        <a:rPr lang="en-US" dirty="0"/>
                        <a:t>QR – Quantitative Reasoning</a:t>
                      </a:r>
                    </a:p>
                  </a:txBody>
                  <a:tcPr/>
                </a:tc>
                <a:extLst>
                  <a:ext uri="{0D108BD9-81ED-4DB2-BD59-A6C34878D82A}">
                    <a16:rowId xmlns:a16="http://schemas.microsoft.com/office/drawing/2014/main" val="2006596767"/>
                  </a:ext>
                </a:extLst>
              </a:tr>
              <a:tr h="369870">
                <a:tc>
                  <a:txBody>
                    <a:bodyPr/>
                    <a:lstStyle/>
                    <a:p>
                      <a:r>
                        <a:rPr lang="en-US" dirty="0"/>
                        <a:t>Spring 2023</a:t>
                      </a:r>
                    </a:p>
                  </a:txBody>
                  <a:tcPr/>
                </a:tc>
                <a:tc>
                  <a:txBody>
                    <a:bodyPr/>
                    <a:lstStyle/>
                    <a:p>
                      <a:r>
                        <a:rPr lang="en-US" dirty="0"/>
                        <a:t>HIST 144</a:t>
                      </a:r>
                    </a:p>
                  </a:txBody>
                  <a:tcPr/>
                </a:tc>
                <a:tc>
                  <a:txBody>
                    <a:bodyPr/>
                    <a:lstStyle/>
                    <a:p>
                      <a:r>
                        <a:rPr lang="en-US" dirty="0"/>
                        <a:t>5</a:t>
                      </a:r>
                    </a:p>
                  </a:txBody>
                  <a:tcPr/>
                </a:tc>
                <a:tc>
                  <a:txBody>
                    <a:bodyPr/>
                    <a:lstStyle/>
                    <a:p>
                      <a:r>
                        <a:rPr lang="en-US" dirty="0"/>
                        <a:t>A</a:t>
                      </a:r>
                    </a:p>
                  </a:txBody>
                  <a:tcPr/>
                </a:tc>
                <a:tc>
                  <a:txBody>
                    <a:bodyPr/>
                    <a:lstStyle/>
                    <a:p>
                      <a:r>
                        <a:rPr lang="en-US" dirty="0"/>
                        <a:t>K2 – Community, Culture, &amp; Citizenship </a:t>
                      </a:r>
                    </a:p>
                  </a:txBody>
                  <a:tcPr/>
                </a:tc>
                <a:extLst>
                  <a:ext uri="{0D108BD9-81ED-4DB2-BD59-A6C34878D82A}">
                    <a16:rowId xmlns:a16="http://schemas.microsoft.com/office/drawing/2014/main" val="712723522"/>
                  </a:ext>
                </a:extLst>
              </a:tr>
              <a:tr h="369870">
                <a:tc>
                  <a:txBody>
                    <a:bodyPr/>
                    <a:lstStyle/>
                    <a:p>
                      <a:r>
                        <a:rPr lang="en-US" dirty="0"/>
                        <a:t>Spring 2023</a:t>
                      </a:r>
                    </a:p>
                  </a:txBody>
                  <a:tcPr/>
                </a:tc>
                <a:tc>
                  <a:txBody>
                    <a:bodyPr/>
                    <a:lstStyle/>
                    <a:p>
                      <a:r>
                        <a:rPr lang="en-US" dirty="0"/>
                        <a:t>MATH 154</a:t>
                      </a:r>
                    </a:p>
                  </a:txBody>
                  <a:tcPr/>
                </a:tc>
                <a:tc>
                  <a:txBody>
                    <a:bodyPr/>
                    <a:lstStyle/>
                    <a:p>
                      <a:r>
                        <a:rPr lang="en-US" dirty="0"/>
                        <a:t>5</a:t>
                      </a:r>
                    </a:p>
                  </a:txBody>
                  <a:tcPr/>
                </a:tc>
                <a:tc>
                  <a:txBody>
                    <a:bodyPr/>
                    <a:lstStyle/>
                    <a:p>
                      <a:r>
                        <a:rPr lang="en-US" dirty="0"/>
                        <a:t>A</a:t>
                      </a:r>
                    </a:p>
                  </a:txBody>
                  <a:tcPr/>
                </a:tc>
                <a:tc>
                  <a:txBody>
                    <a:bodyPr/>
                    <a:lstStyle/>
                    <a:p>
                      <a:r>
                        <a:rPr lang="en-US" dirty="0"/>
                        <a:t>QR – Quantitative Reasoning</a:t>
                      </a:r>
                    </a:p>
                  </a:txBody>
                  <a:tcPr/>
                </a:tc>
                <a:extLst>
                  <a:ext uri="{0D108BD9-81ED-4DB2-BD59-A6C34878D82A}">
                    <a16:rowId xmlns:a16="http://schemas.microsoft.com/office/drawing/2014/main" val="2342798265"/>
                  </a:ext>
                </a:extLst>
              </a:tr>
              <a:tr h="369870">
                <a:tc>
                  <a:txBody>
                    <a:bodyPr/>
                    <a:lstStyle/>
                    <a:p>
                      <a:r>
                        <a:rPr lang="en-US" dirty="0"/>
                        <a:t>Fall 2023</a:t>
                      </a:r>
                    </a:p>
                  </a:txBody>
                  <a:tcPr/>
                </a:tc>
                <a:tc>
                  <a:txBody>
                    <a:bodyPr/>
                    <a:lstStyle/>
                    <a:p>
                      <a:r>
                        <a:rPr lang="en-US" dirty="0"/>
                        <a:t>MATH 172</a:t>
                      </a:r>
                    </a:p>
                  </a:txBody>
                  <a:tcPr/>
                </a:tc>
                <a:tc>
                  <a:txBody>
                    <a:bodyPr/>
                    <a:lstStyle/>
                    <a:p>
                      <a:r>
                        <a:rPr lang="en-US" dirty="0"/>
                        <a:t>5</a:t>
                      </a:r>
                    </a:p>
                  </a:txBody>
                  <a:tcPr/>
                </a:tc>
                <a:tc>
                  <a:txBody>
                    <a:bodyPr/>
                    <a:lstStyle/>
                    <a:p>
                      <a:r>
                        <a:rPr lang="en-US" dirty="0"/>
                        <a:t>A-</a:t>
                      </a:r>
                    </a:p>
                  </a:txBody>
                  <a:tcPr/>
                </a:tc>
                <a:tc>
                  <a:txBody>
                    <a:bodyPr/>
                    <a:lstStyle/>
                    <a:p>
                      <a:r>
                        <a:rPr lang="en-US" dirty="0"/>
                        <a:t>QR – Quantitative Reasoning</a:t>
                      </a:r>
                    </a:p>
                  </a:txBody>
                  <a:tcPr/>
                </a:tc>
                <a:extLst>
                  <a:ext uri="{0D108BD9-81ED-4DB2-BD59-A6C34878D82A}">
                    <a16:rowId xmlns:a16="http://schemas.microsoft.com/office/drawing/2014/main" val="4224930554"/>
                  </a:ext>
                </a:extLst>
              </a:tr>
              <a:tr h="369870">
                <a:tc>
                  <a:txBody>
                    <a:bodyPr/>
                    <a:lstStyle/>
                    <a:p>
                      <a:r>
                        <a:rPr lang="en-US" dirty="0"/>
                        <a:t>Fall 2023</a:t>
                      </a:r>
                    </a:p>
                  </a:txBody>
                  <a:tcPr/>
                </a:tc>
                <a:tc>
                  <a:txBody>
                    <a:bodyPr/>
                    <a:lstStyle/>
                    <a:p>
                      <a:r>
                        <a:rPr lang="en-US" dirty="0"/>
                        <a:t>SPAN 151</a:t>
                      </a:r>
                    </a:p>
                  </a:txBody>
                  <a:tcPr/>
                </a:tc>
                <a:tc>
                  <a:txBody>
                    <a:bodyPr/>
                    <a:lstStyle/>
                    <a:p>
                      <a:r>
                        <a:rPr lang="en-US" dirty="0"/>
                        <a:t>5</a:t>
                      </a:r>
                    </a:p>
                  </a:txBody>
                  <a:tcPr/>
                </a:tc>
                <a:tc>
                  <a:txBody>
                    <a:bodyPr/>
                    <a:lstStyle/>
                    <a:p>
                      <a:r>
                        <a:rPr lang="en-US" dirty="0"/>
                        <a:t>A</a:t>
                      </a:r>
                    </a:p>
                  </a:txBody>
                  <a:tcPr/>
                </a:tc>
                <a:tc>
                  <a:txBody>
                    <a:bodyPr/>
                    <a:lstStyle/>
                    <a:p>
                      <a:r>
                        <a:rPr lang="en-US" dirty="0"/>
                        <a:t>N/A – </a:t>
                      </a:r>
                    </a:p>
                  </a:txBody>
                  <a:tcPr/>
                </a:tc>
                <a:extLst>
                  <a:ext uri="{0D108BD9-81ED-4DB2-BD59-A6C34878D82A}">
                    <a16:rowId xmlns:a16="http://schemas.microsoft.com/office/drawing/2014/main" val="1847616757"/>
                  </a:ext>
                </a:extLst>
              </a:tr>
              <a:tr h="369870">
                <a:tc>
                  <a:txBody>
                    <a:bodyPr/>
                    <a:lstStyle/>
                    <a:p>
                      <a:r>
                        <a:rPr lang="en-US" dirty="0"/>
                        <a:t>Fall 2024</a:t>
                      </a:r>
                    </a:p>
                  </a:txBody>
                  <a:tcPr/>
                </a:tc>
                <a:tc>
                  <a:txBody>
                    <a:bodyPr/>
                    <a:lstStyle/>
                    <a:p>
                      <a:r>
                        <a:rPr lang="en-US" dirty="0"/>
                        <a:t>ENG 101</a:t>
                      </a:r>
                    </a:p>
                  </a:txBody>
                  <a:tcPr/>
                </a:tc>
                <a:tc>
                  <a:txBody>
                    <a:bodyPr/>
                    <a:lstStyle/>
                    <a:p>
                      <a:r>
                        <a:rPr lang="en-US" dirty="0"/>
                        <a:t>5</a:t>
                      </a:r>
                    </a:p>
                  </a:txBody>
                  <a:tcPr/>
                </a:tc>
                <a:tc>
                  <a:txBody>
                    <a:bodyPr/>
                    <a:lstStyle/>
                    <a:p>
                      <a:r>
                        <a:rPr lang="en-US" dirty="0"/>
                        <a:t>In progress</a:t>
                      </a:r>
                    </a:p>
                  </a:txBody>
                  <a:tcPr/>
                </a:tc>
                <a:tc>
                  <a:txBody>
                    <a:bodyPr/>
                    <a:lstStyle/>
                    <a:p>
                      <a:r>
                        <a:rPr lang="en-US" dirty="0"/>
                        <a:t>AWI – Academic Writing 1</a:t>
                      </a:r>
                    </a:p>
                  </a:txBody>
                  <a:tcPr/>
                </a:tc>
                <a:extLst>
                  <a:ext uri="{0D108BD9-81ED-4DB2-BD59-A6C34878D82A}">
                    <a16:rowId xmlns:a16="http://schemas.microsoft.com/office/drawing/2014/main" val="2097875485"/>
                  </a:ext>
                </a:extLst>
              </a:tr>
              <a:tr h="369870">
                <a:tc>
                  <a:txBody>
                    <a:bodyPr/>
                    <a:lstStyle/>
                    <a:p>
                      <a:r>
                        <a:rPr lang="en-US" dirty="0"/>
                        <a:t>Spring 2024</a:t>
                      </a:r>
                    </a:p>
                  </a:txBody>
                  <a:tcPr/>
                </a:tc>
                <a:tc>
                  <a:txBody>
                    <a:bodyPr/>
                    <a:lstStyle/>
                    <a:p>
                      <a:r>
                        <a:rPr lang="en-US" dirty="0"/>
                        <a:t>SOC 101</a:t>
                      </a:r>
                    </a:p>
                  </a:txBody>
                  <a:tcPr/>
                </a:tc>
                <a:tc>
                  <a:txBody>
                    <a:bodyPr/>
                    <a:lstStyle/>
                    <a:p>
                      <a:r>
                        <a:rPr lang="en-US" dirty="0"/>
                        <a:t>5</a:t>
                      </a:r>
                    </a:p>
                  </a:txBody>
                  <a:tcPr/>
                </a:tc>
                <a:tc>
                  <a:txBody>
                    <a:bodyPr/>
                    <a:lstStyle/>
                    <a:p>
                      <a:r>
                        <a:rPr lang="en-US" dirty="0"/>
                        <a:t>In progress</a:t>
                      </a:r>
                    </a:p>
                  </a:txBody>
                  <a:tcPr/>
                </a:tc>
                <a:tc>
                  <a:txBody>
                    <a:bodyPr/>
                    <a:lstStyle/>
                    <a:p>
                      <a:r>
                        <a:rPr lang="en-US" dirty="0"/>
                        <a:t>K6 – Individual &amp; Society</a:t>
                      </a:r>
                    </a:p>
                  </a:txBody>
                  <a:tcPr/>
                </a:tc>
                <a:extLst>
                  <a:ext uri="{0D108BD9-81ED-4DB2-BD59-A6C34878D82A}">
                    <a16:rowId xmlns:a16="http://schemas.microsoft.com/office/drawing/2014/main" val="4180191813"/>
                  </a:ext>
                </a:extLst>
              </a:tr>
              <a:tr h="369870">
                <a:tc>
                  <a:txBody>
                    <a:bodyPr/>
                    <a:lstStyle/>
                    <a:p>
                      <a:r>
                        <a:rPr lang="en-US" dirty="0"/>
                        <a:t>Spring 2024</a:t>
                      </a:r>
                    </a:p>
                  </a:txBody>
                  <a:tcPr/>
                </a:tc>
                <a:tc>
                  <a:txBody>
                    <a:bodyPr/>
                    <a:lstStyle/>
                    <a:p>
                      <a:r>
                        <a:rPr lang="en-US" dirty="0"/>
                        <a:t>SPAN 152</a:t>
                      </a:r>
                    </a:p>
                  </a:txBody>
                  <a:tcPr/>
                </a:tc>
                <a:tc>
                  <a:txBody>
                    <a:bodyPr/>
                    <a:lstStyle/>
                    <a:p>
                      <a:r>
                        <a:rPr lang="en-US" dirty="0"/>
                        <a:t>5</a:t>
                      </a:r>
                    </a:p>
                  </a:txBody>
                  <a:tcPr/>
                </a:tc>
                <a:tc>
                  <a:txBody>
                    <a:bodyPr/>
                    <a:lstStyle/>
                    <a:p>
                      <a:r>
                        <a:rPr lang="en-US" dirty="0"/>
                        <a:t>In progress</a:t>
                      </a:r>
                    </a:p>
                  </a:txBody>
                  <a:tcPr/>
                </a:tc>
                <a:tc>
                  <a:txBody>
                    <a:bodyPr/>
                    <a:lstStyle/>
                    <a:p>
                      <a:r>
                        <a:rPr lang="en-US" dirty="0"/>
                        <a:t>N/A</a:t>
                      </a:r>
                    </a:p>
                  </a:txBody>
                  <a:tcPr/>
                </a:tc>
                <a:extLst>
                  <a:ext uri="{0D108BD9-81ED-4DB2-BD59-A6C34878D82A}">
                    <a16:rowId xmlns:a16="http://schemas.microsoft.com/office/drawing/2014/main" val="923118461"/>
                  </a:ext>
                </a:extLst>
              </a:tr>
              <a:tr h="369870">
                <a:tc>
                  <a:txBody>
                    <a:bodyPr/>
                    <a:lstStyle/>
                    <a:p>
                      <a:r>
                        <a:rPr lang="en-US" dirty="0"/>
                        <a:t>Spring 2024</a:t>
                      </a:r>
                    </a:p>
                  </a:txBody>
                  <a:tcPr/>
                </a:tc>
                <a:tc>
                  <a:txBody>
                    <a:bodyPr/>
                    <a:lstStyle/>
                    <a:p>
                      <a:r>
                        <a:rPr lang="en-US" dirty="0"/>
                        <a:t>MATH 173</a:t>
                      </a:r>
                    </a:p>
                  </a:txBody>
                  <a:tcPr/>
                </a:tc>
                <a:tc>
                  <a:txBody>
                    <a:bodyPr/>
                    <a:lstStyle/>
                    <a:p>
                      <a:r>
                        <a:rPr lang="en-US" dirty="0"/>
                        <a:t>5</a:t>
                      </a:r>
                    </a:p>
                  </a:txBody>
                  <a:tcPr/>
                </a:tc>
                <a:tc>
                  <a:txBody>
                    <a:bodyPr/>
                    <a:lstStyle/>
                    <a:p>
                      <a:r>
                        <a:rPr lang="en-US" dirty="0"/>
                        <a:t>In progress</a:t>
                      </a:r>
                    </a:p>
                  </a:txBody>
                  <a:tcPr/>
                </a:tc>
                <a:tc>
                  <a:txBody>
                    <a:bodyPr/>
                    <a:lstStyle/>
                    <a:p>
                      <a:r>
                        <a:rPr lang="en-US" dirty="0"/>
                        <a:t>N/A</a:t>
                      </a:r>
                    </a:p>
                  </a:txBody>
                  <a:tcPr/>
                </a:tc>
                <a:extLst>
                  <a:ext uri="{0D108BD9-81ED-4DB2-BD59-A6C34878D82A}">
                    <a16:rowId xmlns:a16="http://schemas.microsoft.com/office/drawing/2014/main" val="3242433030"/>
                  </a:ext>
                </a:extLst>
              </a:tr>
              <a:tr h="369870">
                <a:tc gridSpan="2">
                  <a:txBody>
                    <a:bodyPr/>
                    <a:lstStyle/>
                    <a:p>
                      <a:r>
                        <a:rPr lang="en-US" dirty="0"/>
                        <a:t>Total Credits:</a:t>
                      </a:r>
                    </a:p>
                  </a:txBody>
                  <a:tcPr/>
                </a:tc>
                <a:tc hMerge="1">
                  <a:txBody>
                    <a:bodyPr/>
                    <a:lstStyle/>
                    <a:p>
                      <a:endParaRPr lang="en-US" dirty="0"/>
                    </a:p>
                  </a:txBody>
                  <a:tcPr/>
                </a:tc>
                <a:tc gridSpan="3">
                  <a:txBody>
                    <a:bodyPr/>
                    <a:lstStyle/>
                    <a:p>
                      <a:r>
                        <a:rPr lang="en-US" dirty="0"/>
                        <a:t>45 credits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51450"/>
                  </a:ext>
                </a:extLst>
              </a:tr>
              <a:tr h="369870">
                <a:tc gridSpan="2">
                  <a:txBody>
                    <a:bodyPr/>
                    <a:lstStyle/>
                    <a:p>
                      <a:r>
                        <a:rPr lang="en-US" b="1" dirty="0"/>
                        <a:t>Total Credits for Gen Ed</a:t>
                      </a:r>
                    </a:p>
                  </a:txBody>
                  <a:tcPr/>
                </a:tc>
                <a:tc hMerge="1">
                  <a:txBody>
                    <a:bodyPr/>
                    <a:lstStyle/>
                    <a:p>
                      <a:endParaRPr lang="en-US"/>
                    </a:p>
                  </a:txBody>
                  <a:tcPr/>
                </a:tc>
                <a:tc gridSpan="3">
                  <a:txBody>
                    <a:bodyPr/>
                    <a:lstStyle/>
                    <a:p>
                      <a:r>
                        <a:rPr lang="en-US" b="1" dirty="0"/>
                        <a:t>20 credits </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06952700"/>
                  </a:ext>
                </a:extLst>
              </a:tr>
            </a:tbl>
          </a:graphicData>
        </a:graphic>
      </p:graphicFrame>
    </p:spTree>
    <p:extLst>
      <p:ext uri="{BB962C8B-B14F-4D97-AF65-F5344CB8AC3E}">
        <p14:creationId xmlns:p14="http://schemas.microsoft.com/office/powerpoint/2010/main" val="281712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29BC-56B1-7F03-CAF4-B80ED5A77E90}"/>
              </a:ext>
            </a:extLst>
          </p:cNvPr>
          <p:cNvSpPr>
            <a:spLocks noGrp="1"/>
          </p:cNvSpPr>
          <p:nvPr>
            <p:ph type="title"/>
          </p:nvPr>
        </p:nvSpPr>
        <p:spPr>
          <a:xfrm>
            <a:off x="838200" y="365125"/>
            <a:ext cx="10515600" cy="646331"/>
          </a:xfrm>
        </p:spPr>
        <p:txBody>
          <a:bodyPr/>
          <a:lstStyle/>
          <a:p>
            <a:r>
              <a:rPr lang="en-US" dirty="0"/>
              <a:t>Other General Education Examples</a:t>
            </a:r>
          </a:p>
        </p:txBody>
      </p:sp>
      <p:pic>
        <p:nvPicPr>
          <p:cNvPr id="5" name="Content Placeholder 4">
            <a:extLst>
              <a:ext uri="{FF2B5EF4-FFF2-40B4-BE49-F238E27FC236}">
                <a16:creationId xmlns:a16="http://schemas.microsoft.com/office/drawing/2014/main" id="{AD3989DF-522C-C06F-2F49-43B78F165A8B}"/>
              </a:ext>
            </a:extLst>
          </p:cNvPr>
          <p:cNvPicPr>
            <a:picLocks noGrp="1" noChangeAspect="1"/>
          </p:cNvPicPr>
          <p:nvPr>
            <p:ph idx="1"/>
          </p:nvPr>
        </p:nvPicPr>
        <p:blipFill>
          <a:blip r:embed="rId2"/>
          <a:stretch>
            <a:fillRect/>
          </a:stretch>
        </p:blipFill>
        <p:spPr>
          <a:xfrm>
            <a:off x="603238" y="1027517"/>
            <a:ext cx="5715294" cy="3054507"/>
          </a:xfrm>
        </p:spPr>
      </p:pic>
      <p:pic>
        <p:nvPicPr>
          <p:cNvPr id="7" name="Picture 6">
            <a:extLst>
              <a:ext uri="{FF2B5EF4-FFF2-40B4-BE49-F238E27FC236}">
                <a16:creationId xmlns:a16="http://schemas.microsoft.com/office/drawing/2014/main" id="{CF0C56DF-6608-74EC-2EC2-953873353D5E}"/>
              </a:ext>
            </a:extLst>
          </p:cNvPr>
          <p:cNvPicPr>
            <a:picLocks noChangeAspect="1"/>
          </p:cNvPicPr>
          <p:nvPr/>
        </p:nvPicPr>
        <p:blipFill>
          <a:blip r:embed="rId3"/>
          <a:stretch>
            <a:fillRect/>
          </a:stretch>
        </p:blipFill>
        <p:spPr>
          <a:xfrm>
            <a:off x="6553494" y="1433388"/>
            <a:ext cx="5245370" cy="4819898"/>
          </a:xfrm>
          <a:prstGeom prst="rect">
            <a:avLst/>
          </a:prstGeom>
        </p:spPr>
      </p:pic>
      <p:pic>
        <p:nvPicPr>
          <p:cNvPr id="9" name="Picture 8">
            <a:extLst>
              <a:ext uri="{FF2B5EF4-FFF2-40B4-BE49-F238E27FC236}">
                <a16:creationId xmlns:a16="http://schemas.microsoft.com/office/drawing/2014/main" id="{E91927DB-0E58-0039-595A-27CC379C8506}"/>
              </a:ext>
            </a:extLst>
          </p:cNvPr>
          <p:cNvPicPr>
            <a:picLocks noChangeAspect="1"/>
          </p:cNvPicPr>
          <p:nvPr/>
        </p:nvPicPr>
        <p:blipFill>
          <a:blip r:embed="rId4"/>
          <a:stretch>
            <a:fillRect/>
          </a:stretch>
        </p:blipFill>
        <p:spPr>
          <a:xfrm>
            <a:off x="603238" y="4401031"/>
            <a:ext cx="5715294" cy="913332"/>
          </a:xfrm>
          <a:prstGeom prst="rect">
            <a:avLst/>
          </a:prstGeom>
        </p:spPr>
      </p:pic>
      <p:sp>
        <p:nvSpPr>
          <p:cNvPr id="10" name="TextBox 9">
            <a:extLst>
              <a:ext uri="{FF2B5EF4-FFF2-40B4-BE49-F238E27FC236}">
                <a16:creationId xmlns:a16="http://schemas.microsoft.com/office/drawing/2014/main" id="{6FE1EF56-A7D9-F72F-4A47-F37B201D7286}"/>
              </a:ext>
            </a:extLst>
          </p:cNvPr>
          <p:cNvSpPr txBox="1"/>
          <p:nvPr/>
        </p:nvSpPr>
        <p:spPr>
          <a:xfrm>
            <a:off x="603238" y="3909494"/>
            <a:ext cx="6160358" cy="646331"/>
          </a:xfrm>
          <a:prstGeom prst="rect">
            <a:avLst/>
          </a:prstGeom>
          <a:noFill/>
        </p:spPr>
        <p:txBody>
          <a:bodyPr wrap="square" rtlCol="0">
            <a:spAutoFit/>
          </a:bodyPr>
          <a:lstStyle/>
          <a:p>
            <a:r>
              <a:rPr lang="en-US" dirty="0"/>
              <a:t>University of Washington 				WSU	</a:t>
            </a:r>
          </a:p>
        </p:txBody>
      </p:sp>
      <p:sp>
        <p:nvSpPr>
          <p:cNvPr id="11" name="TextBox 10">
            <a:extLst>
              <a:ext uri="{FF2B5EF4-FFF2-40B4-BE49-F238E27FC236}">
                <a16:creationId xmlns:a16="http://schemas.microsoft.com/office/drawing/2014/main" id="{9D3FA652-7767-9615-5979-D1394C4ED38D}"/>
              </a:ext>
            </a:extLst>
          </p:cNvPr>
          <p:cNvSpPr txBox="1"/>
          <p:nvPr/>
        </p:nvSpPr>
        <p:spPr>
          <a:xfrm>
            <a:off x="603238" y="5804034"/>
            <a:ext cx="3139193" cy="369332"/>
          </a:xfrm>
          <a:prstGeom prst="rect">
            <a:avLst/>
          </a:prstGeom>
          <a:noFill/>
        </p:spPr>
        <p:txBody>
          <a:bodyPr wrap="none" rtlCol="0">
            <a:spAutoFit/>
          </a:bodyPr>
          <a:lstStyle/>
          <a:p>
            <a:r>
              <a:rPr lang="en-US" dirty="0"/>
              <a:t>Western Washington University</a:t>
            </a:r>
          </a:p>
        </p:txBody>
      </p:sp>
    </p:spTree>
    <p:extLst>
      <p:ext uri="{BB962C8B-B14F-4D97-AF65-F5344CB8AC3E}">
        <p14:creationId xmlns:p14="http://schemas.microsoft.com/office/powerpoint/2010/main" val="378922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EEE959-3621-4078-925F-36D16C634CCF}"/>
              </a:ext>
            </a:extLst>
          </p:cNvPr>
          <p:cNvPicPr>
            <a:picLocks noChangeAspect="1"/>
          </p:cNvPicPr>
          <p:nvPr/>
        </p:nvPicPr>
        <p:blipFill>
          <a:blip r:embed="rId2"/>
          <a:stretch>
            <a:fillRect/>
          </a:stretch>
        </p:blipFill>
        <p:spPr>
          <a:xfrm>
            <a:off x="811847" y="283028"/>
            <a:ext cx="5045823" cy="6407395"/>
          </a:xfrm>
          <a:prstGeom prst="rect">
            <a:avLst/>
          </a:prstGeom>
        </p:spPr>
      </p:pic>
      <p:pic>
        <p:nvPicPr>
          <p:cNvPr id="9" name="Picture 8">
            <a:extLst>
              <a:ext uri="{FF2B5EF4-FFF2-40B4-BE49-F238E27FC236}">
                <a16:creationId xmlns:a16="http://schemas.microsoft.com/office/drawing/2014/main" id="{B5746F39-BE9D-41DE-87FC-506494E6802C}"/>
              </a:ext>
            </a:extLst>
          </p:cNvPr>
          <p:cNvPicPr>
            <a:picLocks noChangeAspect="1"/>
          </p:cNvPicPr>
          <p:nvPr/>
        </p:nvPicPr>
        <p:blipFill>
          <a:blip r:embed="rId3"/>
          <a:stretch>
            <a:fillRect/>
          </a:stretch>
        </p:blipFill>
        <p:spPr>
          <a:xfrm>
            <a:off x="6244353" y="211118"/>
            <a:ext cx="5414247" cy="6407395"/>
          </a:xfrm>
          <a:prstGeom prst="rect">
            <a:avLst/>
          </a:prstGeom>
        </p:spPr>
      </p:pic>
    </p:spTree>
    <p:extLst>
      <p:ext uri="{BB962C8B-B14F-4D97-AF65-F5344CB8AC3E}">
        <p14:creationId xmlns:p14="http://schemas.microsoft.com/office/powerpoint/2010/main" val="210869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4EB5-A97D-4E3C-A0CA-CF628FB2B43D}"/>
              </a:ext>
            </a:extLst>
          </p:cNvPr>
          <p:cNvSpPr>
            <a:spLocks noGrp="1"/>
          </p:cNvSpPr>
          <p:nvPr>
            <p:ph type="title"/>
          </p:nvPr>
        </p:nvSpPr>
        <p:spPr/>
        <p:txBody>
          <a:bodyPr>
            <a:normAutofit/>
          </a:bodyPr>
          <a:lstStyle/>
          <a:p>
            <a:pPr algn="ctr"/>
            <a:r>
              <a:rPr lang="en-US" sz="3200" dirty="0">
                <a:latin typeface="Verdana" panose="020B0604030504040204" pitchFamily="34" charset="0"/>
                <a:ea typeface="Verdana" panose="020B0604030504040204" pitchFamily="34" charset="0"/>
              </a:rPr>
              <a:t>Top Planning Tips</a:t>
            </a:r>
          </a:p>
        </p:txBody>
      </p:sp>
      <p:sp>
        <p:nvSpPr>
          <p:cNvPr id="3" name="Content Placeholder 2">
            <a:extLst>
              <a:ext uri="{FF2B5EF4-FFF2-40B4-BE49-F238E27FC236}">
                <a16:creationId xmlns:a16="http://schemas.microsoft.com/office/drawing/2014/main" id="{ADAECB2D-F4CA-4BE1-872D-0FC4104BB9C4}"/>
              </a:ext>
            </a:extLst>
          </p:cNvPr>
          <p:cNvSpPr>
            <a:spLocks noGrp="1"/>
          </p:cNvSpPr>
          <p:nvPr>
            <p:ph idx="1"/>
          </p:nvPr>
        </p:nvSpPr>
        <p:spPr>
          <a:xfrm>
            <a:off x="838200" y="1530417"/>
            <a:ext cx="10515600" cy="4739754"/>
          </a:xfrm>
        </p:spPr>
        <p:txBody>
          <a:bodyPr>
            <a:noAutofit/>
          </a:bodyPr>
          <a:lstStyle/>
          <a:p>
            <a:pPr>
              <a:buFont typeface="+mj-lt"/>
              <a:buAutoNum type="arabicPeriod"/>
            </a:pPr>
            <a:r>
              <a:rPr lang="en-US" sz="2800" dirty="0">
                <a:latin typeface="Verdana" panose="020B0604030504040204" pitchFamily="34" charset="0"/>
                <a:ea typeface="Verdana" panose="020B0604030504040204" pitchFamily="34" charset="0"/>
              </a:rPr>
              <a:t>Take general education classes</a:t>
            </a:r>
          </a:p>
          <a:p>
            <a:pPr>
              <a:buFont typeface="+mj-lt"/>
              <a:buAutoNum type="arabicPeriod"/>
            </a:pPr>
            <a:r>
              <a:rPr lang="en-US" sz="2800" dirty="0">
                <a:latin typeface="Verdana" panose="020B0604030504040204" pitchFamily="34" charset="0"/>
                <a:ea typeface="Verdana" panose="020B0604030504040204" pitchFamily="34" charset="0"/>
              </a:rPr>
              <a:t>Avoid redundancy (e.g., AP + </a:t>
            </a:r>
            <a:r>
              <a:rPr lang="en-US" sz="2800" dirty="0" err="1">
                <a:latin typeface="Verdana" panose="020B0604030504040204" pitchFamily="34" charset="0"/>
                <a:ea typeface="Verdana" panose="020B0604030504040204" pitchFamily="34" charset="0"/>
              </a:rPr>
              <a:t>CiHS</a:t>
            </a:r>
            <a:r>
              <a:rPr lang="en-US" sz="2800" dirty="0">
                <a:latin typeface="Verdana" panose="020B0604030504040204" pitchFamily="34" charset="0"/>
                <a:ea typeface="Verdana" panose="020B0604030504040204" pitchFamily="34" charset="0"/>
              </a:rPr>
              <a:t> ENG 101 or taking more classes in a general education category than is necessary)</a:t>
            </a:r>
          </a:p>
          <a:p>
            <a:pPr>
              <a:buFont typeface="+mj-lt"/>
              <a:buAutoNum type="arabicPeriod"/>
            </a:pPr>
            <a:r>
              <a:rPr lang="en-US" sz="2800" dirty="0">
                <a:latin typeface="Verdana" panose="020B0604030504040204" pitchFamily="34" charset="0"/>
                <a:ea typeface="Verdana" panose="020B0604030504040204" pitchFamily="34" charset="0"/>
              </a:rPr>
              <a:t>Earn C grades or better</a:t>
            </a:r>
          </a:p>
          <a:p>
            <a:pPr>
              <a:buFont typeface="+mj-lt"/>
              <a:buAutoNum type="arabicPeriod"/>
            </a:pPr>
            <a:r>
              <a:rPr lang="en-US" sz="2800" dirty="0">
                <a:latin typeface="Verdana" panose="020B0604030504040204" pitchFamily="34" charset="0"/>
                <a:ea typeface="Verdana" panose="020B0604030504040204" pitchFamily="34" charset="0"/>
              </a:rPr>
              <a:t>Complete sequences when applicable (esp. STEM)</a:t>
            </a:r>
          </a:p>
          <a:p>
            <a:pPr>
              <a:buFont typeface="+mj-lt"/>
              <a:buAutoNum type="arabicPeriod"/>
            </a:pPr>
            <a:r>
              <a:rPr lang="en-US" sz="2800" dirty="0">
                <a:latin typeface="Verdana" panose="020B0604030504040204" pitchFamily="34" charset="0"/>
                <a:ea typeface="Verdana" panose="020B0604030504040204" pitchFamily="34" charset="0"/>
              </a:rPr>
              <a:t>Check with new college about transfer policies and equivalencies</a:t>
            </a:r>
          </a:p>
          <a:p>
            <a:pPr>
              <a:buFont typeface="+mj-lt"/>
              <a:buAutoNum type="arabicPeriod"/>
            </a:pPr>
            <a:r>
              <a:rPr lang="en-US" sz="2800" dirty="0">
                <a:latin typeface="Verdana" panose="020B0604030504040204" pitchFamily="34" charset="0"/>
                <a:ea typeface="Verdana" panose="020B0604030504040204" pitchFamily="34" charset="0"/>
              </a:rPr>
              <a:t>Keep track of earned credits and send official transcripts to new institutions</a:t>
            </a:r>
          </a:p>
        </p:txBody>
      </p:sp>
    </p:spTree>
    <p:extLst>
      <p:ext uri="{BB962C8B-B14F-4D97-AF65-F5344CB8AC3E}">
        <p14:creationId xmlns:p14="http://schemas.microsoft.com/office/powerpoint/2010/main" val="263887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course number&#10;&#10;AI-generated content may be incorrect.">
            <a:extLst>
              <a:ext uri="{FF2B5EF4-FFF2-40B4-BE49-F238E27FC236}">
                <a16:creationId xmlns:a16="http://schemas.microsoft.com/office/drawing/2014/main" id="{719DBAAE-B6D7-5AFA-B95B-ACBA1DEFEE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0259" y="0"/>
            <a:ext cx="8331481" cy="6437963"/>
          </a:xfrm>
        </p:spPr>
      </p:pic>
    </p:spTree>
    <p:extLst>
      <p:ext uri="{BB962C8B-B14F-4D97-AF65-F5344CB8AC3E}">
        <p14:creationId xmlns:p14="http://schemas.microsoft.com/office/powerpoint/2010/main" val="282764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33BC6-B281-D837-D7C1-0DF432EBE249}"/>
              </a:ext>
            </a:extLst>
          </p:cNvPr>
          <p:cNvSpPr>
            <a:spLocks noGrp="1"/>
          </p:cNvSpPr>
          <p:nvPr>
            <p:ph type="title"/>
          </p:nvPr>
        </p:nvSpPr>
        <p:spPr>
          <a:xfrm>
            <a:off x="838200" y="365125"/>
            <a:ext cx="10515600" cy="955743"/>
          </a:xfrm>
        </p:spPr>
        <p:txBody>
          <a:bodyPr/>
          <a:lstStyle/>
          <a:p>
            <a:pPr algn="ctr"/>
            <a:r>
              <a:rPr lang="en-US" dirty="0"/>
              <a:t>Equivalency Guides</a:t>
            </a:r>
          </a:p>
        </p:txBody>
      </p:sp>
      <p:pic>
        <p:nvPicPr>
          <p:cNvPr id="5" name="Content Placeholder 4">
            <a:extLst>
              <a:ext uri="{FF2B5EF4-FFF2-40B4-BE49-F238E27FC236}">
                <a16:creationId xmlns:a16="http://schemas.microsoft.com/office/drawing/2014/main" id="{0AB41413-19DD-4B06-A566-F0A690BB09BC}"/>
              </a:ext>
            </a:extLst>
          </p:cNvPr>
          <p:cNvPicPr>
            <a:picLocks noGrp="1" noChangeAspect="1"/>
          </p:cNvPicPr>
          <p:nvPr>
            <p:ph idx="1"/>
          </p:nvPr>
        </p:nvPicPr>
        <p:blipFill>
          <a:blip r:embed="rId2"/>
          <a:stretch>
            <a:fillRect/>
          </a:stretch>
        </p:blipFill>
        <p:spPr>
          <a:xfrm>
            <a:off x="1016412" y="3002130"/>
            <a:ext cx="3307744" cy="2176262"/>
          </a:xfrm>
        </p:spPr>
      </p:pic>
      <p:pic>
        <p:nvPicPr>
          <p:cNvPr id="7" name="Picture 6">
            <a:extLst>
              <a:ext uri="{FF2B5EF4-FFF2-40B4-BE49-F238E27FC236}">
                <a16:creationId xmlns:a16="http://schemas.microsoft.com/office/drawing/2014/main" id="{2EE38821-2E73-D4B8-FDC3-B71F2FB4F705}"/>
              </a:ext>
            </a:extLst>
          </p:cNvPr>
          <p:cNvPicPr>
            <a:picLocks noChangeAspect="1"/>
          </p:cNvPicPr>
          <p:nvPr/>
        </p:nvPicPr>
        <p:blipFill>
          <a:blip r:embed="rId3"/>
          <a:stretch>
            <a:fillRect/>
          </a:stretch>
        </p:blipFill>
        <p:spPr>
          <a:xfrm>
            <a:off x="4502367" y="1320868"/>
            <a:ext cx="6974878" cy="4745793"/>
          </a:xfrm>
          <a:prstGeom prst="rect">
            <a:avLst/>
          </a:prstGeom>
        </p:spPr>
      </p:pic>
    </p:spTree>
    <p:extLst>
      <p:ext uri="{BB962C8B-B14F-4D97-AF65-F5344CB8AC3E}">
        <p14:creationId xmlns:p14="http://schemas.microsoft.com/office/powerpoint/2010/main" val="828865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50FF-AD60-9DD2-0088-5A8663E03DEA}"/>
              </a:ext>
            </a:extLst>
          </p:cNvPr>
          <p:cNvSpPr>
            <a:spLocks noGrp="1"/>
          </p:cNvSpPr>
          <p:nvPr>
            <p:ph type="title"/>
          </p:nvPr>
        </p:nvSpPr>
        <p:spPr/>
        <p:txBody>
          <a:bodyPr/>
          <a:lstStyle/>
          <a:p>
            <a:r>
              <a:rPr lang="en-US" dirty="0"/>
              <a:t>CHS Public-Four Years Equivalencies</a:t>
            </a:r>
          </a:p>
        </p:txBody>
      </p:sp>
      <p:pic>
        <p:nvPicPr>
          <p:cNvPr id="5" name="Content Placeholder 4">
            <a:extLst>
              <a:ext uri="{FF2B5EF4-FFF2-40B4-BE49-F238E27FC236}">
                <a16:creationId xmlns:a16="http://schemas.microsoft.com/office/drawing/2014/main" id="{BAFD95BB-5F8D-6514-4FC9-B0DB317F615F}"/>
              </a:ext>
            </a:extLst>
          </p:cNvPr>
          <p:cNvPicPr>
            <a:picLocks noGrp="1" noChangeAspect="1"/>
          </p:cNvPicPr>
          <p:nvPr>
            <p:ph idx="1"/>
          </p:nvPr>
        </p:nvPicPr>
        <p:blipFill>
          <a:blip r:embed="rId2"/>
          <a:stretch>
            <a:fillRect/>
          </a:stretch>
        </p:blipFill>
        <p:spPr>
          <a:xfrm>
            <a:off x="1133848" y="1690688"/>
            <a:ext cx="8886051" cy="4675938"/>
          </a:xfrm>
        </p:spPr>
      </p:pic>
    </p:spTree>
    <p:extLst>
      <p:ext uri="{BB962C8B-B14F-4D97-AF65-F5344CB8AC3E}">
        <p14:creationId xmlns:p14="http://schemas.microsoft.com/office/powerpoint/2010/main" val="182944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6C47-D3E8-4759-B608-96277DA9FB9B}"/>
              </a:ext>
            </a:extLst>
          </p:cNvPr>
          <p:cNvSpPr>
            <a:spLocks noGrp="1"/>
          </p:cNvSpPr>
          <p:nvPr>
            <p:ph type="title"/>
          </p:nvPr>
        </p:nvSpPr>
        <p:spPr/>
        <p:txBody>
          <a:bodyPr>
            <a:normAutofit/>
          </a:bodyPr>
          <a:lstStyle/>
          <a:p>
            <a:r>
              <a:rPr lang="en-US" sz="3600" dirty="0">
                <a:latin typeface="Verdana" panose="020B0604030504040204" pitchFamily="34" charset="0"/>
                <a:ea typeface="Verdana" panose="020B0604030504040204" pitchFamily="34" charset="0"/>
              </a:rPr>
              <a:t>Agenda</a:t>
            </a:r>
          </a:p>
        </p:txBody>
      </p:sp>
      <p:sp>
        <p:nvSpPr>
          <p:cNvPr id="3" name="Content Placeholder 2">
            <a:extLst>
              <a:ext uri="{FF2B5EF4-FFF2-40B4-BE49-F238E27FC236}">
                <a16:creationId xmlns:a16="http://schemas.microsoft.com/office/drawing/2014/main" id="{3B6FA772-F77B-44CC-AE0B-86DA9DEDE019}"/>
              </a:ext>
            </a:extLst>
          </p:cNvPr>
          <p:cNvSpPr>
            <a:spLocks noGrp="1"/>
          </p:cNvSpPr>
          <p:nvPr>
            <p:ph idx="1"/>
          </p:nvPr>
        </p:nvSpPr>
        <p:spPr>
          <a:xfrm>
            <a:off x="838200" y="1556657"/>
            <a:ext cx="10515600" cy="4690031"/>
          </a:xfrm>
        </p:spPr>
        <p:txBody>
          <a:bodyPr>
            <a:normAutofit/>
          </a:bodyPr>
          <a:lstStyle/>
          <a:p>
            <a:pPr>
              <a:lnSpc>
                <a:spcPct val="100000"/>
              </a:lnSpc>
            </a:pPr>
            <a:r>
              <a:rPr lang="en-US" sz="2800" dirty="0">
                <a:ea typeface="Verdana" panose="020B0604030504040204" pitchFamily="34" charset="0"/>
              </a:rPr>
              <a:t>CWU Academic Standing &amp; CHS Students</a:t>
            </a:r>
          </a:p>
          <a:p>
            <a:pPr>
              <a:lnSpc>
                <a:spcPct val="100000"/>
              </a:lnSpc>
            </a:pPr>
            <a:r>
              <a:rPr lang="en-US" sz="2800" dirty="0">
                <a:ea typeface="Verdana" panose="020B0604030504040204" pitchFamily="34" charset="0"/>
              </a:rPr>
              <a:t>Choosing the Right Dual Credit Courses</a:t>
            </a:r>
          </a:p>
          <a:p>
            <a:pPr>
              <a:lnSpc>
                <a:spcPct val="100000"/>
              </a:lnSpc>
            </a:pPr>
            <a:r>
              <a:rPr lang="en-US" sz="2800" dirty="0">
                <a:ea typeface="Verdana" panose="020B0604030504040204" pitchFamily="34" charset="0"/>
              </a:rPr>
              <a:t>Understanding General Education Requirements at CWU</a:t>
            </a:r>
          </a:p>
          <a:p>
            <a:pPr>
              <a:lnSpc>
                <a:spcPct val="100000"/>
              </a:lnSpc>
            </a:pPr>
            <a:r>
              <a:rPr lang="en-US" sz="2800" dirty="0">
                <a:ea typeface="Verdana" panose="020B0604030504040204" pitchFamily="34" charset="0"/>
              </a:rPr>
              <a:t>Transfer Planning </a:t>
            </a:r>
          </a:p>
          <a:p>
            <a:pPr lvl="1">
              <a:lnSpc>
                <a:spcPct val="100000"/>
              </a:lnSpc>
            </a:pPr>
            <a:r>
              <a:rPr lang="en-US" sz="2400" dirty="0">
                <a:ea typeface="Verdana" panose="020B0604030504040204" pitchFamily="34" charset="0"/>
              </a:rPr>
              <a:t>General education at other institutions</a:t>
            </a:r>
          </a:p>
          <a:p>
            <a:pPr lvl="1">
              <a:lnSpc>
                <a:spcPct val="100000"/>
              </a:lnSpc>
            </a:pPr>
            <a:r>
              <a:rPr lang="en-US" sz="2400" dirty="0">
                <a:ea typeface="Verdana" panose="020B0604030504040204" pitchFamily="34" charset="0"/>
              </a:rPr>
              <a:t>Associate degrees</a:t>
            </a:r>
          </a:p>
          <a:p>
            <a:pPr>
              <a:lnSpc>
                <a:spcPct val="100000"/>
              </a:lnSpc>
            </a:pPr>
            <a:r>
              <a:rPr lang="en-US" sz="2800" dirty="0">
                <a:ea typeface="Verdana" panose="020B0604030504040204" pitchFamily="34" charset="0"/>
              </a:rPr>
              <a:t>Additional Resources &amp; Tips</a:t>
            </a:r>
          </a:p>
        </p:txBody>
      </p:sp>
    </p:spTree>
    <p:extLst>
      <p:ext uri="{BB962C8B-B14F-4D97-AF65-F5344CB8AC3E}">
        <p14:creationId xmlns:p14="http://schemas.microsoft.com/office/powerpoint/2010/main" val="119520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16ED-CD29-E17C-EC38-D0AA01866059}"/>
              </a:ext>
            </a:extLst>
          </p:cNvPr>
          <p:cNvSpPr>
            <a:spLocks noGrp="1"/>
          </p:cNvSpPr>
          <p:nvPr>
            <p:ph type="title"/>
          </p:nvPr>
        </p:nvSpPr>
        <p:spPr/>
        <p:txBody>
          <a:bodyPr>
            <a:normAutofit/>
          </a:bodyPr>
          <a:lstStyle/>
          <a:p>
            <a:r>
              <a:rPr lang="en-US" sz="3600" dirty="0">
                <a:latin typeface="Verdana" panose="020B0604030504040204" pitchFamily="34" charset="0"/>
                <a:ea typeface="Verdana" panose="020B0604030504040204" pitchFamily="34" charset="0"/>
              </a:rPr>
              <a:t>Additional Resources</a:t>
            </a:r>
          </a:p>
        </p:txBody>
      </p:sp>
      <p:sp>
        <p:nvSpPr>
          <p:cNvPr id="3" name="Content Placeholder 2">
            <a:extLst>
              <a:ext uri="{FF2B5EF4-FFF2-40B4-BE49-F238E27FC236}">
                <a16:creationId xmlns:a16="http://schemas.microsoft.com/office/drawing/2014/main" id="{1A908936-1E58-BF6C-EE17-370E26EB8E68}"/>
              </a:ext>
            </a:extLst>
          </p:cNvPr>
          <p:cNvSpPr>
            <a:spLocks noGrp="1"/>
          </p:cNvSpPr>
          <p:nvPr>
            <p:ph idx="1"/>
          </p:nvPr>
        </p:nvSpPr>
        <p:spPr/>
        <p:txBody>
          <a:bodyPr>
            <a:normAutofit fontScale="85000" lnSpcReduction="20000"/>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Verdana" panose="020B0604030504040204" pitchFamily="34" charset="0"/>
              </a:rPr>
              <a:t>CWU Academic Standing Policy: </a:t>
            </a:r>
            <a:r>
              <a:rPr kumimoji="0" lang="en-US" sz="2000" b="0" i="0" u="none" strike="noStrike" kern="1200" cap="none" spc="0" normalizeH="0" baseline="0" noProof="0" dirty="0">
                <a:ln>
                  <a:noFill/>
                </a:ln>
                <a:solidFill>
                  <a:prstClr val="black"/>
                </a:solidFill>
                <a:effectLst/>
                <a:uLnTx/>
                <a:uFillTx/>
                <a:ea typeface="Verdana" panose="020B0604030504040204" pitchFamily="34" charset="0"/>
                <a:hlinkClick r:id="rId2"/>
              </a:rPr>
              <a:t>https://catalog.acalog.cwu.edu/content.php?catoid=76&amp;navoid=5571#acad_stand</a:t>
            </a:r>
            <a:endParaRPr kumimoji="0" lang="en-US" sz="2000" b="0" i="0" u="none" strike="noStrike" kern="1200" cap="none" spc="0" normalizeH="0" baseline="0" noProof="0" dirty="0">
              <a:ln>
                <a:noFill/>
              </a:ln>
              <a:solidFill>
                <a:prstClr val="black"/>
              </a:solidFill>
              <a:effectLst/>
              <a:uLnTx/>
              <a:uFillTx/>
              <a:ea typeface="Verdana" panose="020B060403050404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2000" dirty="0">
                <a:solidFill>
                  <a:prstClr val="black"/>
                </a:solidFill>
                <a:ea typeface="Verdana" panose="020B0604030504040204" pitchFamily="34" charset="0"/>
              </a:rPr>
              <a:t>CWU General Education: </a:t>
            </a:r>
            <a:r>
              <a:rPr lang="en-US" sz="2000" dirty="0">
                <a:solidFill>
                  <a:prstClr val="black"/>
                </a:solidFill>
                <a:ea typeface="Verdana" panose="020B0604030504040204" pitchFamily="34" charset="0"/>
                <a:hlinkClick r:id="rId3"/>
              </a:rPr>
              <a:t>https://www.cwu.edu/academics/general-education/</a:t>
            </a:r>
            <a:r>
              <a:rPr lang="en-US" sz="2000" dirty="0">
                <a:solidFill>
                  <a:prstClr val="black"/>
                </a:solidFill>
                <a:ea typeface="Verdana" panose="020B0604030504040204" pitchFamily="34" charset="0"/>
              </a:rPr>
              <a:t> </a:t>
            </a:r>
            <a:endParaRPr kumimoji="0" lang="en-US" sz="2000" b="0" i="0" u="none" strike="noStrike" kern="1200" cap="none" spc="0" normalizeH="0" baseline="0" noProof="0" dirty="0">
              <a:ln>
                <a:noFill/>
              </a:ln>
              <a:solidFill>
                <a:prstClr val="black"/>
              </a:solidFill>
              <a:effectLst/>
              <a:uLnTx/>
              <a:uFillTx/>
              <a:ea typeface="Verdana" panose="020B060403050404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Verdana" panose="020B0604030504040204" pitchFamily="34" charset="0"/>
              </a:rPr>
              <a:t>Washington Student Achievement Council Transfer Resources: </a:t>
            </a:r>
            <a:r>
              <a:rPr kumimoji="0" lang="en-US" sz="2000" b="0" i="0" u="none" strike="noStrike" kern="1200" cap="none" spc="0" normalizeH="0" baseline="0" noProof="0" dirty="0">
                <a:ln>
                  <a:noFill/>
                </a:ln>
                <a:solidFill>
                  <a:prstClr val="black"/>
                </a:solidFill>
                <a:effectLst/>
                <a:uLnTx/>
                <a:uFillTx/>
                <a:ea typeface="Verdana" panose="020B0604030504040204" pitchFamily="34" charset="0"/>
                <a:hlinkClick r:id="rId4"/>
              </a:rPr>
              <a:t>https://wsac.wa.gov/transfers</a:t>
            </a:r>
            <a:endParaRPr kumimoji="0" lang="en-US" sz="2000" b="0" i="0" u="none" strike="noStrike" kern="1200" cap="none" spc="0" normalizeH="0" baseline="0" noProof="0" dirty="0">
              <a:ln>
                <a:noFill/>
              </a:ln>
              <a:solidFill>
                <a:prstClr val="black"/>
              </a:solidFill>
              <a:effectLst/>
              <a:uLnTx/>
              <a:uFillTx/>
              <a:ea typeface="Verdana" panose="020B0604030504040204" pitchFamily="34" charset="0"/>
            </a:endParaRPr>
          </a:p>
          <a:p>
            <a:pPr>
              <a:lnSpc>
                <a:spcPct val="110000"/>
              </a:lnSpc>
              <a:defRPr/>
            </a:pPr>
            <a:r>
              <a:rPr lang="en-US" sz="2000" kern="0" dirty="0" err="1">
                <a:effectLst/>
                <a:ea typeface="Times New Roman" panose="02020603050405020304" pitchFamily="18" charset="0"/>
              </a:rPr>
              <a:t>CiHS</a:t>
            </a:r>
            <a:r>
              <a:rPr lang="en-US" sz="2000" kern="0" dirty="0">
                <a:effectLst/>
                <a:ea typeface="Times New Roman" panose="02020603050405020304" pitchFamily="18" charset="0"/>
              </a:rPr>
              <a:t> Equivalency Tool: </a:t>
            </a:r>
            <a:r>
              <a:rPr lang="en-US" sz="2000" kern="0" dirty="0">
                <a:effectLst/>
                <a:ea typeface="Times New Roman" panose="02020603050405020304" pitchFamily="18" charset="0"/>
                <a:hlinkClick r:id="rId5"/>
              </a:rPr>
              <a:t>https://docs.google.com/spreadsheets/d/1CmRZkfai2cw0ZmUHoquZjBywxandDV28/edit#gid=1180011737</a:t>
            </a:r>
            <a:r>
              <a:rPr lang="en-US" sz="2000" kern="0" dirty="0">
                <a:effectLst/>
                <a:ea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ea typeface="Verdana" panose="020B060403050404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Verdana" panose="020B0604030504040204" pitchFamily="34" charset="0"/>
              </a:rPr>
              <a:t>UCONN Early College Programs Credit Transfer Database: </a:t>
            </a:r>
            <a:r>
              <a:rPr kumimoji="0" lang="en-US" sz="2000" b="0" i="0" u="none" strike="noStrike" kern="1200" cap="none" spc="0" normalizeH="0" baseline="0" noProof="0" dirty="0">
                <a:ln>
                  <a:noFill/>
                </a:ln>
                <a:solidFill>
                  <a:prstClr val="black"/>
                </a:solidFill>
                <a:effectLst/>
                <a:uLnTx/>
                <a:uFillTx/>
                <a:ea typeface="Verdana" panose="020B0604030504040204" pitchFamily="34" charset="0"/>
                <a:hlinkClick r:id="rId6"/>
              </a:rPr>
              <a:t>https://eceapps.uconn.edu/credit_transfer_database/</a:t>
            </a:r>
            <a:r>
              <a:rPr kumimoji="0" lang="en-US" sz="2000" b="0" i="0" u="none" strike="noStrike" kern="1200" cap="none" spc="0" normalizeH="0" baseline="0" noProof="0" dirty="0">
                <a:ln>
                  <a:noFill/>
                </a:ln>
                <a:solidFill>
                  <a:prstClr val="black"/>
                </a:solidFill>
                <a:effectLst/>
                <a:uLnTx/>
                <a:uFillTx/>
                <a:ea typeface="Verdana" panose="020B0604030504040204" pitchFamily="34" charset="0"/>
              </a:rPr>
              <a:t>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Verdana" panose="020B0604030504040204" pitchFamily="34" charset="0"/>
              </a:rPr>
              <a:t>State Guidelines for an AA-DTA: </a:t>
            </a:r>
            <a:r>
              <a:rPr kumimoji="0" lang="en-US" sz="2000" b="0" i="0" u="none" strike="noStrike" kern="1200" cap="none" spc="0" normalizeH="0" baseline="0" noProof="0" dirty="0">
                <a:ln>
                  <a:noFill/>
                </a:ln>
                <a:solidFill>
                  <a:prstClr val="black"/>
                </a:solidFill>
                <a:effectLst/>
                <a:uLnTx/>
                <a:uFillTx/>
                <a:ea typeface="Verdana" panose="020B0604030504040204" pitchFamily="34" charset="0"/>
                <a:hlinkClick r:id="rId7"/>
              </a:rPr>
              <a:t>https://wsac.wa.gov/sites/default/files/DTA.Associate.Degree.Guidelines.pdf</a:t>
            </a:r>
            <a:endParaRPr kumimoji="0" lang="en-US" sz="2000" b="0" i="0" u="none" strike="noStrike" kern="1200" cap="none" spc="0" normalizeH="0" baseline="0" noProof="0" dirty="0">
              <a:ln>
                <a:noFill/>
              </a:ln>
              <a:solidFill>
                <a:prstClr val="black"/>
              </a:solidFill>
              <a:effectLst/>
              <a:uLnTx/>
              <a:uFillTx/>
              <a:ea typeface="Verdana" panose="020B060403050404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2000" dirty="0">
                <a:solidFill>
                  <a:prstClr val="black"/>
                </a:solidFill>
                <a:ea typeface="Verdana" panose="020B0604030504040204" pitchFamily="34" charset="0"/>
              </a:rPr>
              <a:t>CWU Dual Credit Tracking Sheet: </a:t>
            </a:r>
            <a:r>
              <a:rPr lang="en-US" sz="2000" dirty="0">
                <a:solidFill>
                  <a:prstClr val="black"/>
                </a:solidFill>
                <a:ea typeface="Verdana" panose="020B0604030504040204" pitchFamily="34" charset="0"/>
                <a:hlinkClick r:id="rId8"/>
              </a:rPr>
              <a:t>https://www.cwu.edu/academics/specialized-programs/college-high-school/_documents/dual-cred-tracking.pdf</a:t>
            </a:r>
            <a:r>
              <a:rPr lang="en-US" sz="2000" dirty="0">
                <a:solidFill>
                  <a:prstClr val="black"/>
                </a:solidFill>
                <a:ea typeface="Verdana" panose="020B0604030504040204" pitchFamily="34" charset="0"/>
              </a:rPr>
              <a:t>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Inter Medium" panose="02000603000000020004" pitchFamily="50" charset="0"/>
              <a:cs typeface="Inter Medium" panose="02000603000000020004" pitchFamily="50" charset="0"/>
            </a:endParaRPr>
          </a:p>
          <a:p>
            <a:pPr marL="0" indent="0">
              <a:buNone/>
            </a:pPr>
            <a:endParaRPr lang="en-US" dirty="0"/>
          </a:p>
        </p:txBody>
      </p:sp>
    </p:spTree>
    <p:extLst>
      <p:ext uri="{BB962C8B-B14F-4D97-AF65-F5344CB8AC3E}">
        <p14:creationId xmlns:p14="http://schemas.microsoft.com/office/powerpoint/2010/main" val="2270570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A61F-2F4C-8286-92B7-31A52F159001}"/>
              </a:ext>
            </a:extLst>
          </p:cNvPr>
          <p:cNvSpPr>
            <a:spLocks noGrp="1"/>
          </p:cNvSpPr>
          <p:nvPr>
            <p:ph type="title"/>
          </p:nvPr>
        </p:nvSpPr>
        <p:spPr/>
        <p:txBody>
          <a:bodyPr/>
          <a:lstStyle/>
          <a:p>
            <a:r>
              <a:rPr lang="en-US" dirty="0"/>
              <a:t>Advising Assistance</a:t>
            </a:r>
          </a:p>
        </p:txBody>
      </p:sp>
      <p:sp>
        <p:nvSpPr>
          <p:cNvPr id="3" name="Content Placeholder 2">
            <a:extLst>
              <a:ext uri="{FF2B5EF4-FFF2-40B4-BE49-F238E27FC236}">
                <a16:creationId xmlns:a16="http://schemas.microsoft.com/office/drawing/2014/main" id="{50476DEB-08B6-FA33-9B08-ADD2AD719B89}"/>
              </a:ext>
            </a:extLst>
          </p:cNvPr>
          <p:cNvSpPr>
            <a:spLocks noGrp="1"/>
          </p:cNvSpPr>
          <p:nvPr>
            <p:ph idx="1"/>
          </p:nvPr>
        </p:nvSpPr>
        <p:spPr/>
        <p:txBody>
          <a:bodyPr/>
          <a:lstStyle/>
          <a:p>
            <a:r>
              <a:rPr lang="en-US" dirty="0"/>
              <a:t>High School Partnerships Office</a:t>
            </a:r>
          </a:p>
          <a:p>
            <a:pPr lvl="1"/>
            <a:r>
              <a:rPr lang="en-US" dirty="0"/>
              <a:t>509-963-1351</a:t>
            </a:r>
          </a:p>
          <a:p>
            <a:pPr lvl="1"/>
            <a:r>
              <a:rPr lang="en-US" dirty="0">
                <a:hlinkClick r:id="rId2"/>
              </a:rPr>
              <a:t>RunningStart3@cwu.edu</a:t>
            </a:r>
            <a:endParaRPr lang="en-US" dirty="0"/>
          </a:p>
          <a:p>
            <a:pPr lvl="1"/>
            <a:endParaRPr lang="en-US" dirty="0"/>
          </a:p>
          <a:p>
            <a:r>
              <a:rPr lang="en-US" dirty="0"/>
              <a:t>College in the High School staff can assist with registration issues and requesting transcripts.</a:t>
            </a:r>
          </a:p>
          <a:p>
            <a:r>
              <a:rPr lang="en-US" dirty="0"/>
              <a:t>Running Start advisors will be available to assist </a:t>
            </a:r>
            <a:r>
              <a:rPr lang="en-US" dirty="0" err="1"/>
              <a:t>CiHS</a:t>
            </a:r>
            <a:r>
              <a:rPr lang="en-US" dirty="0"/>
              <a:t> students who need advising.</a:t>
            </a:r>
          </a:p>
        </p:txBody>
      </p:sp>
    </p:spTree>
    <p:extLst>
      <p:ext uri="{BB962C8B-B14F-4D97-AF65-F5344CB8AC3E}">
        <p14:creationId xmlns:p14="http://schemas.microsoft.com/office/powerpoint/2010/main" val="1718755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B723-74AD-ABDA-35EA-8CB5DE823348}"/>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rPr>
              <a:t>High School Visits</a:t>
            </a:r>
          </a:p>
        </p:txBody>
      </p:sp>
      <p:sp>
        <p:nvSpPr>
          <p:cNvPr id="3" name="Content Placeholder 2">
            <a:extLst>
              <a:ext uri="{FF2B5EF4-FFF2-40B4-BE49-F238E27FC236}">
                <a16:creationId xmlns:a16="http://schemas.microsoft.com/office/drawing/2014/main" id="{49666038-6B81-5504-557F-566C5F5E31E9}"/>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rPr>
              <a:t>We are available to visit your high school:</a:t>
            </a:r>
          </a:p>
          <a:p>
            <a:pPr lvl="1"/>
            <a:r>
              <a:rPr lang="en-US" dirty="0">
                <a:latin typeface="Verdana" panose="020B0604030504040204" pitchFamily="34" charset="0"/>
                <a:ea typeface="Verdana" panose="020B0604030504040204" pitchFamily="34" charset="0"/>
              </a:rPr>
              <a:t>Parent nights</a:t>
            </a:r>
          </a:p>
          <a:p>
            <a:pPr lvl="1"/>
            <a:r>
              <a:rPr lang="en-US" dirty="0">
                <a:latin typeface="Verdana" panose="020B0604030504040204" pitchFamily="34" charset="0"/>
                <a:ea typeface="Verdana" panose="020B0604030504040204" pitchFamily="34" charset="0"/>
              </a:rPr>
              <a:t>Student presentations</a:t>
            </a:r>
          </a:p>
          <a:p>
            <a:pPr lvl="1"/>
            <a:r>
              <a:rPr lang="en-US" dirty="0">
                <a:latin typeface="Verdana" panose="020B0604030504040204" pitchFamily="34" charset="0"/>
                <a:ea typeface="Verdana" panose="020B0604030504040204" pitchFamily="34" charset="0"/>
              </a:rPr>
              <a:t>Career fairs and other events you are hosting</a:t>
            </a:r>
          </a:p>
          <a:p>
            <a:pPr lvl="1"/>
            <a:r>
              <a:rPr lang="en-US" dirty="0">
                <a:latin typeface="Verdana" panose="020B0604030504040204" pitchFamily="34" charset="0"/>
                <a:ea typeface="Verdana" panose="020B0604030504040204" pitchFamily="34" charset="0"/>
              </a:rPr>
              <a:t>Meetings with your teachers and administrators to discuss building your program and advising your students</a:t>
            </a:r>
          </a:p>
        </p:txBody>
      </p:sp>
    </p:spTree>
    <p:extLst>
      <p:ext uri="{BB962C8B-B14F-4D97-AF65-F5344CB8AC3E}">
        <p14:creationId xmlns:p14="http://schemas.microsoft.com/office/powerpoint/2010/main" val="834241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54E8-7E9A-CFDE-A8D2-01A27615DA80}"/>
              </a:ext>
            </a:extLst>
          </p:cNvPr>
          <p:cNvSpPr>
            <a:spLocks noGrp="1"/>
          </p:cNvSpPr>
          <p:nvPr>
            <p:ph type="title"/>
          </p:nvPr>
        </p:nvSpPr>
        <p:spPr/>
        <p:txBody>
          <a:bodyPr>
            <a:normAutofit/>
          </a:bodyPr>
          <a:lstStyle/>
          <a:p>
            <a:r>
              <a:rPr lang="en-US" sz="3600" dirty="0">
                <a:latin typeface="Verdana" panose="020B0604030504040204" pitchFamily="34" charset="0"/>
                <a:ea typeface="Verdana" panose="020B0604030504040204" pitchFamily="34" charset="0"/>
              </a:rPr>
              <a:t>CWU Resource Contacts</a:t>
            </a:r>
          </a:p>
        </p:txBody>
      </p:sp>
      <p:sp>
        <p:nvSpPr>
          <p:cNvPr id="3" name="Content Placeholder 2">
            <a:extLst>
              <a:ext uri="{FF2B5EF4-FFF2-40B4-BE49-F238E27FC236}">
                <a16:creationId xmlns:a16="http://schemas.microsoft.com/office/drawing/2014/main" id="{F7B49D1A-9B60-62D5-84EF-0106867D3CED}"/>
              </a:ext>
            </a:extLst>
          </p:cNvPr>
          <p:cNvSpPr>
            <a:spLocks noGrp="1"/>
          </p:cNvSpPr>
          <p:nvPr>
            <p:ph idx="1"/>
          </p:nvPr>
        </p:nvSpPr>
        <p:spPr/>
        <p:txBody>
          <a:bodyPr numCol="2">
            <a:normAutofit fontScale="62500" lnSpcReduction="20000"/>
          </a:bodyPr>
          <a:lstStyle/>
          <a:p>
            <a:pPr>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rPr>
              <a:t>CWU Registrar Office</a:t>
            </a:r>
          </a:p>
          <a:p>
            <a:pPr lvl="1">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hlinkClick r:id="rId2"/>
              </a:rPr>
              <a:t>Reg@cwu.edu</a:t>
            </a:r>
            <a:endParaRPr lang="en-US" sz="2600" dirty="0">
              <a:latin typeface="Verdana" panose="020B0604030504040204" pitchFamily="34" charset="0"/>
              <a:ea typeface="Verdana" panose="020B0604030504040204" pitchFamily="34" charset="0"/>
              <a:cs typeface="Inter Medium" panose="02000603000000020004" pitchFamily="50" charset="0"/>
            </a:endParaRPr>
          </a:p>
          <a:p>
            <a:pPr lvl="1">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rPr>
              <a:t>(509)963-3001</a:t>
            </a:r>
          </a:p>
          <a:p>
            <a:pPr>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rPr>
              <a:t>CWU Service Desk</a:t>
            </a:r>
          </a:p>
          <a:p>
            <a:pPr lvl="1">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hlinkClick r:id="rId3"/>
              </a:rPr>
              <a:t>cwuservicedesk@cwu.edu</a:t>
            </a:r>
            <a:endParaRPr lang="en-US" sz="2600" dirty="0">
              <a:latin typeface="Verdana" panose="020B0604030504040204" pitchFamily="34" charset="0"/>
              <a:ea typeface="Verdana" panose="020B0604030504040204" pitchFamily="34" charset="0"/>
              <a:cs typeface="Inter Medium" panose="02000603000000020004" pitchFamily="50" charset="0"/>
            </a:endParaRPr>
          </a:p>
          <a:p>
            <a:pPr lvl="1">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rPr>
              <a:t>(509)963-2001</a:t>
            </a:r>
          </a:p>
          <a:p>
            <a:pPr>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rPr>
              <a:t>CWU Learning Commons</a:t>
            </a:r>
          </a:p>
          <a:p>
            <a:pPr lvl="1">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hlinkClick r:id="rId4"/>
              </a:rPr>
              <a:t>learningcommons@cwu.edu</a:t>
            </a:r>
            <a:endParaRPr lang="en-US" sz="2600" dirty="0">
              <a:latin typeface="Verdana" panose="020B0604030504040204" pitchFamily="34" charset="0"/>
              <a:ea typeface="Verdana" panose="020B0604030504040204" pitchFamily="34" charset="0"/>
              <a:cs typeface="Inter Medium" panose="02000603000000020004" pitchFamily="50" charset="0"/>
            </a:endParaRPr>
          </a:p>
          <a:p>
            <a:pPr lvl="1">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rPr>
              <a:t>(509)963-1270</a:t>
            </a:r>
          </a:p>
          <a:p>
            <a:pPr marL="457200" lvl="1" indent="0">
              <a:lnSpc>
                <a:spcPct val="120000"/>
              </a:lnSpc>
              <a:buNone/>
            </a:pPr>
            <a:endParaRPr lang="en-US" sz="2600" dirty="0">
              <a:latin typeface="Verdana" panose="020B0604030504040204" pitchFamily="34" charset="0"/>
              <a:ea typeface="Verdana" panose="020B0604030504040204" pitchFamily="34" charset="0"/>
              <a:cs typeface="Inter Medium" panose="02000603000000020004" pitchFamily="50" charset="0"/>
            </a:endParaRPr>
          </a:p>
          <a:p>
            <a:pPr marL="457200" lvl="1" indent="0">
              <a:lnSpc>
                <a:spcPct val="120000"/>
              </a:lnSpc>
              <a:buNone/>
            </a:pPr>
            <a:endParaRPr lang="en-US" sz="2600" dirty="0">
              <a:latin typeface="Verdana" panose="020B0604030504040204" pitchFamily="34" charset="0"/>
              <a:ea typeface="Verdana" panose="020B0604030504040204" pitchFamily="34" charset="0"/>
              <a:cs typeface="Inter Medium" panose="02000603000000020004" pitchFamily="50" charset="0"/>
            </a:endParaRPr>
          </a:p>
          <a:p>
            <a:pPr marL="457200" lvl="1" indent="0">
              <a:lnSpc>
                <a:spcPct val="120000"/>
              </a:lnSpc>
              <a:buNone/>
            </a:pPr>
            <a:endParaRPr lang="en-US" sz="2600" dirty="0">
              <a:latin typeface="Verdana" panose="020B0604030504040204" pitchFamily="34" charset="0"/>
              <a:ea typeface="Verdana" panose="020B0604030504040204" pitchFamily="34" charset="0"/>
              <a:cs typeface="Inter Medium" panose="02000603000000020004" pitchFamily="50" charset="0"/>
            </a:endParaRPr>
          </a:p>
          <a:p>
            <a:pPr marL="457200" lvl="1" indent="0">
              <a:lnSpc>
                <a:spcPct val="120000"/>
              </a:lnSpc>
              <a:buNone/>
            </a:pPr>
            <a:endParaRPr lang="en-US" sz="2600" dirty="0">
              <a:latin typeface="Verdana" panose="020B0604030504040204" pitchFamily="34" charset="0"/>
              <a:ea typeface="Verdana" panose="020B0604030504040204" pitchFamily="34" charset="0"/>
              <a:cs typeface="Inter Medium" panose="02000603000000020004" pitchFamily="50" charset="0"/>
            </a:endParaRPr>
          </a:p>
          <a:p>
            <a:pPr>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rPr>
              <a:t>CWU Admissions Office</a:t>
            </a:r>
          </a:p>
          <a:p>
            <a:pPr lvl="1">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hlinkClick r:id="rId5"/>
              </a:rPr>
              <a:t>admissions@cwu.edu</a:t>
            </a:r>
            <a:endParaRPr lang="en-US" sz="2600" dirty="0">
              <a:latin typeface="Verdana" panose="020B0604030504040204" pitchFamily="34" charset="0"/>
              <a:ea typeface="Verdana" panose="020B0604030504040204" pitchFamily="34" charset="0"/>
              <a:cs typeface="Inter Medium" panose="02000603000000020004" pitchFamily="50" charset="0"/>
            </a:endParaRPr>
          </a:p>
          <a:p>
            <a:pPr lvl="1">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rPr>
              <a:t>(509)963-1211</a:t>
            </a:r>
          </a:p>
          <a:p>
            <a:pPr>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rPr>
              <a:t>CWU Financial Aid Office</a:t>
            </a:r>
          </a:p>
          <a:p>
            <a:pPr lvl="1">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hlinkClick r:id="rId6"/>
              </a:rPr>
              <a:t>FinancialAid@cwu.edu</a:t>
            </a:r>
            <a:endParaRPr lang="en-US" sz="2600" dirty="0">
              <a:latin typeface="Verdana" panose="020B0604030504040204" pitchFamily="34" charset="0"/>
              <a:ea typeface="Verdana" panose="020B0604030504040204" pitchFamily="34" charset="0"/>
              <a:cs typeface="Inter Medium" panose="02000603000000020004" pitchFamily="50" charset="0"/>
            </a:endParaRPr>
          </a:p>
          <a:p>
            <a:pPr lvl="1">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rPr>
              <a:t>(509)963-1611</a:t>
            </a:r>
          </a:p>
          <a:p>
            <a:pPr>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rPr>
              <a:t>CWU Libraries</a:t>
            </a:r>
          </a:p>
          <a:p>
            <a:pPr lvl="1">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hlinkClick r:id="rId7"/>
              </a:rPr>
              <a:t>libraries@cwu.edu</a:t>
            </a:r>
            <a:endParaRPr lang="en-US" sz="2600" dirty="0">
              <a:latin typeface="Verdana" panose="020B0604030504040204" pitchFamily="34" charset="0"/>
              <a:ea typeface="Verdana" panose="020B0604030504040204" pitchFamily="34" charset="0"/>
              <a:cs typeface="Inter Medium" panose="02000603000000020004" pitchFamily="50" charset="0"/>
            </a:endParaRPr>
          </a:p>
          <a:p>
            <a:pPr lvl="1">
              <a:lnSpc>
                <a:spcPct val="120000"/>
              </a:lnSpc>
            </a:pPr>
            <a:r>
              <a:rPr lang="en-US" sz="2600" dirty="0">
                <a:latin typeface="Verdana" panose="020B0604030504040204" pitchFamily="34" charset="0"/>
                <a:ea typeface="Verdana" panose="020B0604030504040204" pitchFamily="34" charset="0"/>
                <a:cs typeface="Inter Medium" panose="02000603000000020004" pitchFamily="50" charset="0"/>
              </a:rPr>
              <a:t>(509)963-3682</a:t>
            </a:r>
          </a:p>
          <a:p>
            <a:pPr marL="0" indent="0">
              <a:buNone/>
            </a:pPr>
            <a:endParaRPr lang="en-US" dirty="0"/>
          </a:p>
        </p:txBody>
      </p:sp>
    </p:spTree>
    <p:extLst>
      <p:ext uri="{BB962C8B-B14F-4D97-AF65-F5344CB8AC3E}">
        <p14:creationId xmlns:p14="http://schemas.microsoft.com/office/powerpoint/2010/main" val="2659619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CECB-C709-F0BF-D4CF-3B6019978B67}"/>
              </a:ext>
            </a:extLst>
          </p:cNvPr>
          <p:cNvSpPr>
            <a:spLocks noGrp="1"/>
          </p:cNvSpPr>
          <p:nvPr>
            <p:ph type="title"/>
          </p:nvPr>
        </p:nvSpPr>
        <p:spPr>
          <a:xfrm>
            <a:off x="838200" y="365125"/>
            <a:ext cx="10515600" cy="5756542"/>
          </a:xfrm>
        </p:spPr>
        <p:txBody>
          <a:bodyPr/>
          <a:lstStyle/>
          <a:p>
            <a:pPr algn="ctr"/>
            <a:r>
              <a:rPr lang="en-US" dirty="0">
                <a:latin typeface="Verdana" panose="020B0604030504040204" pitchFamily="34" charset="0"/>
                <a:ea typeface="Verdana" panose="020B0604030504040204" pitchFamily="34" charset="0"/>
              </a:rPr>
              <a:t>Questions? </a:t>
            </a:r>
          </a:p>
        </p:txBody>
      </p:sp>
    </p:spTree>
    <p:extLst>
      <p:ext uri="{BB962C8B-B14F-4D97-AF65-F5344CB8AC3E}">
        <p14:creationId xmlns:p14="http://schemas.microsoft.com/office/powerpoint/2010/main" val="162101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9650C-C072-C6B3-788E-4C6C3AAC1FDF}"/>
              </a:ext>
            </a:extLst>
          </p:cNvPr>
          <p:cNvSpPr>
            <a:spLocks noGrp="1"/>
          </p:cNvSpPr>
          <p:nvPr>
            <p:ph type="title"/>
          </p:nvPr>
        </p:nvSpPr>
        <p:spPr>
          <a:xfrm>
            <a:off x="838200" y="365126"/>
            <a:ext cx="10515600" cy="791646"/>
          </a:xfrm>
        </p:spPr>
        <p:txBody>
          <a:bodyPr>
            <a:normAutofit fontScale="90000"/>
          </a:bodyPr>
          <a:lstStyle/>
          <a:p>
            <a:r>
              <a:rPr lang="en-US" sz="3600" dirty="0">
                <a:latin typeface="Verdana" panose="020B0604030504040204" pitchFamily="34" charset="0"/>
                <a:ea typeface="Verdana" panose="020B0604030504040204" pitchFamily="34" charset="0"/>
              </a:rPr>
              <a:t>CWU Academic Standing &amp; CHS Students</a:t>
            </a:r>
          </a:p>
        </p:txBody>
      </p:sp>
      <p:graphicFrame>
        <p:nvGraphicFramePr>
          <p:cNvPr id="5" name="Content Placeholder 4">
            <a:extLst>
              <a:ext uri="{FF2B5EF4-FFF2-40B4-BE49-F238E27FC236}">
                <a16:creationId xmlns:a16="http://schemas.microsoft.com/office/drawing/2014/main" id="{8FE8EA27-B156-3413-47D3-B15CF3D4322C}"/>
              </a:ext>
            </a:extLst>
          </p:cNvPr>
          <p:cNvGraphicFramePr>
            <a:graphicFrameLocks noGrp="1"/>
          </p:cNvGraphicFramePr>
          <p:nvPr>
            <p:ph idx="1"/>
            <p:extLst>
              <p:ext uri="{D42A27DB-BD31-4B8C-83A1-F6EECF244321}">
                <p14:modId xmlns:p14="http://schemas.microsoft.com/office/powerpoint/2010/main" val="2862086435"/>
              </p:ext>
            </p:extLst>
          </p:nvPr>
        </p:nvGraphicFramePr>
        <p:xfrm>
          <a:off x="838199" y="1825625"/>
          <a:ext cx="10624457" cy="2377440"/>
        </p:xfrm>
        <a:graphic>
          <a:graphicData uri="http://schemas.openxmlformats.org/drawingml/2006/table">
            <a:tbl>
              <a:tblPr firstRow="1" bandRow="1">
                <a:tableStyleId>{073A0DAA-6AF3-43AB-8588-CEC1D06C72B9}</a:tableStyleId>
              </a:tblPr>
              <a:tblGrid>
                <a:gridCol w="2485639">
                  <a:extLst>
                    <a:ext uri="{9D8B030D-6E8A-4147-A177-3AD203B41FA5}">
                      <a16:colId xmlns:a16="http://schemas.microsoft.com/office/drawing/2014/main" val="1363124726"/>
                    </a:ext>
                  </a:extLst>
                </a:gridCol>
                <a:gridCol w="8138818">
                  <a:extLst>
                    <a:ext uri="{9D8B030D-6E8A-4147-A177-3AD203B41FA5}">
                      <a16:colId xmlns:a16="http://schemas.microsoft.com/office/drawing/2014/main" val="1924662774"/>
                    </a:ext>
                  </a:extLst>
                </a:gridCol>
              </a:tblGrid>
              <a:tr h="370840">
                <a:tc>
                  <a:txBody>
                    <a:bodyPr/>
                    <a:lstStyle/>
                    <a:p>
                      <a:r>
                        <a:rPr lang="en-US" sz="2000" dirty="0"/>
                        <a:t>Status</a:t>
                      </a:r>
                    </a:p>
                  </a:txBody>
                  <a:tcPr/>
                </a:tc>
                <a:tc>
                  <a:txBody>
                    <a:bodyPr/>
                    <a:lstStyle/>
                    <a:p>
                      <a:r>
                        <a:rPr lang="en-US" sz="2000" dirty="0"/>
                        <a:t>Definition</a:t>
                      </a:r>
                    </a:p>
                  </a:txBody>
                  <a:tcPr/>
                </a:tc>
                <a:extLst>
                  <a:ext uri="{0D108BD9-81ED-4DB2-BD59-A6C34878D82A}">
                    <a16:rowId xmlns:a16="http://schemas.microsoft.com/office/drawing/2014/main" val="2513717936"/>
                  </a:ext>
                </a:extLst>
              </a:tr>
              <a:tr h="370840">
                <a:tc>
                  <a:txBody>
                    <a:bodyPr/>
                    <a:lstStyle/>
                    <a:p>
                      <a:r>
                        <a:rPr lang="en-US" sz="2000" dirty="0"/>
                        <a:t>Good Standing</a:t>
                      </a:r>
                    </a:p>
                  </a:txBody>
                  <a:tcPr/>
                </a:tc>
                <a:tc>
                  <a:txBody>
                    <a:bodyPr/>
                    <a:lstStyle/>
                    <a:p>
                      <a:r>
                        <a:rPr lang="en-US" sz="2000" dirty="0"/>
                        <a:t>Quarterly GPA and cumulative GPA are 2.0 or higher</a:t>
                      </a:r>
                    </a:p>
                  </a:txBody>
                  <a:tcPr/>
                </a:tc>
                <a:extLst>
                  <a:ext uri="{0D108BD9-81ED-4DB2-BD59-A6C34878D82A}">
                    <a16:rowId xmlns:a16="http://schemas.microsoft.com/office/drawing/2014/main" val="2895213193"/>
                  </a:ext>
                </a:extLst>
              </a:tr>
              <a:tr h="370840">
                <a:tc>
                  <a:txBody>
                    <a:bodyPr/>
                    <a:lstStyle/>
                    <a:p>
                      <a:r>
                        <a:rPr lang="en-US" sz="2000" dirty="0"/>
                        <a:t>Academic Warning</a:t>
                      </a:r>
                    </a:p>
                  </a:txBody>
                  <a:tcPr/>
                </a:tc>
                <a:tc>
                  <a:txBody>
                    <a:bodyPr/>
                    <a:lstStyle/>
                    <a:p>
                      <a:r>
                        <a:rPr lang="en-US" sz="2000" dirty="0"/>
                        <a:t>One term with quarterly or cumulative GPA below 2.0</a:t>
                      </a:r>
                    </a:p>
                  </a:txBody>
                  <a:tcPr/>
                </a:tc>
                <a:extLst>
                  <a:ext uri="{0D108BD9-81ED-4DB2-BD59-A6C34878D82A}">
                    <a16:rowId xmlns:a16="http://schemas.microsoft.com/office/drawing/2014/main" val="2364564387"/>
                  </a:ext>
                </a:extLst>
              </a:tr>
              <a:tr h="370840">
                <a:tc>
                  <a:txBody>
                    <a:bodyPr/>
                    <a:lstStyle/>
                    <a:p>
                      <a:r>
                        <a:rPr lang="en-US" sz="2000" dirty="0"/>
                        <a:t>Probation</a:t>
                      </a:r>
                    </a:p>
                  </a:txBody>
                  <a:tcPr/>
                </a:tc>
                <a:tc>
                  <a:txBody>
                    <a:bodyPr/>
                    <a:lstStyle/>
                    <a:p>
                      <a:r>
                        <a:rPr lang="en-US" sz="2000" dirty="0"/>
                        <a:t>Two consecutive quarters with quarterly and cumulative GPA below 2.0</a:t>
                      </a:r>
                    </a:p>
                  </a:txBody>
                  <a:tcPr/>
                </a:tc>
                <a:extLst>
                  <a:ext uri="{0D108BD9-81ED-4DB2-BD59-A6C34878D82A}">
                    <a16:rowId xmlns:a16="http://schemas.microsoft.com/office/drawing/2014/main" val="1935293495"/>
                  </a:ext>
                </a:extLst>
              </a:tr>
              <a:tr h="370840">
                <a:tc>
                  <a:txBody>
                    <a:bodyPr/>
                    <a:lstStyle/>
                    <a:p>
                      <a:r>
                        <a:rPr lang="en-US" sz="2000" dirty="0"/>
                        <a:t>Warning 2</a:t>
                      </a:r>
                    </a:p>
                  </a:txBody>
                  <a:tcPr/>
                </a:tc>
                <a:tc>
                  <a:txBody>
                    <a:bodyPr/>
                    <a:lstStyle/>
                    <a:p>
                      <a:r>
                        <a:rPr lang="en-US" sz="2000" dirty="0"/>
                        <a:t>Previously on warning; quarterly GPA 2.0+, cumulative GPA below 2.0</a:t>
                      </a:r>
                    </a:p>
                  </a:txBody>
                  <a:tcPr/>
                </a:tc>
                <a:extLst>
                  <a:ext uri="{0D108BD9-81ED-4DB2-BD59-A6C34878D82A}">
                    <a16:rowId xmlns:a16="http://schemas.microsoft.com/office/drawing/2014/main" val="2201761012"/>
                  </a:ext>
                </a:extLst>
              </a:tr>
              <a:tr h="370840">
                <a:tc>
                  <a:txBody>
                    <a:bodyPr/>
                    <a:lstStyle/>
                    <a:p>
                      <a:r>
                        <a:rPr lang="en-US" sz="2000" dirty="0"/>
                        <a:t>Academic Suspension</a:t>
                      </a:r>
                    </a:p>
                  </a:txBody>
                  <a:tcPr/>
                </a:tc>
                <a:tc>
                  <a:txBody>
                    <a:bodyPr/>
                    <a:lstStyle/>
                    <a:p>
                      <a:r>
                        <a:rPr lang="en-US" sz="2000" dirty="0"/>
                        <a:t>On probation and quarterly and cumulative GPA remain below 2.0</a:t>
                      </a:r>
                    </a:p>
                  </a:txBody>
                  <a:tcPr/>
                </a:tc>
                <a:extLst>
                  <a:ext uri="{0D108BD9-81ED-4DB2-BD59-A6C34878D82A}">
                    <a16:rowId xmlns:a16="http://schemas.microsoft.com/office/drawing/2014/main" val="3636997383"/>
                  </a:ext>
                </a:extLst>
              </a:tr>
            </a:tbl>
          </a:graphicData>
        </a:graphic>
      </p:graphicFrame>
      <p:sp>
        <p:nvSpPr>
          <p:cNvPr id="6" name="TextBox 5">
            <a:extLst>
              <a:ext uri="{FF2B5EF4-FFF2-40B4-BE49-F238E27FC236}">
                <a16:creationId xmlns:a16="http://schemas.microsoft.com/office/drawing/2014/main" id="{A2323316-5FBB-5D38-F8DE-CCB226993B1E}"/>
              </a:ext>
            </a:extLst>
          </p:cNvPr>
          <p:cNvSpPr txBox="1"/>
          <p:nvPr/>
        </p:nvSpPr>
        <p:spPr>
          <a:xfrm>
            <a:off x="838200" y="4702627"/>
            <a:ext cx="10515600" cy="1200329"/>
          </a:xfrm>
          <a:prstGeom prst="rect">
            <a:avLst/>
          </a:prstGeom>
          <a:noFill/>
        </p:spPr>
        <p:txBody>
          <a:bodyPr wrap="square" rtlCol="0">
            <a:spAutoFit/>
          </a:bodyPr>
          <a:lstStyle/>
          <a:p>
            <a:r>
              <a:rPr lang="en-US" sz="2400" dirty="0"/>
              <a:t>CHS students are held to the CWU Academic Standing Policy.</a:t>
            </a:r>
          </a:p>
          <a:p>
            <a:endParaRPr lang="en-US" sz="2400" dirty="0"/>
          </a:p>
          <a:p>
            <a:r>
              <a:rPr lang="en-US" sz="2400" dirty="0"/>
              <a:t>Students and schools will be notified of the student’s status each term by CHS staff.</a:t>
            </a:r>
          </a:p>
        </p:txBody>
      </p:sp>
    </p:spTree>
    <p:extLst>
      <p:ext uri="{BB962C8B-B14F-4D97-AF65-F5344CB8AC3E}">
        <p14:creationId xmlns:p14="http://schemas.microsoft.com/office/powerpoint/2010/main" val="209651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49F6-1731-F8AF-B4E6-9F8783AEB7E9}"/>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rPr>
              <a:t>Fall Quarter CHS Outcomes</a:t>
            </a:r>
          </a:p>
        </p:txBody>
      </p:sp>
      <p:graphicFrame>
        <p:nvGraphicFramePr>
          <p:cNvPr id="6" name="Content Placeholder 5">
            <a:extLst>
              <a:ext uri="{FF2B5EF4-FFF2-40B4-BE49-F238E27FC236}">
                <a16:creationId xmlns:a16="http://schemas.microsoft.com/office/drawing/2014/main" id="{7101DF0C-3E6D-A5AA-175F-9FBD92B60082}"/>
              </a:ext>
            </a:extLst>
          </p:cNvPr>
          <p:cNvGraphicFramePr>
            <a:graphicFrameLocks noGrp="1"/>
          </p:cNvGraphicFramePr>
          <p:nvPr>
            <p:ph idx="1"/>
            <p:extLst>
              <p:ext uri="{D42A27DB-BD31-4B8C-83A1-F6EECF244321}">
                <p14:modId xmlns:p14="http://schemas.microsoft.com/office/powerpoint/2010/main" val="722433756"/>
              </p:ext>
            </p:extLst>
          </p:nvPr>
        </p:nvGraphicFramePr>
        <p:xfrm>
          <a:off x="838200" y="1825625"/>
          <a:ext cx="10515597" cy="2961640"/>
        </p:xfrm>
        <a:graphic>
          <a:graphicData uri="http://schemas.openxmlformats.org/drawingml/2006/table">
            <a:tbl>
              <a:tblPr firstRow="1" bandRow="1"/>
              <a:tblGrid>
                <a:gridCol w="3505199">
                  <a:extLst>
                    <a:ext uri="{9D8B030D-6E8A-4147-A177-3AD203B41FA5}">
                      <a16:colId xmlns:a16="http://schemas.microsoft.com/office/drawing/2014/main" val="3333897516"/>
                    </a:ext>
                  </a:extLst>
                </a:gridCol>
                <a:gridCol w="3505199">
                  <a:extLst>
                    <a:ext uri="{9D8B030D-6E8A-4147-A177-3AD203B41FA5}">
                      <a16:colId xmlns:a16="http://schemas.microsoft.com/office/drawing/2014/main" val="3693344889"/>
                    </a:ext>
                  </a:extLst>
                </a:gridCol>
                <a:gridCol w="3505199">
                  <a:extLst>
                    <a:ext uri="{9D8B030D-6E8A-4147-A177-3AD203B41FA5}">
                      <a16:colId xmlns:a16="http://schemas.microsoft.com/office/drawing/2014/main" val="1299373759"/>
                    </a:ext>
                  </a:extLst>
                </a:gridCol>
              </a:tblGrid>
              <a:tr h="370840">
                <a:tc gridSpan="3">
                  <a:txBody>
                    <a:bodyPr/>
                    <a:lstStyle/>
                    <a:p>
                      <a:pPr algn="ctr"/>
                      <a:r>
                        <a:rPr lang="en-US" b="1" dirty="0"/>
                        <a:t>Fall Quarter CHS Academic Standing &amp; GPA Outcomes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16500835"/>
                  </a:ext>
                </a:extLst>
              </a:tr>
              <a:tr h="0">
                <a:tc>
                  <a:txBody>
                    <a:bodyPr/>
                    <a:lstStyle/>
                    <a:p>
                      <a:r>
                        <a:rPr lang="en-US" dirty="0"/>
                        <a:t>Total Students = 9220</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dirty="0"/>
                        <a:t>Grade Earning Students = 9065</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dirty="0"/>
                        <a:t>Average GPA = 3.26</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98486867"/>
                  </a:ext>
                </a:extLst>
              </a:tr>
              <a:tr h="370840">
                <a:tc>
                  <a:txBody>
                    <a:bodyPr/>
                    <a:lstStyle/>
                    <a:p>
                      <a:r>
                        <a:rPr lang="en-US" b="1" dirty="0"/>
                        <a:t>Academic Standing</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b="1" dirty="0"/>
                        <a:t># of Students*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b="1" dirty="0"/>
                        <a: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379630"/>
                  </a:ext>
                </a:extLst>
              </a:tr>
              <a:tr h="370840">
                <a:tc>
                  <a:txBody>
                    <a:bodyPr/>
                    <a:lstStyle/>
                    <a:p>
                      <a:r>
                        <a:rPr lang="en-US" dirty="0"/>
                        <a:t>Good Academic Standing</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dirty="0"/>
                        <a:t>8325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dirty="0"/>
                        <a:t>92% of grade earning students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31677307"/>
                  </a:ext>
                </a:extLst>
              </a:tr>
              <a:tr h="370840">
                <a:tc>
                  <a:txBody>
                    <a:bodyPr/>
                    <a:lstStyle/>
                    <a:p>
                      <a:r>
                        <a:rPr lang="en-US" dirty="0"/>
                        <a:t>Warning</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a:t>672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a:t>7% of grade earning students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99133636"/>
                  </a:ext>
                </a:extLst>
              </a:tr>
              <a:tr h="370840">
                <a:tc>
                  <a:txBody>
                    <a:bodyPr/>
                    <a:lstStyle/>
                    <a:p>
                      <a:r>
                        <a:rPr lang="en-US" dirty="0"/>
                        <a:t>Warning 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a:t>36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a:t>&lt;0% of grade earning students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44044500"/>
                  </a:ext>
                </a:extLst>
              </a:tr>
              <a:tr h="370840">
                <a:tc>
                  <a:txBody>
                    <a:bodyPr/>
                    <a:lstStyle/>
                    <a:p>
                      <a:r>
                        <a:rPr lang="en-US" dirty="0"/>
                        <a:t>Probation</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a:t>31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a:t>&lt;0% 0f grade earning students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098437"/>
                  </a:ext>
                </a:extLst>
              </a:tr>
              <a:tr h="370840">
                <a:tc>
                  <a:txBody>
                    <a:bodyPr/>
                    <a:lstStyle/>
                    <a:p>
                      <a:r>
                        <a:rPr lang="en-US" dirty="0"/>
                        <a:t>No Standing/Complete Withdraw</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en-US" dirty="0"/>
                        <a:t>155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en-US" dirty="0"/>
                        <a:t>2% of total students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2061639"/>
                  </a:ext>
                </a:extLst>
              </a:tr>
            </a:tbl>
          </a:graphicData>
        </a:graphic>
      </p:graphicFrame>
    </p:spTree>
    <p:extLst>
      <p:ext uri="{BB962C8B-B14F-4D97-AF65-F5344CB8AC3E}">
        <p14:creationId xmlns:p14="http://schemas.microsoft.com/office/powerpoint/2010/main" val="222157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B4A6-7FF5-44BD-964F-62AD14A3C745}"/>
              </a:ext>
            </a:extLst>
          </p:cNvPr>
          <p:cNvSpPr>
            <a:spLocks noGrp="1"/>
          </p:cNvSpPr>
          <p:nvPr>
            <p:ph type="title"/>
          </p:nvPr>
        </p:nvSpPr>
        <p:spPr/>
        <p:txBody>
          <a:bodyPr>
            <a:noAutofit/>
          </a:bodyPr>
          <a:lstStyle/>
          <a:p>
            <a:pPr algn="ctr"/>
            <a:r>
              <a:rPr lang="en-US" sz="2800" dirty="0">
                <a:latin typeface="Verdana" panose="020B0604030504040204" pitchFamily="34" charset="0"/>
                <a:ea typeface="Verdana" panose="020B0604030504040204" pitchFamily="34" charset="0"/>
              </a:rPr>
              <a:t>Dual Credit Opportunities &amp; Challenges</a:t>
            </a:r>
          </a:p>
        </p:txBody>
      </p:sp>
      <p:sp>
        <p:nvSpPr>
          <p:cNvPr id="3" name="Content Placeholder 2">
            <a:extLst>
              <a:ext uri="{FF2B5EF4-FFF2-40B4-BE49-F238E27FC236}">
                <a16:creationId xmlns:a16="http://schemas.microsoft.com/office/drawing/2014/main" id="{2E1FC2D1-F21A-47D8-8073-4B8484D37714}"/>
              </a:ext>
            </a:extLst>
          </p:cNvPr>
          <p:cNvSpPr>
            <a:spLocks noGrp="1"/>
          </p:cNvSpPr>
          <p:nvPr>
            <p:ph idx="1"/>
          </p:nvPr>
        </p:nvSpPr>
        <p:spPr/>
        <p:txBody>
          <a:bodyPr numCol="2">
            <a:normAutofit lnSpcReduction="10000"/>
          </a:bodyPr>
          <a:lstStyle/>
          <a:p>
            <a:pPr marL="0" indent="0">
              <a:buNone/>
            </a:pPr>
            <a:r>
              <a:rPr lang="en-US" b="1" dirty="0">
                <a:ea typeface="Verdana" panose="020B0604030504040204" pitchFamily="34" charset="0"/>
              </a:rPr>
              <a:t>OPPORTUNITIES</a:t>
            </a:r>
          </a:p>
          <a:p>
            <a:pPr>
              <a:lnSpc>
                <a:spcPct val="100000"/>
              </a:lnSpc>
            </a:pPr>
            <a:r>
              <a:rPr lang="en-US" sz="2400" dirty="0">
                <a:ea typeface="Verdana" panose="020B0604030504040204" pitchFamily="34" charset="0"/>
              </a:rPr>
              <a:t>Earn college credit in high school</a:t>
            </a:r>
          </a:p>
          <a:p>
            <a:pPr>
              <a:lnSpc>
                <a:spcPct val="100000"/>
              </a:lnSpc>
            </a:pPr>
            <a:r>
              <a:rPr lang="en-US" sz="2400" dirty="0">
                <a:ea typeface="Verdana" panose="020B0604030504040204" pitchFamily="34" charset="0"/>
              </a:rPr>
              <a:t>Reduce time to degree</a:t>
            </a:r>
          </a:p>
          <a:p>
            <a:pPr>
              <a:lnSpc>
                <a:spcPct val="100000"/>
              </a:lnSpc>
            </a:pPr>
            <a:r>
              <a:rPr lang="en-US" sz="2400" dirty="0">
                <a:ea typeface="Verdana" panose="020B0604030504040204" pitchFamily="34" charset="0"/>
              </a:rPr>
              <a:t>Save money</a:t>
            </a:r>
          </a:p>
          <a:p>
            <a:pPr>
              <a:lnSpc>
                <a:spcPct val="100000"/>
              </a:lnSpc>
            </a:pPr>
            <a:r>
              <a:rPr lang="en-US" sz="2400" dirty="0">
                <a:ea typeface="Verdana" panose="020B0604030504040204" pitchFamily="34" charset="0"/>
              </a:rPr>
              <a:t>Explore majors/careers</a:t>
            </a:r>
          </a:p>
          <a:p>
            <a:pPr>
              <a:lnSpc>
                <a:spcPct val="100000"/>
              </a:lnSpc>
            </a:pPr>
            <a:r>
              <a:rPr lang="en-US" sz="2400" dirty="0">
                <a:ea typeface="Verdana" panose="020B0604030504040204" pitchFamily="34" charset="0"/>
              </a:rPr>
              <a:t>Competitive advantage for scholarships/admissions</a:t>
            </a:r>
          </a:p>
          <a:p>
            <a:endParaRPr lang="en-US" sz="2400" dirty="0"/>
          </a:p>
          <a:p>
            <a:pPr marL="0" indent="0">
              <a:buNone/>
            </a:pPr>
            <a:endParaRPr lang="en-US" b="1" dirty="0">
              <a:ea typeface="Verdana" panose="020B0604030504040204" pitchFamily="34" charset="0"/>
            </a:endParaRPr>
          </a:p>
          <a:p>
            <a:pPr marL="0" indent="0">
              <a:buNone/>
            </a:pPr>
            <a:r>
              <a:rPr lang="en-US" b="1" dirty="0">
                <a:ea typeface="Verdana" panose="020B0604030504040204" pitchFamily="34" charset="0"/>
              </a:rPr>
              <a:t>CHALLENGES</a:t>
            </a:r>
          </a:p>
          <a:p>
            <a:pPr>
              <a:lnSpc>
                <a:spcPct val="110000"/>
              </a:lnSpc>
            </a:pPr>
            <a:r>
              <a:rPr lang="en-US" sz="2400" dirty="0">
                <a:ea typeface="Verdana" panose="020B0604030504040204" pitchFamily="34" charset="0"/>
              </a:rPr>
              <a:t>Course options can be confusing</a:t>
            </a:r>
          </a:p>
          <a:p>
            <a:pPr>
              <a:lnSpc>
                <a:spcPct val="110000"/>
              </a:lnSpc>
            </a:pPr>
            <a:r>
              <a:rPr lang="en-US" sz="2400" dirty="0">
                <a:ea typeface="Verdana" panose="020B0604030504040204" pitchFamily="34" charset="0"/>
              </a:rPr>
              <a:t>Risk of redundant or unnecessary credits</a:t>
            </a:r>
          </a:p>
          <a:p>
            <a:pPr>
              <a:lnSpc>
                <a:spcPct val="110000"/>
              </a:lnSpc>
            </a:pPr>
            <a:r>
              <a:rPr lang="en-US" sz="2400" dirty="0">
                <a:ea typeface="Verdana" panose="020B0604030504040204" pitchFamily="34" charset="0"/>
              </a:rPr>
              <a:t>Transfer credit can be unpredictable</a:t>
            </a:r>
          </a:p>
          <a:p>
            <a:pPr>
              <a:lnSpc>
                <a:spcPct val="110000"/>
              </a:lnSpc>
            </a:pPr>
            <a:r>
              <a:rPr lang="en-US" sz="2400" dirty="0">
                <a:ea typeface="Verdana" panose="020B0604030504040204" pitchFamily="34" charset="0"/>
              </a:rPr>
              <a:t>Course rigor may impact GPA</a:t>
            </a:r>
          </a:p>
          <a:p>
            <a:pPr>
              <a:lnSpc>
                <a:spcPct val="110000"/>
              </a:lnSpc>
            </a:pPr>
            <a:r>
              <a:rPr lang="en-US" sz="2400" dirty="0">
                <a:ea typeface="Verdana" panose="020B0604030504040204" pitchFamily="34" charset="0"/>
              </a:rPr>
              <a:t>Students may be pushed to make decisions about majors/future before they are ready</a:t>
            </a:r>
            <a:endParaRPr lang="en-US" sz="2400" dirty="0"/>
          </a:p>
        </p:txBody>
      </p:sp>
    </p:spTree>
    <p:extLst>
      <p:ext uri="{BB962C8B-B14F-4D97-AF65-F5344CB8AC3E}">
        <p14:creationId xmlns:p14="http://schemas.microsoft.com/office/powerpoint/2010/main" val="277071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2289-09FB-A2B7-FA71-059F839395DD}"/>
              </a:ext>
            </a:extLst>
          </p:cNvPr>
          <p:cNvSpPr>
            <a:spLocks noGrp="1"/>
          </p:cNvSpPr>
          <p:nvPr>
            <p:ph type="title"/>
          </p:nvPr>
        </p:nvSpPr>
        <p:spPr/>
        <p:txBody>
          <a:bodyPr>
            <a:normAutofit/>
          </a:bodyPr>
          <a:lstStyle/>
          <a:p>
            <a:r>
              <a:rPr lang="en-US" sz="3200" dirty="0">
                <a:latin typeface="Verdana" panose="020B0604030504040204" pitchFamily="34" charset="0"/>
                <a:ea typeface="Verdana" panose="020B0604030504040204" pitchFamily="34" charset="0"/>
              </a:rPr>
              <a:t>Financial Aid Considerations</a:t>
            </a:r>
          </a:p>
        </p:txBody>
      </p:sp>
      <p:sp>
        <p:nvSpPr>
          <p:cNvPr id="3" name="Content Placeholder 2">
            <a:extLst>
              <a:ext uri="{FF2B5EF4-FFF2-40B4-BE49-F238E27FC236}">
                <a16:creationId xmlns:a16="http://schemas.microsoft.com/office/drawing/2014/main" id="{CCE83E3D-3E80-8310-6C21-B9CC0E6038E7}"/>
              </a:ext>
            </a:extLst>
          </p:cNvPr>
          <p:cNvSpPr>
            <a:spLocks noGrp="1"/>
          </p:cNvSpPr>
          <p:nvPr>
            <p:ph idx="1"/>
          </p:nvPr>
        </p:nvSpPr>
        <p:spPr/>
        <p:txBody>
          <a:bodyPr>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Verdana" panose="020B0604030504040204" pitchFamily="34" charset="0"/>
              </a:rPr>
              <a:t>Dual credit is low-cost, but...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Verdana" panose="020B0604030504040204" pitchFamily="34" charset="0"/>
              </a:rPr>
              <a:t>Financial aid eligibility may be affected by excessive credits</a:t>
            </a:r>
          </a:p>
          <a:p>
            <a:pPr lvl="1">
              <a:lnSpc>
                <a:spcPct val="100000"/>
              </a:lnSpc>
              <a:spcBef>
                <a:spcPts val="1000"/>
              </a:spcBef>
              <a:defRPr/>
            </a:pPr>
            <a:r>
              <a:rPr kumimoji="0" lang="en-US" b="0" i="0" u="none" strike="noStrike" kern="1200" cap="none" spc="0" normalizeH="0" baseline="0" noProof="0" dirty="0">
                <a:ln>
                  <a:noFill/>
                </a:ln>
                <a:solidFill>
                  <a:prstClr val="black"/>
                </a:solidFill>
                <a:effectLst/>
                <a:uLnTx/>
                <a:uFillTx/>
                <a:ea typeface="Verdana" panose="020B0604030504040204" pitchFamily="34" charset="0"/>
              </a:rPr>
              <a:t>Over 225 attempted credits can reduce eligibility for federal or out of state aid.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Verdana" panose="020B0604030504040204" pitchFamily="34" charset="0"/>
              </a:rPr>
              <a:t>Encourage thoughtful course planning to avoid wasted credits</a:t>
            </a:r>
            <a:endParaRPr lang="en-US" sz="4000" dirty="0"/>
          </a:p>
        </p:txBody>
      </p:sp>
    </p:spTree>
    <p:extLst>
      <p:ext uri="{BB962C8B-B14F-4D97-AF65-F5344CB8AC3E}">
        <p14:creationId xmlns:p14="http://schemas.microsoft.com/office/powerpoint/2010/main" val="344051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B351-E818-DE37-119F-C61580FAA52D}"/>
              </a:ext>
            </a:extLst>
          </p:cNvPr>
          <p:cNvSpPr>
            <a:spLocks noGrp="1"/>
          </p:cNvSpPr>
          <p:nvPr>
            <p:ph type="title"/>
          </p:nvPr>
        </p:nvSpPr>
        <p:spPr/>
        <p:txBody>
          <a:bodyPr>
            <a:normAutofit/>
          </a:bodyPr>
          <a:lstStyle/>
          <a:p>
            <a:r>
              <a:rPr lang="en-US" sz="3600" dirty="0">
                <a:latin typeface="Verdana" panose="020B0604030504040204" pitchFamily="34" charset="0"/>
                <a:ea typeface="Verdana" panose="020B0604030504040204" pitchFamily="34" charset="0"/>
              </a:rPr>
              <a:t>How Teachers and Counselors Can Help</a:t>
            </a:r>
          </a:p>
        </p:txBody>
      </p:sp>
      <p:sp>
        <p:nvSpPr>
          <p:cNvPr id="3" name="Content Placeholder 2">
            <a:extLst>
              <a:ext uri="{FF2B5EF4-FFF2-40B4-BE49-F238E27FC236}">
                <a16:creationId xmlns:a16="http://schemas.microsoft.com/office/drawing/2014/main" id="{6096BE73-5594-9950-C29C-98C37C1DDFDB}"/>
              </a:ext>
            </a:extLst>
          </p:cNvPr>
          <p:cNvSpPr>
            <a:spLocks noGrp="1"/>
          </p:cNvSpPr>
          <p:nvPr>
            <p:ph idx="1"/>
          </p:nvPr>
        </p:nvSpPr>
        <p:spPr>
          <a:xfrm>
            <a:off x="838200" y="1825625"/>
            <a:ext cx="10515600" cy="4401920"/>
          </a:xfrm>
        </p:spPr>
        <p:txBody>
          <a:bodyPr>
            <a:normAutofit/>
          </a:bodyPr>
          <a:lstStyle/>
          <a:p>
            <a:pPr>
              <a:buFont typeface="Arial" panose="020B0604020202020204" pitchFamily="34" charset="0"/>
              <a:buChar char="•"/>
            </a:pPr>
            <a:r>
              <a:rPr lang="en-US" dirty="0"/>
              <a:t>🌟 Help students define short- and long-term goals</a:t>
            </a:r>
          </a:p>
          <a:p>
            <a:pPr>
              <a:buFont typeface="Arial" panose="020B0604020202020204" pitchFamily="34" charset="0"/>
              <a:buChar char="•"/>
            </a:pPr>
            <a:r>
              <a:rPr lang="en-US" dirty="0"/>
              <a:t>📖 Clarify why specific courses matter</a:t>
            </a:r>
          </a:p>
          <a:p>
            <a:pPr>
              <a:buFont typeface="Arial" panose="020B0604020202020204" pitchFamily="34" charset="0"/>
              <a:buChar char="•"/>
            </a:pPr>
            <a:r>
              <a:rPr lang="en-US" dirty="0"/>
              <a:t>✏️ Encourage intentional course selection</a:t>
            </a:r>
          </a:p>
          <a:p>
            <a:pPr>
              <a:buFont typeface="Arial" panose="020B0604020202020204" pitchFamily="34" charset="0"/>
              <a:buChar char="•"/>
            </a:pPr>
            <a:r>
              <a:rPr lang="en-US" dirty="0"/>
              <a:t>📈 Align coursework with future degrees/careers</a:t>
            </a:r>
          </a:p>
          <a:p>
            <a:pPr>
              <a:buFont typeface="Arial" panose="020B0604020202020204" pitchFamily="34" charset="0"/>
              <a:buChar char="•"/>
            </a:pPr>
            <a:r>
              <a:rPr lang="en-US" dirty="0"/>
              <a:t>🤝Encourage use of university advising and academic   support services</a:t>
            </a:r>
          </a:p>
        </p:txBody>
      </p:sp>
    </p:spTree>
    <p:extLst>
      <p:ext uri="{BB962C8B-B14F-4D97-AF65-F5344CB8AC3E}">
        <p14:creationId xmlns:p14="http://schemas.microsoft.com/office/powerpoint/2010/main" val="182587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FBBC-EF77-44E5-A53E-0E7098557DDF}"/>
              </a:ext>
            </a:extLst>
          </p:cNvPr>
          <p:cNvSpPr>
            <a:spLocks noGrp="1"/>
          </p:cNvSpPr>
          <p:nvPr>
            <p:ph type="title"/>
          </p:nvPr>
        </p:nvSpPr>
        <p:spPr/>
        <p:txBody>
          <a:bodyPr>
            <a:normAutofit/>
          </a:bodyPr>
          <a:lstStyle/>
          <a:p>
            <a:pPr algn="ctr"/>
            <a:r>
              <a:rPr lang="en-US" sz="3600" dirty="0">
                <a:latin typeface="Verdana" panose="020B0604030504040204" pitchFamily="34" charset="0"/>
                <a:ea typeface="Verdana" panose="020B0604030504040204" pitchFamily="34" charset="0"/>
              </a:rPr>
              <a:t>Planning for Academic Success </a:t>
            </a:r>
            <a:br>
              <a:rPr lang="en-US" sz="3600" dirty="0">
                <a:latin typeface="Verdana" panose="020B0604030504040204" pitchFamily="34" charset="0"/>
                <a:ea typeface="Verdana" panose="020B0604030504040204" pitchFamily="34" charset="0"/>
              </a:rPr>
            </a:br>
            <a:r>
              <a:rPr lang="en-US" sz="3600" dirty="0">
                <a:latin typeface="Verdana" panose="020B0604030504040204" pitchFamily="34" charset="0"/>
                <a:ea typeface="Verdana" panose="020B0604030504040204" pitchFamily="34" charset="0"/>
              </a:rPr>
              <a:t>(at CWU or Beyond)</a:t>
            </a:r>
          </a:p>
        </p:txBody>
      </p:sp>
      <p:sp>
        <p:nvSpPr>
          <p:cNvPr id="3" name="Content Placeholder 2">
            <a:extLst>
              <a:ext uri="{FF2B5EF4-FFF2-40B4-BE49-F238E27FC236}">
                <a16:creationId xmlns:a16="http://schemas.microsoft.com/office/drawing/2014/main" id="{91E9AC35-59D8-4D18-85BA-52E92964B8F9}"/>
              </a:ext>
            </a:extLst>
          </p:cNvPr>
          <p:cNvSpPr>
            <a:spLocks noGrp="1"/>
          </p:cNvSpPr>
          <p:nvPr>
            <p:ph idx="1"/>
          </p:nvPr>
        </p:nvSpPr>
        <p:spPr/>
        <p:txBody>
          <a:bodyPr>
            <a:normAutofit/>
          </a:bodyPr>
          <a:lstStyle/>
          <a:p>
            <a:pPr>
              <a:buFont typeface="Arial" panose="020B0604020202020204" pitchFamily="34" charset="0"/>
              <a:buChar char="•"/>
            </a:pPr>
            <a:r>
              <a:rPr lang="en-US" dirty="0"/>
              <a:t>Follow CWU's General Education requirements</a:t>
            </a:r>
          </a:p>
          <a:p>
            <a:pPr lvl="1"/>
            <a:r>
              <a:rPr lang="en-US" dirty="0"/>
              <a:t>This is generally a safe bet for students</a:t>
            </a:r>
          </a:p>
          <a:p>
            <a:pPr>
              <a:buFont typeface="Arial" panose="020B0604020202020204" pitchFamily="34" charset="0"/>
              <a:buChar char="•"/>
            </a:pPr>
            <a:r>
              <a:rPr lang="en-US" dirty="0"/>
              <a:t>5-credit courses usually transfer cleanly</a:t>
            </a:r>
          </a:p>
          <a:p>
            <a:pPr>
              <a:buFont typeface="Arial" panose="020B0604020202020204" pitchFamily="34" charset="0"/>
              <a:buChar char="•"/>
            </a:pPr>
            <a:r>
              <a:rPr lang="en-US" dirty="0"/>
              <a:t>For other universities, check:</a:t>
            </a:r>
          </a:p>
          <a:p>
            <a:pPr marL="742950" lvl="1" indent="-285750">
              <a:buFont typeface="Arial" panose="020B0604020202020204" pitchFamily="34" charset="0"/>
              <a:buChar char="•"/>
            </a:pPr>
            <a:r>
              <a:rPr lang="en-US" dirty="0"/>
              <a:t>Gen Ed policies</a:t>
            </a:r>
          </a:p>
          <a:p>
            <a:pPr marL="742950" lvl="1" indent="-285750">
              <a:buFont typeface="Arial" panose="020B0604020202020204" pitchFamily="34" charset="0"/>
              <a:buChar char="•"/>
            </a:pPr>
            <a:r>
              <a:rPr lang="en-US" dirty="0"/>
              <a:t>Transfer equivalency guides</a:t>
            </a:r>
          </a:p>
          <a:p>
            <a:pPr marL="742950" lvl="1" indent="-285750">
              <a:buFont typeface="Arial" panose="020B0604020202020204" pitchFamily="34" charset="0"/>
              <a:buChar char="•"/>
            </a:pPr>
            <a:r>
              <a:rPr lang="en-US" dirty="0"/>
              <a:t>Degree maps</a:t>
            </a:r>
          </a:p>
        </p:txBody>
      </p:sp>
    </p:spTree>
    <p:extLst>
      <p:ext uri="{BB962C8B-B14F-4D97-AF65-F5344CB8AC3E}">
        <p14:creationId xmlns:p14="http://schemas.microsoft.com/office/powerpoint/2010/main" val="374356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1AC7-14FE-498C-B6DD-0690805DE39A}"/>
              </a:ext>
            </a:extLst>
          </p:cNvPr>
          <p:cNvSpPr>
            <a:spLocks noGrp="1"/>
          </p:cNvSpPr>
          <p:nvPr>
            <p:ph type="title"/>
          </p:nvPr>
        </p:nvSpPr>
        <p:spPr/>
        <p:txBody>
          <a:bodyPr>
            <a:normAutofit/>
          </a:bodyPr>
          <a:lstStyle/>
          <a:p>
            <a:r>
              <a:rPr lang="en-US" sz="3600" dirty="0">
                <a:latin typeface="Verdana" panose="020B0604030504040204" pitchFamily="34" charset="0"/>
                <a:ea typeface="Verdana" panose="020B0604030504040204" pitchFamily="34" charset="0"/>
              </a:rPr>
              <a:t>Overview of the CWU Gen Ed Program</a:t>
            </a:r>
          </a:p>
        </p:txBody>
      </p:sp>
      <p:sp>
        <p:nvSpPr>
          <p:cNvPr id="3" name="Content Placeholder 2">
            <a:extLst>
              <a:ext uri="{FF2B5EF4-FFF2-40B4-BE49-F238E27FC236}">
                <a16:creationId xmlns:a16="http://schemas.microsoft.com/office/drawing/2014/main" id="{5B2C8044-4B0C-4132-9C46-C52F559C316F}"/>
              </a:ext>
            </a:extLst>
          </p:cNvPr>
          <p:cNvSpPr>
            <a:spLocks noGrp="1"/>
          </p:cNvSpPr>
          <p:nvPr>
            <p:ph idx="1"/>
          </p:nvPr>
        </p:nvSpPr>
        <p:spPr>
          <a:xfrm>
            <a:off x="838200" y="1690689"/>
            <a:ext cx="10515600" cy="4303712"/>
          </a:xfrm>
        </p:spPr>
        <p:txBody>
          <a:bodyPr>
            <a:normAutofit fontScale="92500" lnSpcReduction="20000"/>
          </a:bodyPr>
          <a:lstStyle/>
          <a:p>
            <a:pPr marL="0" indent="0">
              <a:buNone/>
            </a:pPr>
            <a:r>
              <a:rPr lang="en-US" sz="2800" dirty="0">
                <a:ea typeface="Verdana" panose="020B0604030504040204" pitchFamily="34" charset="0"/>
              </a:rPr>
              <a:t>Three parts:</a:t>
            </a:r>
          </a:p>
          <a:p>
            <a:pPr marL="571500" indent="-571500">
              <a:buFont typeface="+mj-lt"/>
              <a:buAutoNum type="romanUcPeriod"/>
            </a:pPr>
            <a:r>
              <a:rPr lang="en-US" sz="2800" dirty="0">
                <a:ea typeface="Verdana" panose="020B0604030504040204" pitchFamily="34" charset="0"/>
              </a:rPr>
              <a:t>Engage: First-Year Experience (13-14 credits)</a:t>
            </a:r>
          </a:p>
          <a:p>
            <a:pPr marL="571500" indent="-571500">
              <a:buFont typeface="+mj-lt"/>
              <a:buAutoNum type="romanUcPeriod"/>
            </a:pPr>
            <a:r>
              <a:rPr lang="en-US" sz="2800" dirty="0">
                <a:ea typeface="Verdana" panose="020B0604030504040204" pitchFamily="34" charset="0"/>
              </a:rPr>
              <a:t>Explore and Connect (32-40 credits)</a:t>
            </a:r>
          </a:p>
          <a:p>
            <a:pPr marL="571500" indent="-571500">
              <a:buFont typeface="+mj-lt"/>
              <a:buAutoNum type="romanUcPeriod"/>
            </a:pPr>
            <a:r>
              <a:rPr lang="en-US" sz="2800" dirty="0">
                <a:ea typeface="Verdana" panose="020B0604030504040204" pitchFamily="34" charset="0"/>
              </a:rPr>
              <a:t>Connect, Create, and Empathize: Culminating Experience (1-12 credits)</a:t>
            </a:r>
          </a:p>
          <a:p>
            <a:pPr marL="0" indent="0">
              <a:buNone/>
            </a:pPr>
            <a:endParaRPr lang="en-US" sz="2800" dirty="0">
              <a:ea typeface="Verdana" panose="020B0604030504040204" pitchFamily="34" charset="0"/>
            </a:endParaRPr>
          </a:p>
          <a:p>
            <a:pPr marL="0" indent="0">
              <a:buNone/>
            </a:pPr>
            <a:r>
              <a:rPr lang="en-US" sz="2800" dirty="0">
                <a:ea typeface="Verdana" panose="020B0604030504040204" pitchFamily="34" charset="0"/>
              </a:rPr>
              <a:t>Total credits for CWU’s General Education Program: 46-66</a:t>
            </a:r>
          </a:p>
          <a:p>
            <a:pPr marL="0" indent="0">
              <a:buNone/>
            </a:pPr>
            <a:endParaRPr lang="en-US" sz="2800" dirty="0">
              <a:ea typeface="Verdana" panose="020B0604030504040204" pitchFamily="34" charset="0"/>
            </a:endParaRPr>
          </a:p>
          <a:p>
            <a:r>
              <a:rPr lang="en-US" sz="2800" dirty="0">
                <a:ea typeface="Verdana" panose="020B0604030504040204" pitchFamily="34" charset="0"/>
              </a:rPr>
              <a:t>Depending on what courses are offered at your high school, many of these requirements can be completed through CWU’s College in the High School Program</a:t>
            </a:r>
          </a:p>
          <a:p>
            <a:endParaRPr lang="en-US" dirty="0"/>
          </a:p>
        </p:txBody>
      </p:sp>
    </p:spTree>
    <p:extLst>
      <p:ext uri="{BB962C8B-B14F-4D97-AF65-F5344CB8AC3E}">
        <p14:creationId xmlns:p14="http://schemas.microsoft.com/office/powerpoint/2010/main" val="2343707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21171</TotalTime>
  <Words>1830</Words>
  <Application>Microsoft Office PowerPoint</Application>
  <PresentationFormat>Widescreen</PresentationFormat>
  <Paragraphs>290</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Gill Sans MT</vt:lpstr>
      <vt:lpstr>Times New Roman</vt:lpstr>
      <vt:lpstr>Verdana</vt:lpstr>
      <vt:lpstr>Office Theme</vt:lpstr>
      <vt:lpstr>Maximizing CiHS Course Enrollment</vt:lpstr>
      <vt:lpstr>Agenda</vt:lpstr>
      <vt:lpstr>CWU Academic Standing &amp; CHS Students</vt:lpstr>
      <vt:lpstr>Fall Quarter CHS Outcomes</vt:lpstr>
      <vt:lpstr>Dual Credit Opportunities &amp; Challenges</vt:lpstr>
      <vt:lpstr>Financial Aid Considerations</vt:lpstr>
      <vt:lpstr>How Teachers and Counselors Can Help</vt:lpstr>
      <vt:lpstr>Planning for Academic Success  (at CWU or Beyond)</vt:lpstr>
      <vt:lpstr>Overview of the CWU Gen Ed Program</vt:lpstr>
      <vt:lpstr>PowerPoint Presentation</vt:lpstr>
      <vt:lpstr>PowerPoint Presentation</vt:lpstr>
      <vt:lpstr>CHS Student Example 1</vt:lpstr>
      <vt:lpstr>CHS Student Example 2</vt:lpstr>
      <vt:lpstr>Other General Education Examples</vt:lpstr>
      <vt:lpstr>PowerPoint Presentation</vt:lpstr>
      <vt:lpstr>Top Planning Tips</vt:lpstr>
      <vt:lpstr>PowerPoint Presentation</vt:lpstr>
      <vt:lpstr>Equivalency Guides</vt:lpstr>
      <vt:lpstr>CHS Public-Four Years Equivalencies</vt:lpstr>
      <vt:lpstr>Additional Resources</vt:lpstr>
      <vt:lpstr>Advising Assistance</vt:lpstr>
      <vt:lpstr>High School Visits</vt:lpstr>
      <vt:lpstr>CWU Resource Contacts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Campbell</dc:creator>
  <cp:lastModifiedBy>Angelia Riveira</cp:lastModifiedBy>
  <cp:revision>49</cp:revision>
  <cp:lastPrinted>2024-06-07T15:51:10Z</cp:lastPrinted>
  <dcterms:created xsi:type="dcterms:W3CDTF">2018-05-16T21:02:26Z</dcterms:created>
  <dcterms:modified xsi:type="dcterms:W3CDTF">2025-05-16T23:20:10Z</dcterms:modified>
</cp:coreProperties>
</file>